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</p:sldMasterIdLst>
  <p:notesMasterIdLst>
    <p:notesMasterId r:id="rId18"/>
  </p:notesMasterIdLst>
  <p:sldIdLst>
    <p:sldId id="256" r:id="rId3"/>
    <p:sldId id="305" r:id="rId4"/>
    <p:sldId id="302" r:id="rId5"/>
    <p:sldId id="325" r:id="rId6"/>
    <p:sldId id="296" r:id="rId7"/>
    <p:sldId id="297" r:id="rId8"/>
    <p:sldId id="319" r:id="rId9"/>
    <p:sldId id="298" r:id="rId10"/>
    <p:sldId id="320" r:id="rId11"/>
    <p:sldId id="321" r:id="rId12"/>
    <p:sldId id="322" r:id="rId13"/>
    <p:sldId id="318" r:id="rId14"/>
    <p:sldId id="324" r:id="rId15"/>
    <p:sldId id="275" r:id="rId16"/>
    <p:sldId id="277" r:id="rId1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6C0867"/>
    <a:srgbClr val="EA851B"/>
    <a:srgbClr val="000000"/>
    <a:srgbClr val="66FFFF"/>
    <a:srgbClr val="02283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7E9639D4-E3E2-4D34-9284-5A2195B3D0D7}" styleName="Styl Světlá 2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  <a:top>
            <a:lnRef idx="1">
              <a:schemeClr val="tx1"/>
            </a:lnRef>
          </a:top>
          <a:bottom>
            <a:lnRef idx="1">
              <a:schemeClr val="tx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tx1"/>
            </a:lnRef>
          </a:top>
          <a:bottom>
            <a:lnRef idx="1">
              <a:schemeClr val="tx1"/>
            </a:lnRef>
          </a:bottom>
        </a:tcBdr>
      </a:tcStyle>
    </a:band1H>
    <a:band1V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</a:tcBdr>
      </a:tcStyle>
    </a:band1V>
    <a:band2V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tx1"/>
        </a:fillRef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napVertSplitter="1" vertBarState="minimized" horzBarState="maximized">
    <p:restoredLeft sz="14853" autoAdjust="0"/>
    <p:restoredTop sz="93605" autoAdjust="0"/>
  </p:normalViewPr>
  <p:slideViewPr>
    <p:cSldViewPr snapToGrid="0">
      <p:cViewPr>
        <p:scale>
          <a:sx n="110" d="100"/>
          <a:sy n="110" d="100"/>
        </p:scale>
        <p:origin x="-2418" y="-18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1.xml"/><Relationship Id="rId21" Type="http://schemas.openxmlformats.org/officeDocument/2006/relationships/theme" Target="theme/them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10" Type="http://schemas.openxmlformats.org/officeDocument/2006/relationships/slide" Target="slides/slide8.xml"/><Relationship Id="rId19" Type="http://schemas.openxmlformats.org/officeDocument/2006/relationships/presProps" Target="presProp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CC77FF6-BE34-4616-A6AC-04790C72BA55}" type="datetimeFigureOut">
              <a:rPr lang="cs-CZ" smtClean="0"/>
              <a:pPr/>
              <a:t>31. 3. 2014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A309221-53B4-4C78-8437-2D67F0AF5D87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7244913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490689-CF09-4902-8DB1-BE59CDEB0BCF}" type="datetime1">
              <a:rPr lang="cs-CZ" smtClean="0"/>
              <a:pPr/>
              <a:t>31. 3. 2014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180756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8829C7-C893-4455-97F9-064253577D9E}" type="datetime1">
              <a:rPr lang="cs-CZ" smtClean="0"/>
              <a:pPr/>
              <a:t>31. 3. 2014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472553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6FF5AD-2834-4197-94AC-35D8D0D2F4AA}" type="datetime1">
              <a:rPr lang="cs-CZ" smtClean="0"/>
              <a:pPr/>
              <a:t>31. 3. 2014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401671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C0DC7C-A254-4740-9452-EA9A265CF0B8}" type="datetime1">
              <a:rPr lang="cs-CZ" smtClean="0"/>
              <a:pPr/>
              <a:t>31. 3. 2014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703538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AF8617-25EB-4DB5-A6E8-C2EBB6309069}" type="datetime1">
              <a:rPr lang="cs-CZ" smtClean="0"/>
              <a:pPr/>
              <a:t>31. 3. 2014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332160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C44E1F-623C-4116-98A7-9EC4EA9A9B43}" type="datetime1">
              <a:rPr lang="cs-CZ" smtClean="0"/>
              <a:pPr/>
              <a:t>31. 3. 2014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706279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829E47-9658-4065-B1DD-A57D0062FA34}" type="datetime1">
              <a:rPr lang="cs-CZ" smtClean="0"/>
              <a:pPr/>
              <a:t>31. 3. 2014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886686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234B09-2342-433A-9F0F-90F0843D41D5}" type="datetime1">
              <a:rPr lang="cs-CZ" smtClean="0"/>
              <a:pPr/>
              <a:t>31. 3. 2014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139594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55F017-90D5-4FC0-81D9-1400499421AC}" type="datetime1">
              <a:rPr lang="cs-CZ" smtClean="0"/>
              <a:pPr/>
              <a:t>31. 3. 2014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37048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33A03-1903-45C3-AC89-579B912B978A}" type="datetime1">
              <a:rPr lang="cs-CZ" smtClean="0"/>
              <a:pPr/>
              <a:t>31. 3. 2014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338399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F08615-0C60-48DF-B65E-F29E35342FE3}" type="datetime1">
              <a:rPr lang="cs-CZ" smtClean="0"/>
              <a:pPr/>
              <a:t>31. 3. 2014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309833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490689-CF09-4902-8DB1-BE59CDEB0BCF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31. 3. 2014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825966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8829C7-C893-4455-97F9-064253577D9E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31. 3. 2014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695174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6FF5AD-2834-4197-94AC-35D8D0D2F4AA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31. 3. 2014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455626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C0DC7C-A254-4740-9452-EA9A265CF0B8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31. 3. 2014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389593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AF8617-25EB-4DB5-A6E8-C2EBB6309069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31. 3. 2014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21888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C44E1F-623C-4116-98A7-9EC4EA9A9B43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31. 3. 2014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902145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829E47-9658-4065-B1DD-A57D0062FA34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31. 3. 2014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397241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234B09-2342-433A-9F0F-90F0843D41D5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31. 3. 2014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545964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55F017-90D5-4FC0-81D9-1400499421AC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31. 3. 2014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021645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33A03-1903-45C3-AC89-579B912B978A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31. 3. 2014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261942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F08615-0C60-48DF-B65E-F29E35342FE3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31. 3. 2014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082489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8BDAD6-5673-445B-A6CE-60BC8E952B1C}" type="datetime1">
              <a:rPr lang="cs-CZ" smtClean="0"/>
              <a:pPr/>
              <a:t>31. 3. 2014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85D957D-D829-4070-AC89-93F188FE283C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7662347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8BDAD6-5673-445B-A6CE-60BC8E952B1C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31. 3. 2014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6351386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hyperlink" Target="http://www.autoznalosti.cz/images/stories/podvozek_kola/zavlek_a_zaklon_rejd_osy.jpg" TargetMode="External"/><Relationship Id="rId3" Type="http://schemas.openxmlformats.org/officeDocument/2006/relationships/image" Target="../media/image2.jpeg"/><Relationship Id="rId7" Type="http://schemas.openxmlformats.org/officeDocument/2006/relationships/hyperlink" Target="http://www.autoprofiteam.cz/podvozky/10/02.jpg" TargetMode="Externa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2.xml"/><Relationship Id="rId6" Type="http://schemas.openxmlformats.org/officeDocument/2006/relationships/hyperlink" Target="http://www.autorubik.sk/wp-content/uploads/2013/04/odklon.jpg" TargetMode="External"/><Relationship Id="rId5" Type="http://schemas.openxmlformats.org/officeDocument/2006/relationships/hyperlink" Target="http://www.autoznalosti.cz/images/stories/podvozek_kola/sbihavost.jpg" TargetMode="External"/><Relationship Id="rId10" Type="http://schemas.openxmlformats.org/officeDocument/2006/relationships/hyperlink" Target="http://marek.sk.sweb.cz/lokalizace/obrazek3_7.png" TargetMode="External"/><Relationship Id="rId4" Type="http://schemas.openxmlformats.org/officeDocument/2006/relationships/hyperlink" Target="http://tacuma.zxq.net/graphic-pool/t/6b/3/t6b36c01.png" TargetMode="External"/><Relationship Id="rId9" Type="http://schemas.openxmlformats.org/officeDocument/2006/relationships/hyperlink" Target="http://www.autoznalosti.cz/images/stories/podvozek_kola/polomer_rejdu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845057188"/>
              </p:ext>
            </p:extLst>
          </p:nvPr>
        </p:nvGraphicFramePr>
        <p:xfrm>
          <a:off x="750311" y="2060848"/>
          <a:ext cx="7560000" cy="3672000"/>
        </p:xfrm>
        <a:graphic>
          <a:graphicData uri="http://schemas.openxmlformats.org/drawingml/2006/table">
            <a:tbl>
              <a:tblPr firstRow="1" firstCol="1" bandRow="1">
                <a:tableStyleId>{5940675A-B579-460E-94D1-54222C63F5DA}</a:tableStyleId>
              </a:tblPr>
              <a:tblGrid>
                <a:gridCol w="2269199"/>
                <a:gridCol w="5290801"/>
              </a:tblGrid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Projekt MŠMT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EU peníze středním školám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Název projektu školy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ICT do života školy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Registrační číslo projektu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CZ.1.07/1.5.00/34.0771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Šablona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III/2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Sada</a:t>
                      </a:r>
                      <a:endParaRPr lang="cs-CZ" sz="1200" b="1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14</a:t>
                      </a:r>
                      <a:endParaRPr lang="cs-CZ" sz="12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200" b="1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+mn-lt"/>
                          <a:ea typeface="Times New Roman"/>
                          <a:cs typeface="Times New Roman"/>
                        </a:rPr>
                        <a:t>Anotace</a:t>
                      </a:r>
                      <a:endParaRPr kumimoji="0" lang="cs-CZ" sz="1100" b="0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="0" i="0" u="none" strike="noStrike" dirty="0" smtClean="0">
                          <a:solidFill>
                            <a:srgbClr val="000000"/>
                          </a:solidFill>
                          <a:latin typeface="+mn-lt"/>
                        </a:rPr>
                        <a:t>Geometrie podvozku</a:t>
                      </a:r>
                      <a:endParaRPr lang="cs-CZ" sz="1200" b="0" i="0" u="none" strike="noStrike" dirty="0">
                        <a:solidFill>
                          <a:schemeClr val="tx1"/>
                        </a:solidFill>
                        <a:effectLst/>
                        <a:latin typeface="+mn-lt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Klíčová slova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Řízení, řídící tyč, spojovací tyč, sbíhavost,</a:t>
                      </a:r>
                      <a:r>
                        <a:rPr lang="cs-CZ" sz="1200" kern="1200" baseline="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 odklon, seřízení</a:t>
                      </a:r>
                      <a:endParaRPr lang="cs-CZ" sz="12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="1" kern="1200" dirty="0" smtClean="0">
                          <a:effectLst/>
                        </a:rPr>
                        <a:t>Předmět</a:t>
                      </a:r>
                      <a:endParaRPr lang="cs-CZ" sz="1200" b="1" dirty="0" smtClean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</a:rPr>
                        <a:t>Automobily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Autor, spoluautor  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</a:rPr>
                        <a:t>Bc. Ladislav Hajný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Jazyk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Čeština</a:t>
                      </a:r>
                      <a:endParaRPr lang="cs-CZ" sz="12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učebního materiálu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Prezentace</a:t>
                      </a:r>
                      <a:endParaRPr lang="cs-CZ" sz="12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Potřebné pomůcky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PC,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dataprojektor</a:t>
                      </a:r>
                      <a:endParaRPr lang="cs-CZ" sz="12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interaktivity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Výklad pomocí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prezentace</a:t>
                      </a:r>
                      <a:endParaRPr lang="cs-CZ" sz="12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Stupeň a typ vzdělávání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Střední škola</a:t>
                      </a:r>
                      <a:endParaRPr lang="cs-CZ" sz="12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Cílová skupina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1. ročník - Mechanik opravář motorových vozidel</a:t>
                      </a:r>
                      <a:endParaRPr lang="cs-CZ" sz="12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Speciální vzdělávací potřeby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Ne</a:t>
                      </a:r>
                      <a:endParaRPr lang="cs-CZ" sz="12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Zdroje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Seznam viz poslední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strana</a:t>
                      </a:r>
                      <a:endParaRPr lang="cs-CZ" sz="12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</a:tbl>
          </a:graphicData>
        </a:graphic>
      </p:graphicFrame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ovéPole 9"/>
          <p:cNvSpPr txBox="1"/>
          <p:nvPr/>
        </p:nvSpPr>
        <p:spPr>
          <a:xfrm>
            <a:off x="756489" y="946735"/>
            <a:ext cx="7560840" cy="58477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3200" b="1" dirty="0"/>
              <a:t>Geometrie podvozku</a:t>
            </a:r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1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756489" y="1500732"/>
            <a:ext cx="7560840" cy="400110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000" b="1" dirty="0" smtClean="0"/>
              <a:t>VY_32_INOVACE_14_284</a:t>
            </a:r>
            <a:endParaRPr lang="cs-CZ" sz="2000" b="1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487562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2000" y="360000"/>
            <a:ext cx="7920000" cy="720000"/>
          </a:xfrm>
          <a:solidFill>
            <a:srgbClr val="EA851B"/>
          </a:solidFill>
        </p:spPr>
        <p:txBody>
          <a:bodyPr>
            <a:normAutofit/>
          </a:bodyPr>
          <a:lstStyle/>
          <a:p>
            <a:r>
              <a:rPr lang="cs-CZ" sz="3600" dirty="0"/>
              <a:t>Geometrie podvozku</a:t>
            </a: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2</a:t>
            </a:fld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612000" y="1440000"/>
            <a:ext cx="7920000" cy="5040000"/>
          </a:xfrm>
          <a:prstGeom prst="rect">
            <a:avLst/>
          </a:prstGeom>
          <a:noFill/>
        </p:spPr>
        <p:txBody>
          <a:bodyPr wrap="square" rtlCol="0">
            <a:noAutofit/>
          </a:bodyPr>
          <a:lstStyle/>
          <a:p>
            <a:pPr algn="ctr"/>
            <a:r>
              <a:rPr lang="cs-CZ" sz="2400" i="1" u="sng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Geometrie </a:t>
            </a:r>
            <a:r>
              <a:rPr lang="cs-CZ" sz="2400" i="1" u="sng" dirty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kol </a:t>
            </a:r>
            <a:r>
              <a:rPr lang="cs-CZ" sz="2400" i="1" u="sng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určuje, postavení kol k vozovce</a:t>
            </a:r>
            <a:r>
              <a:rPr lang="cs-CZ" sz="2400" dirty="0" smtClean="0">
                <a:solidFill>
                  <a:srgbClr val="C00000"/>
                </a:solidFill>
              </a:rPr>
              <a:t> </a:t>
            </a:r>
          </a:p>
          <a:p>
            <a:endParaRPr lang="cs-CZ" sz="2200" dirty="0" smtClean="0">
              <a:solidFill>
                <a:srgbClr val="C00000"/>
              </a:solidFill>
            </a:endParaRPr>
          </a:p>
          <a:p>
            <a:r>
              <a:rPr lang="cs-CZ" sz="2200" i="1" u="sng" dirty="0" smtClean="0"/>
              <a:t>Proč je geometrie podvozku (kol) důležitá</a:t>
            </a:r>
            <a:r>
              <a:rPr lang="cs-CZ" sz="2200" i="1" dirty="0" smtClean="0"/>
              <a:t>:</a:t>
            </a:r>
          </a:p>
          <a:p>
            <a:endParaRPr lang="cs-CZ" sz="2200" i="1" dirty="0" smtClean="0"/>
          </a:p>
          <a:p>
            <a:pPr marL="342900" indent="-342900" algn="just">
              <a:spcAft>
                <a:spcPts val="200"/>
              </a:spcAft>
              <a:buFont typeface="Arial" panose="020B0604020202020204" pitchFamily="34" charset="0"/>
              <a:buChar char="•"/>
            </a:pPr>
            <a:r>
              <a:rPr lang="cs-CZ" sz="2000" dirty="0" smtClean="0"/>
              <a:t>jednoduše řečeno, aby </a:t>
            </a:r>
            <a:r>
              <a:rPr lang="cs-CZ" sz="2000" dirty="0"/>
              <a:t>se kola správně </a:t>
            </a:r>
            <a:r>
              <a:rPr lang="cs-CZ" sz="2000" dirty="0" smtClean="0"/>
              <a:t>točila</a:t>
            </a:r>
          </a:p>
          <a:p>
            <a:pPr marL="342900" indent="-342900" algn="just">
              <a:spcAft>
                <a:spcPts val="200"/>
              </a:spcAft>
              <a:buFont typeface="Arial" panose="020B0604020202020204" pitchFamily="34" charset="0"/>
              <a:buChar char="•"/>
            </a:pPr>
            <a:r>
              <a:rPr lang="cs-CZ" sz="2000" dirty="0" smtClean="0"/>
              <a:t>kontrolovat </a:t>
            </a:r>
            <a:r>
              <a:rPr lang="cs-CZ" sz="2000" dirty="0"/>
              <a:t>by se měla aspoň jednou za rok nebo </a:t>
            </a:r>
            <a:r>
              <a:rPr lang="cs-CZ" sz="2000" dirty="0" smtClean="0"/>
              <a:t>vždy, </a:t>
            </a:r>
            <a:r>
              <a:rPr lang="cs-CZ" sz="2000" dirty="0"/>
              <a:t>když </a:t>
            </a:r>
            <a:r>
              <a:rPr lang="cs-CZ" sz="2000" dirty="0" smtClean="0"/>
              <a:t>vozidlo projede velkou nerovností na vozovce a chová se jinak než před tím</a:t>
            </a:r>
            <a:endParaRPr lang="cs-CZ" sz="2000" dirty="0"/>
          </a:p>
          <a:p>
            <a:pPr marL="342900" indent="-342900" algn="just">
              <a:spcAft>
                <a:spcPts val="200"/>
              </a:spcAft>
              <a:buFont typeface="Arial" panose="020B0604020202020204" pitchFamily="34" charset="0"/>
              <a:buChar char="•"/>
            </a:pPr>
            <a:r>
              <a:rPr lang="cs-CZ" sz="2000" dirty="0" smtClean="0"/>
              <a:t>informaci o špatném postavení kol vždy sdělí nesprávně opotřebené pneumatiky</a:t>
            </a:r>
          </a:p>
          <a:p>
            <a:pPr marL="342900" indent="-342900" algn="just">
              <a:spcAft>
                <a:spcPts val="200"/>
              </a:spcAft>
              <a:buFont typeface="Arial" panose="020B0604020202020204" pitchFamily="34" charset="0"/>
              <a:buChar char="•"/>
            </a:pPr>
            <a:r>
              <a:rPr lang="cs-CZ" sz="2000" dirty="0" smtClean="0"/>
              <a:t>má velký vliv na chování vozidla při jízdě (ovladatelnost, stabilita)</a:t>
            </a:r>
          </a:p>
          <a:p>
            <a:pPr marL="342900" indent="-342900" algn="just">
              <a:spcAft>
                <a:spcPts val="200"/>
              </a:spcAft>
              <a:buFont typeface="Arial" panose="020B0604020202020204" pitchFamily="34" charset="0"/>
              <a:buChar char="•"/>
            </a:pPr>
            <a:r>
              <a:rPr lang="cs-CZ" sz="2000" dirty="0" smtClean="0"/>
              <a:t>má velký vliv na opotřebení dílů podvozku, zejména zavěšení kol</a:t>
            </a:r>
          </a:p>
          <a:p>
            <a:pPr marL="342900" indent="-342900" algn="just">
              <a:spcAft>
                <a:spcPts val="200"/>
              </a:spcAft>
              <a:buFont typeface="Arial" panose="020B0604020202020204" pitchFamily="34" charset="0"/>
              <a:buChar char="•"/>
            </a:pPr>
            <a:r>
              <a:rPr lang="cs-CZ" sz="2000" dirty="0" smtClean="0"/>
              <a:t>má velký vliv na spotřebu paliva vozidla při jízdě, s nesprávně nastavenou geometrií kol, může spotřeba stoupnout až o 2,5%</a:t>
            </a:r>
          </a:p>
          <a:p>
            <a:pPr marL="342900" indent="-342900" algn="just">
              <a:spcAft>
                <a:spcPts val="200"/>
              </a:spcAft>
              <a:buFont typeface="Arial" panose="020B0604020202020204" pitchFamily="34" charset="0"/>
              <a:buChar char="•"/>
            </a:pPr>
            <a:r>
              <a:rPr lang="cs-CZ" sz="2000" dirty="0" smtClean="0"/>
              <a:t>kontrola seřízení geometrie postavení kol, by se měla kontrolovat i při výměnách prvků řízení a podvozku 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31680307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2000" y="360000"/>
            <a:ext cx="7920000" cy="720000"/>
          </a:xfrm>
          <a:solidFill>
            <a:srgbClr val="EA851B"/>
          </a:solidFill>
        </p:spPr>
        <p:txBody>
          <a:bodyPr>
            <a:normAutofit fontScale="90000"/>
          </a:bodyPr>
          <a:lstStyle/>
          <a:p>
            <a:r>
              <a:rPr lang="cs-CZ" sz="3200" dirty="0" smtClean="0"/>
              <a:t/>
            </a:r>
            <a:br>
              <a:rPr lang="cs-CZ" sz="3200" dirty="0" smtClean="0"/>
            </a:br>
            <a:r>
              <a:rPr lang="cs-CZ" sz="3200" dirty="0" smtClean="0"/>
              <a:t/>
            </a:r>
            <a:br>
              <a:rPr lang="cs-CZ" sz="3200" dirty="0" smtClean="0"/>
            </a:br>
            <a:r>
              <a:rPr lang="cs-CZ" sz="3200" dirty="0" smtClean="0"/>
              <a:t/>
            </a:r>
            <a:br>
              <a:rPr lang="cs-CZ" sz="3200" dirty="0" smtClean="0"/>
            </a:br>
            <a:r>
              <a:rPr lang="cs-CZ" sz="3200" dirty="0" smtClean="0"/>
              <a:t/>
            </a:r>
            <a:br>
              <a:rPr lang="cs-CZ" sz="3200" dirty="0" smtClean="0"/>
            </a:br>
            <a:r>
              <a:rPr lang="cs-CZ" sz="3200" dirty="0" smtClean="0"/>
              <a:t/>
            </a:r>
            <a:br>
              <a:rPr lang="cs-CZ" sz="3200" dirty="0" smtClean="0"/>
            </a:br>
            <a:r>
              <a:rPr lang="cs-CZ" sz="3200" dirty="0"/>
              <a:t/>
            </a:r>
            <a:br>
              <a:rPr lang="cs-CZ" sz="3200" dirty="0"/>
            </a:br>
            <a:r>
              <a:rPr lang="cs-CZ" sz="3200" dirty="0" smtClean="0"/>
              <a:t/>
            </a:r>
            <a:br>
              <a:rPr lang="cs-CZ" sz="3200" dirty="0" smtClean="0"/>
            </a:br>
            <a:r>
              <a:rPr lang="cs-CZ" sz="3200" dirty="0" smtClean="0"/>
              <a:t/>
            </a:r>
            <a:br>
              <a:rPr lang="cs-CZ" sz="3200" dirty="0" smtClean="0"/>
            </a:br>
            <a:r>
              <a:rPr lang="cs-CZ" sz="3200" dirty="0" smtClean="0"/>
              <a:t/>
            </a:r>
            <a:br>
              <a:rPr lang="cs-CZ" sz="3200" dirty="0" smtClean="0"/>
            </a:br>
            <a:r>
              <a:rPr lang="cs-CZ" sz="3200" dirty="0" smtClean="0"/>
              <a:t/>
            </a:r>
            <a:br>
              <a:rPr lang="cs-CZ" sz="3200" dirty="0" smtClean="0"/>
            </a:br>
            <a:r>
              <a:rPr lang="cs-CZ" sz="3200" dirty="0"/>
              <a:t/>
            </a:r>
            <a:br>
              <a:rPr lang="cs-CZ" sz="3200" dirty="0"/>
            </a:br>
            <a:r>
              <a:rPr lang="cs-CZ" sz="3200" dirty="0" smtClean="0"/>
              <a:t/>
            </a:r>
            <a:br>
              <a:rPr lang="cs-CZ" sz="3200" dirty="0" smtClean="0"/>
            </a:br>
            <a:r>
              <a:rPr lang="cs-CZ" sz="4000" dirty="0"/>
              <a:t>Geometrie podvozku</a:t>
            </a:r>
            <a:br>
              <a:rPr lang="cs-CZ" sz="4000" dirty="0"/>
            </a:br>
            <a:r>
              <a:rPr lang="cs-CZ" sz="4000" dirty="0"/>
              <a:t/>
            </a:r>
            <a:br>
              <a:rPr lang="cs-CZ" sz="4000" dirty="0"/>
            </a:br>
            <a:r>
              <a:rPr lang="cs-CZ" sz="4000" dirty="0"/>
              <a:t/>
            </a:r>
            <a:br>
              <a:rPr lang="cs-CZ" sz="4000" dirty="0"/>
            </a:br>
            <a:r>
              <a:rPr lang="cs-CZ" sz="4000" dirty="0"/>
              <a:t/>
            </a:r>
            <a:br>
              <a:rPr lang="cs-CZ" sz="4000" dirty="0"/>
            </a:br>
            <a:r>
              <a:rPr lang="cs-CZ" sz="4000" dirty="0" smtClean="0"/>
              <a:t/>
            </a:r>
            <a:br>
              <a:rPr lang="cs-CZ" sz="4000" dirty="0" smtClean="0"/>
            </a:br>
            <a:r>
              <a:rPr lang="cs-CZ" sz="4000" dirty="0"/>
              <a:t/>
            </a:r>
            <a:br>
              <a:rPr lang="cs-CZ" sz="4000" dirty="0"/>
            </a:br>
            <a:r>
              <a:rPr lang="cs-CZ" sz="4000" dirty="0"/>
              <a:t/>
            </a:r>
            <a:br>
              <a:rPr lang="cs-CZ" sz="4000" dirty="0"/>
            </a:br>
            <a:r>
              <a:rPr lang="cs-CZ" sz="4000" dirty="0"/>
              <a:t/>
            </a:r>
            <a:br>
              <a:rPr lang="cs-CZ" sz="4000" dirty="0"/>
            </a:br>
            <a:r>
              <a:rPr lang="cs-CZ" sz="4000" dirty="0"/>
              <a:t/>
            </a:r>
            <a:br>
              <a:rPr lang="cs-CZ" sz="4000" dirty="0"/>
            </a:br>
            <a:r>
              <a:rPr lang="cs-CZ" sz="3200" dirty="0"/>
              <a:t/>
            </a:r>
            <a:br>
              <a:rPr lang="cs-CZ" sz="3200" dirty="0"/>
            </a:br>
            <a:endParaRPr lang="cs-CZ" sz="3200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3</a:t>
            </a:fld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2000" y="1440000"/>
            <a:ext cx="7920000" cy="5004000"/>
          </a:xfrm>
        </p:spPr>
        <p:txBody>
          <a:bodyPr>
            <a:normAutofit/>
          </a:bodyPr>
          <a:lstStyle/>
          <a:p>
            <a:pPr marL="0" indent="0" algn="just">
              <a:spcBef>
                <a:spcPts val="0"/>
              </a:spcBef>
              <a:buNone/>
            </a:pPr>
            <a:r>
              <a:rPr lang="cs-CZ" sz="2200" i="1" u="sng" dirty="0" smtClean="0"/>
              <a:t>Jednotlivé prvky geometrie kol</a:t>
            </a:r>
            <a:r>
              <a:rPr lang="cs-CZ" sz="2200" i="1" dirty="0" smtClean="0"/>
              <a:t>:</a:t>
            </a:r>
          </a:p>
          <a:p>
            <a:pPr marL="0" indent="0" algn="just">
              <a:spcBef>
                <a:spcPts val="0"/>
              </a:spcBef>
              <a:buNone/>
            </a:pPr>
            <a:endParaRPr lang="cs-CZ" sz="2200" i="1" u="sng" dirty="0"/>
          </a:p>
          <a:p>
            <a:pPr marL="457200" indent="-457200" algn="just">
              <a:spcBef>
                <a:spcPts val="1200"/>
              </a:spcBef>
              <a:spcAft>
                <a:spcPts val="1200"/>
              </a:spcAft>
              <a:buFont typeface="+mj-lt"/>
              <a:buAutoNum type="arabicPeriod"/>
            </a:pPr>
            <a:r>
              <a:rPr lang="cs-CZ" sz="2000" dirty="0" smtClean="0"/>
              <a:t>Sbíhavost / rozbíhavost kol – přední / zadní náprava</a:t>
            </a:r>
          </a:p>
          <a:p>
            <a:pPr marL="457200" indent="-457200" algn="just">
              <a:spcBef>
                <a:spcPts val="1200"/>
              </a:spcBef>
              <a:spcAft>
                <a:spcPts val="1200"/>
              </a:spcAft>
              <a:buFont typeface="+mj-lt"/>
              <a:buAutoNum type="arabicPeriod"/>
            </a:pPr>
            <a:r>
              <a:rPr lang="cs-CZ" sz="2000" dirty="0" smtClean="0"/>
              <a:t>Odklon kola</a:t>
            </a:r>
          </a:p>
          <a:p>
            <a:pPr marL="457200" indent="-457200" algn="just">
              <a:spcBef>
                <a:spcPts val="1200"/>
              </a:spcBef>
              <a:spcAft>
                <a:spcPts val="1200"/>
              </a:spcAft>
              <a:buFont typeface="+mj-lt"/>
              <a:buAutoNum type="arabicPeriod"/>
            </a:pPr>
            <a:r>
              <a:rPr lang="cs-CZ" sz="2000" dirty="0" smtClean="0"/>
              <a:t>Příklon rejdové osy (čepu)</a:t>
            </a:r>
          </a:p>
          <a:p>
            <a:pPr marL="457200" indent="-457200" algn="just">
              <a:spcBef>
                <a:spcPts val="1200"/>
              </a:spcBef>
              <a:spcAft>
                <a:spcPts val="1200"/>
              </a:spcAft>
              <a:buFont typeface="+mj-lt"/>
              <a:buAutoNum type="arabicPeriod"/>
            </a:pPr>
            <a:r>
              <a:rPr lang="cs-CZ" sz="2000" dirty="0" smtClean="0"/>
              <a:t>Záklon a závlek rejdové osy (čepu)</a:t>
            </a:r>
          </a:p>
          <a:p>
            <a:pPr marL="457200" indent="-457200" algn="just">
              <a:spcBef>
                <a:spcPts val="1200"/>
              </a:spcBef>
              <a:spcAft>
                <a:spcPts val="1200"/>
              </a:spcAft>
              <a:buFont typeface="+mj-lt"/>
              <a:buAutoNum type="arabicPeriod"/>
            </a:pPr>
            <a:r>
              <a:rPr lang="cs-CZ" sz="2000" dirty="0" smtClean="0"/>
              <a:t>Poloměr rejdu</a:t>
            </a:r>
          </a:p>
          <a:p>
            <a:pPr marL="457200" indent="-457200" algn="just">
              <a:spcBef>
                <a:spcPts val="1200"/>
              </a:spcBef>
              <a:spcAft>
                <a:spcPts val="1200"/>
              </a:spcAft>
              <a:buFont typeface="+mj-lt"/>
              <a:buAutoNum type="arabicPeriod"/>
            </a:pPr>
            <a:r>
              <a:rPr lang="cs-CZ" sz="2000" dirty="0" smtClean="0"/>
              <a:t>Diferenční úhly</a:t>
            </a:r>
          </a:p>
          <a:p>
            <a:pPr marL="457200" indent="-457200" algn="just">
              <a:spcBef>
                <a:spcPts val="1200"/>
              </a:spcBef>
              <a:spcAft>
                <a:spcPts val="1200"/>
              </a:spcAft>
              <a:buFont typeface="+mj-lt"/>
              <a:buAutoNum type="arabicPeriod"/>
            </a:pPr>
            <a:r>
              <a:rPr lang="cs-CZ" sz="2000" dirty="0" smtClean="0"/>
              <a:t>Souosost vozidla</a:t>
            </a:r>
          </a:p>
        </p:txBody>
      </p:sp>
    </p:spTree>
    <p:extLst>
      <p:ext uri="{BB962C8B-B14F-4D97-AF65-F5344CB8AC3E}">
        <p14:creationId xmlns:p14="http://schemas.microsoft.com/office/powerpoint/2010/main" val="42702882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2000" y="360000"/>
            <a:ext cx="7920000" cy="720000"/>
          </a:xfrm>
          <a:solidFill>
            <a:srgbClr val="EA851B"/>
          </a:solidFill>
        </p:spPr>
        <p:txBody>
          <a:bodyPr>
            <a:normAutofit fontScale="90000"/>
          </a:bodyPr>
          <a:lstStyle/>
          <a:p>
            <a:r>
              <a:rPr lang="cs-CZ" sz="3200" dirty="0" smtClean="0"/>
              <a:t/>
            </a:r>
            <a:br>
              <a:rPr lang="cs-CZ" sz="3200" dirty="0" smtClean="0"/>
            </a:br>
            <a:r>
              <a:rPr lang="cs-CZ" sz="3200" dirty="0" smtClean="0"/>
              <a:t/>
            </a:r>
            <a:br>
              <a:rPr lang="cs-CZ" sz="3200" dirty="0" smtClean="0"/>
            </a:br>
            <a:r>
              <a:rPr lang="cs-CZ" sz="3200" dirty="0" smtClean="0"/>
              <a:t/>
            </a:r>
            <a:br>
              <a:rPr lang="cs-CZ" sz="3200" dirty="0" smtClean="0"/>
            </a:br>
            <a:r>
              <a:rPr lang="cs-CZ" sz="3200" dirty="0" smtClean="0"/>
              <a:t/>
            </a:r>
            <a:br>
              <a:rPr lang="cs-CZ" sz="3200" dirty="0" smtClean="0"/>
            </a:br>
            <a:r>
              <a:rPr lang="cs-CZ" sz="3200" dirty="0" smtClean="0"/>
              <a:t/>
            </a:r>
            <a:br>
              <a:rPr lang="cs-CZ" sz="3200" dirty="0" smtClean="0"/>
            </a:br>
            <a:r>
              <a:rPr lang="cs-CZ" sz="3200" dirty="0"/>
              <a:t/>
            </a:r>
            <a:br>
              <a:rPr lang="cs-CZ" sz="3200" dirty="0"/>
            </a:br>
            <a:r>
              <a:rPr lang="cs-CZ" sz="3200" dirty="0" smtClean="0"/>
              <a:t/>
            </a:r>
            <a:br>
              <a:rPr lang="cs-CZ" sz="3200" dirty="0" smtClean="0"/>
            </a:br>
            <a:r>
              <a:rPr lang="cs-CZ" sz="3200" dirty="0" smtClean="0"/>
              <a:t/>
            </a:r>
            <a:br>
              <a:rPr lang="cs-CZ" sz="3200" dirty="0" smtClean="0"/>
            </a:br>
            <a:r>
              <a:rPr lang="cs-CZ" sz="3200" dirty="0" smtClean="0"/>
              <a:t/>
            </a:r>
            <a:br>
              <a:rPr lang="cs-CZ" sz="3200" dirty="0" smtClean="0"/>
            </a:br>
            <a:r>
              <a:rPr lang="cs-CZ" sz="3200" dirty="0" smtClean="0"/>
              <a:t/>
            </a:r>
            <a:br>
              <a:rPr lang="cs-CZ" sz="3200" dirty="0" smtClean="0"/>
            </a:br>
            <a:r>
              <a:rPr lang="cs-CZ" sz="3200" dirty="0"/>
              <a:t/>
            </a:r>
            <a:br>
              <a:rPr lang="cs-CZ" sz="3200" dirty="0"/>
            </a:br>
            <a:r>
              <a:rPr lang="cs-CZ" sz="3200" dirty="0" smtClean="0"/>
              <a:t/>
            </a:r>
            <a:br>
              <a:rPr lang="cs-CZ" sz="3200" dirty="0" smtClean="0"/>
            </a:br>
            <a:r>
              <a:rPr lang="cs-CZ" sz="3200" dirty="0" smtClean="0"/>
              <a:t/>
            </a:r>
            <a:br>
              <a:rPr lang="cs-CZ" sz="3200" dirty="0" smtClean="0"/>
            </a:br>
            <a:r>
              <a:rPr lang="cs-CZ" sz="4000" dirty="0" smtClean="0"/>
              <a:t>Geometrie </a:t>
            </a:r>
            <a:r>
              <a:rPr lang="cs-CZ" sz="4000" dirty="0"/>
              <a:t>podvozku</a:t>
            </a:r>
            <a:br>
              <a:rPr lang="cs-CZ" sz="4000" dirty="0"/>
            </a:br>
            <a:r>
              <a:rPr lang="cs-CZ" sz="4000" dirty="0"/>
              <a:t/>
            </a:r>
            <a:br>
              <a:rPr lang="cs-CZ" sz="4000" dirty="0"/>
            </a:br>
            <a:r>
              <a:rPr lang="cs-CZ" sz="4000" dirty="0"/>
              <a:t/>
            </a:r>
            <a:br>
              <a:rPr lang="cs-CZ" sz="4000" dirty="0"/>
            </a:br>
            <a:r>
              <a:rPr lang="cs-CZ" sz="4000" dirty="0"/>
              <a:t/>
            </a:r>
            <a:br>
              <a:rPr lang="cs-CZ" sz="4000" dirty="0"/>
            </a:br>
            <a:r>
              <a:rPr lang="cs-CZ" sz="4000" dirty="0"/>
              <a:t/>
            </a:r>
            <a:br>
              <a:rPr lang="cs-CZ" sz="4000" dirty="0"/>
            </a:br>
            <a:r>
              <a:rPr lang="cs-CZ" sz="4000" dirty="0" smtClean="0"/>
              <a:t/>
            </a:r>
            <a:br>
              <a:rPr lang="cs-CZ" sz="4000" dirty="0" smtClean="0"/>
            </a:br>
            <a:r>
              <a:rPr lang="cs-CZ" sz="4000" dirty="0"/>
              <a:t/>
            </a:r>
            <a:br>
              <a:rPr lang="cs-CZ" sz="4000" dirty="0"/>
            </a:br>
            <a:r>
              <a:rPr lang="cs-CZ" sz="4000" dirty="0"/>
              <a:t/>
            </a:r>
            <a:br>
              <a:rPr lang="cs-CZ" sz="4000" dirty="0"/>
            </a:br>
            <a:r>
              <a:rPr lang="cs-CZ" sz="4000" dirty="0"/>
              <a:t/>
            </a:r>
            <a:br>
              <a:rPr lang="cs-CZ" sz="4000" dirty="0"/>
            </a:br>
            <a:r>
              <a:rPr lang="cs-CZ" sz="4000" dirty="0"/>
              <a:t/>
            </a:r>
            <a:br>
              <a:rPr lang="cs-CZ" sz="4000" dirty="0"/>
            </a:br>
            <a:r>
              <a:rPr lang="cs-CZ" sz="3200" dirty="0"/>
              <a:t/>
            </a:r>
            <a:br>
              <a:rPr lang="cs-CZ" sz="3200" dirty="0"/>
            </a:br>
            <a:endParaRPr lang="cs-CZ" sz="3200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4</a:t>
            </a:fld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2000" y="1440000"/>
            <a:ext cx="7920000" cy="5004000"/>
          </a:xfrm>
        </p:spPr>
        <p:txBody>
          <a:bodyPr>
            <a:noAutofit/>
          </a:bodyPr>
          <a:lstStyle/>
          <a:p>
            <a:pPr marL="0" indent="0" algn="just">
              <a:spcBef>
                <a:spcPts val="0"/>
              </a:spcBef>
              <a:buNone/>
            </a:pPr>
            <a:r>
              <a:rPr lang="cs-CZ" sz="2200" i="1" u="sng" dirty="0" smtClean="0"/>
              <a:t>Sbíhavost a rozbíhavost</a:t>
            </a:r>
            <a:r>
              <a:rPr lang="cs-CZ" sz="2200" i="1" dirty="0" smtClean="0"/>
              <a:t>:</a:t>
            </a:r>
          </a:p>
          <a:p>
            <a:pPr marL="0" indent="0" algn="just">
              <a:spcBef>
                <a:spcPts val="0"/>
              </a:spcBef>
              <a:buNone/>
            </a:pPr>
            <a:r>
              <a:rPr lang="cs-CZ" sz="2000" dirty="0"/>
              <a:t>Sbíhavost </a:t>
            </a:r>
            <a:r>
              <a:rPr lang="cs-CZ" sz="2000" dirty="0" smtClean="0"/>
              <a:t>kol - je úhel </a:t>
            </a:r>
            <a:r>
              <a:rPr lang="cs-CZ" sz="2000" dirty="0"/>
              <a:t>mezi podélnou osou vozidla a střední rovinou kola do roviny vozovky. </a:t>
            </a:r>
            <a:endParaRPr lang="cs-CZ" sz="2000" dirty="0" smtClean="0"/>
          </a:p>
          <a:p>
            <a:pPr algn="just">
              <a:spcBef>
                <a:spcPts val="300"/>
              </a:spcBef>
              <a:spcAft>
                <a:spcPts val="300"/>
              </a:spcAft>
            </a:pPr>
            <a:r>
              <a:rPr lang="cs-CZ" sz="2000" dirty="0" smtClean="0"/>
              <a:t>pokud je  </a:t>
            </a:r>
            <a:r>
              <a:rPr lang="cs-CZ" sz="2000" dirty="0"/>
              <a:t>přední část kola přikloněna k podélné ose vozidla, je kolo </a:t>
            </a:r>
            <a:r>
              <a:rPr lang="cs-CZ" sz="2000" dirty="0" smtClean="0"/>
              <a:t>sbíhavé</a:t>
            </a:r>
          </a:p>
          <a:p>
            <a:pPr algn="just">
              <a:spcBef>
                <a:spcPts val="300"/>
              </a:spcBef>
              <a:spcAft>
                <a:spcPts val="300"/>
              </a:spcAft>
            </a:pPr>
            <a:r>
              <a:rPr lang="cs-CZ" sz="2000" dirty="0" smtClean="0"/>
              <a:t>pokud je přední část kola odkloněna od podélné osy vozidla, je kolo rozbíhavé</a:t>
            </a:r>
            <a:endParaRPr lang="cs-CZ" sz="2000" dirty="0"/>
          </a:p>
          <a:p>
            <a:pPr algn="just">
              <a:spcBef>
                <a:spcPts val="300"/>
              </a:spcBef>
              <a:spcAft>
                <a:spcPts val="300"/>
              </a:spcAft>
            </a:pPr>
            <a:r>
              <a:rPr lang="cs-CZ" sz="2000" dirty="0" smtClean="0"/>
              <a:t>vlivem </a:t>
            </a:r>
            <a:r>
              <a:rPr lang="cs-CZ" sz="2000" dirty="0"/>
              <a:t>sbíhavosti předních kol vznikají na kolech malé boční </a:t>
            </a:r>
            <a:r>
              <a:rPr lang="cs-CZ" sz="2000" dirty="0" smtClean="0"/>
              <a:t>síly, které  vyvolávají </a:t>
            </a:r>
            <a:r>
              <a:rPr lang="cs-CZ" sz="2000" dirty="0"/>
              <a:t>silové momenty vzhledem k rejdovým </a:t>
            </a:r>
            <a:r>
              <a:rPr lang="cs-CZ" sz="2000" dirty="0" smtClean="0"/>
              <a:t>osám</a:t>
            </a:r>
          </a:p>
          <a:p>
            <a:pPr algn="just">
              <a:spcBef>
                <a:spcPts val="300"/>
              </a:spcBef>
              <a:spcAft>
                <a:spcPts val="300"/>
              </a:spcAft>
            </a:pPr>
            <a:r>
              <a:rPr lang="cs-CZ" sz="2000" dirty="0" smtClean="0"/>
              <a:t>většina vozidel s předním i zadním náhonem jsou v postavení sbíhavosti kol</a:t>
            </a:r>
          </a:p>
          <a:p>
            <a:pPr algn="just">
              <a:spcBef>
                <a:spcPts val="300"/>
              </a:spcBef>
              <a:spcAft>
                <a:spcPts val="300"/>
              </a:spcAft>
            </a:pPr>
            <a:r>
              <a:rPr lang="cs-CZ" sz="2000" dirty="0" smtClean="0"/>
              <a:t>některá vozidla se zadním náhonem mohou mít na přední nápravě nastavenou </a:t>
            </a:r>
            <a:r>
              <a:rPr lang="cs-CZ" sz="2000" dirty="0"/>
              <a:t>geometrii do </a:t>
            </a:r>
            <a:r>
              <a:rPr lang="cs-CZ" sz="2000" dirty="0" smtClean="0"/>
              <a:t>mírné rozbíhavosti</a:t>
            </a:r>
          </a:p>
          <a:p>
            <a:pPr algn="just">
              <a:spcBef>
                <a:spcPts val="300"/>
              </a:spcBef>
              <a:spcAft>
                <a:spcPts val="300"/>
              </a:spcAft>
            </a:pPr>
            <a:r>
              <a:rPr lang="cs-CZ" sz="2000" dirty="0" smtClean="0"/>
              <a:t>parametry pro seřízení stanovuje výrobce vozidla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77997505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2000" y="360000"/>
            <a:ext cx="7920000" cy="720000"/>
          </a:xfrm>
          <a:solidFill>
            <a:srgbClr val="EA851B"/>
          </a:solidFill>
        </p:spPr>
        <p:txBody>
          <a:bodyPr>
            <a:normAutofit/>
          </a:bodyPr>
          <a:lstStyle/>
          <a:p>
            <a:r>
              <a:rPr lang="cs-CZ" sz="3600" dirty="0"/>
              <a:t>Geometrie podvozku</a:t>
            </a: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5</a:t>
            </a:fld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2000" y="1440000"/>
            <a:ext cx="7920000" cy="5004000"/>
          </a:xfrm>
        </p:spPr>
        <p:txBody>
          <a:bodyPr>
            <a:normAutofit/>
          </a:bodyPr>
          <a:lstStyle/>
          <a:p>
            <a:pPr marL="0" indent="0">
              <a:spcBef>
                <a:spcPts val="0"/>
              </a:spcBef>
              <a:buNone/>
            </a:pPr>
            <a:r>
              <a:rPr lang="cs-CZ" sz="2200" i="1" u="sng" dirty="0" smtClean="0"/>
              <a:t>Postavení kol přední nápravy</a:t>
            </a:r>
            <a:r>
              <a:rPr lang="cs-CZ" sz="2000" dirty="0" smtClean="0"/>
              <a:t>		</a:t>
            </a:r>
            <a:endParaRPr lang="cs-CZ" sz="2000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23763" y="1949571"/>
            <a:ext cx="6361421" cy="454841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2310967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2000" y="360000"/>
            <a:ext cx="7920000" cy="720000"/>
          </a:xfrm>
          <a:solidFill>
            <a:srgbClr val="EA851B"/>
          </a:solidFill>
        </p:spPr>
        <p:txBody>
          <a:bodyPr>
            <a:normAutofit/>
          </a:bodyPr>
          <a:lstStyle/>
          <a:p>
            <a:r>
              <a:rPr lang="cs-CZ" sz="3600" dirty="0"/>
              <a:t>Geometrie podvozku</a:t>
            </a: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6</a:t>
            </a:fld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2000" y="1440000"/>
            <a:ext cx="7920000" cy="5004000"/>
          </a:xfrm>
        </p:spPr>
        <p:txBody>
          <a:bodyPr>
            <a:noAutofit/>
          </a:bodyPr>
          <a:lstStyle/>
          <a:p>
            <a:pPr marL="449263" indent="-449263">
              <a:spcBef>
                <a:spcPts val="0"/>
              </a:spcBef>
              <a:buNone/>
            </a:pPr>
            <a:r>
              <a:rPr lang="cs-CZ" sz="2200" i="1" u="sng" dirty="0"/>
              <a:t>Odklon kola</a:t>
            </a:r>
            <a:r>
              <a:rPr lang="cs-CZ" sz="2000" i="1" dirty="0" smtClean="0"/>
              <a:t>:</a:t>
            </a:r>
          </a:p>
          <a:p>
            <a:pPr marL="449263" indent="-449263">
              <a:spcBef>
                <a:spcPts val="0"/>
              </a:spcBef>
              <a:buNone/>
            </a:pPr>
            <a:endParaRPr lang="cs-CZ" sz="2000" i="1" dirty="0" smtClean="0"/>
          </a:p>
          <a:p>
            <a:pPr>
              <a:spcBef>
                <a:spcPts val="600"/>
              </a:spcBef>
              <a:spcAft>
                <a:spcPts val="600"/>
              </a:spcAft>
            </a:pPr>
            <a:r>
              <a:rPr lang="cs-CZ" sz="2000" dirty="0" smtClean="0"/>
              <a:t>je </a:t>
            </a:r>
            <a:r>
              <a:rPr lang="cs-CZ" sz="2000" dirty="0"/>
              <a:t>úhel kola ve vertikálním směru, </a:t>
            </a:r>
            <a:r>
              <a:rPr lang="cs-CZ" sz="2000" dirty="0" smtClean="0"/>
              <a:t>pokud stojíme </a:t>
            </a:r>
            <a:r>
              <a:rPr lang="cs-CZ" sz="2000" dirty="0"/>
              <a:t>před nebo za </a:t>
            </a:r>
            <a:r>
              <a:rPr lang="cs-CZ" sz="2000" dirty="0" smtClean="0"/>
              <a:t>vozem a horní </a:t>
            </a:r>
            <a:r>
              <a:rPr lang="cs-CZ" sz="2000" dirty="0"/>
              <a:t>část </a:t>
            </a:r>
            <a:r>
              <a:rPr lang="cs-CZ" sz="2000" dirty="0" smtClean="0"/>
              <a:t>kola se </a:t>
            </a:r>
            <a:r>
              <a:rPr lang="cs-CZ" sz="2000" dirty="0"/>
              <a:t>naklání k podvozku jedná se o </a:t>
            </a:r>
            <a:r>
              <a:rPr lang="cs-CZ" sz="2000" u="sng" dirty="0">
                <a:solidFill>
                  <a:srgbClr val="C00000"/>
                </a:solidFill>
              </a:rPr>
              <a:t>negativní odklon</a:t>
            </a:r>
            <a:r>
              <a:rPr lang="cs-CZ" sz="2000" dirty="0"/>
              <a:t>, </a:t>
            </a:r>
            <a:r>
              <a:rPr lang="cs-CZ" sz="2000" dirty="0" smtClean="0"/>
              <a:t>v případě, že se odklání</a:t>
            </a:r>
            <a:r>
              <a:rPr lang="cs-CZ" sz="2000" dirty="0"/>
              <a:t>, </a:t>
            </a:r>
            <a:r>
              <a:rPr lang="cs-CZ" sz="2000" dirty="0" smtClean="0"/>
              <a:t>jedná se o  </a:t>
            </a:r>
            <a:r>
              <a:rPr lang="cs-CZ" sz="2000" u="sng" dirty="0" smtClean="0">
                <a:solidFill>
                  <a:srgbClr val="C00000"/>
                </a:solidFill>
              </a:rPr>
              <a:t>pozitivní odklon</a:t>
            </a:r>
          </a:p>
          <a:p>
            <a:pPr>
              <a:spcBef>
                <a:spcPts val="600"/>
              </a:spcBef>
              <a:spcAft>
                <a:spcPts val="600"/>
              </a:spcAft>
            </a:pPr>
            <a:r>
              <a:rPr lang="cs-CZ" sz="2000" dirty="0" smtClean="0"/>
              <a:t>hodnota se udává ve </a:t>
            </a:r>
            <a:r>
              <a:rPr lang="cs-CZ" sz="2000" dirty="0"/>
              <a:t>stupních a </a:t>
            </a:r>
            <a:r>
              <a:rPr lang="cs-CZ" sz="2000" dirty="0" smtClean="0"/>
              <a:t>úhlových minutách</a:t>
            </a:r>
          </a:p>
          <a:p>
            <a:pPr>
              <a:spcBef>
                <a:spcPts val="600"/>
              </a:spcBef>
              <a:spcAft>
                <a:spcPts val="600"/>
              </a:spcAft>
            </a:pPr>
            <a:r>
              <a:rPr lang="cs-CZ" sz="2000" dirty="0" smtClean="0"/>
              <a:t>kola </a:t>
            </a:r>
            <a:r>
              <a:rPr lang="cs-CZ" sz="2000" dirty="0"/>
              <a:t>s kladným odklonem působí navzájem proti sobě a tím </a:t>
            </a:r>
            <a:r>
              <a:rPr lang="cs-CZ" sz="2000" dirty="0" smtClean="0"/>
              <a:t>omezují </a:t>
            </a:r>
            <a:r>
              <a:rPr lang="cs-CZ" sz="2000" dirty="0"/>
              <a:t>tendenci ke kmitání řízení u přímé jízdy a </a:t>
            </a:r>
            <a:r>
              <a:rPr lang="cs-CZ" sz="2000" u="sng" dirty="0">
                <a:solidFill>
                  <a:srgbClr val="C00000"/>
                </a:solidFill>
              </a:rPr>
              <a:t>vymezují vůli v </a:t>
            </a:r>
            <a:r>
              <a:rPr lang="cs-CZ" sz="2000" u="sng" dirty="0" smtClean="0">
                <a:solidFill>
                  <a:srgbClr val="C00000"/>
                </a:solidFill>
              </a:rPr>
              <a:t>ložiskách kol</a:t>
            </a:r>
          </a:p>
          <a:p>
            <a:pPr>
              <a:spcBef>
                <a:spcPts val="600"/>
              </a:spcBef>
              <a:spcAft>
                <a:spcPts val="600"/>
              </a:spcAft>
            </a:pPr>
            <a:r>
              <a:rPr lang="cs-CZ" sz="2000" dirty="0" smtClean="0"/>
              <a:t>menší (</a:t>
            </a:r>
            <a:r>
              <a:rPr lang="cs-CZ" sz="2000" dirty="0" smtClean="0">
                <a:solidFill>
                  <a:srgbClr val="C00000"/>
                </a:solidFill>
              </a:rPr>
              <a:t>-</a:t>
            </a:r>
            <a:r>
              <a:rPr lang="cs-CZ" sz="2000" dirty="0" smtClean="0"/>
              <a:t>) odklon od osy </a:t>
            </a:r>
            <a:r>
              <a:rPr lang="cs-CZ" sz="2000" dirty="0"/>
              <a:t>kola zvyšuje opotřebení vnitřního </a:t>
            </a:r>
            <a:r>
              <a:rPr lang="cs-CZ" sz="2000" dirty="0" smtClean="0"/>
              <a:t>okraje pneu, větší (</a:t>
            </a:r>
            <a:r>
              <a:rPr lang="cs-CZ" sz="2000" dirty="0" smtClean="0">
                <a:solidFill>
                  <a:srgbClr val="C00000"/>
                </a:solidFill>
              </a:rPr>
              <a:t>+</a:t>
            </a:r>
            <a:r>
              <a:rPr lang="cs-CZ" sz="2000" dirty="0" smtClean="0"/>
              <a:t>) odklon od osy naopak </a:t>
            </a:r>
            <a:r>
              <a:rPr lang="cs-CZ" sz="2000" dirty="0"/>
              <a:t>vnějšího okraje </a:t>
            </a:r>
            <a:r>
              <a:rPr lang="cs-CZ" sz="2000" dirty="0" smtClean="0"/>
              <a:t>pneumatiky</a:t>
            </a:r>
            <a:endParaRPr lang="cs-CZ" sz="2000" dirty="0"/>
          </a:p>
          <a:p>
            <a:pPr>
              <a:spcBef>
                <a:spcPts val="600"/>
              </a:spcBef>
              <a:spcAft>
                <a:spcPts val="600"/>
              </a:spcAft>
            </a:pPr>
            <a:r>
              <a:rPr lang="cs-CZ" sz="2000" dirty="0" smtClean="0"/>
              <a:t>při průjezdu zatáčkou vzniká </a:t>
            </a:r>
            <a:r>
              <a:rPr lang="cs-CZ" sz="2000" dirty="0"/>
              <a:t>gyroskopický moment k ose rejdu, který působí na </a:t>
            </a:r>
            <a:r>
              <a:rPr lang="cs-CZ" sz="2000" dirty="0" smtClean="0"/>
              <a:t>řízení, z toho důvodu, je konstrukce zavěšení kol navržena tak, </a:t>
            </a:r>
            <a:r>
              <a:rPr lang="cs-CZ" sz="2000" dirty="0"/>
              <a:t>aby se při pohybu kola odklon měnil co </a:t>
            </a:r>
            <a:r>
              <a:rPr lang="cs-CZ" sz="2000" dirty="0" smtClean="0"/>
              <a:t>nejméně</a:t>
            </a:r>
            <a:endParaRPr lang="cs-CZ" sz="2000" dirty="0"/>
          </a:p>
          <a:p>
            <a:pPr marL="449263" indent="-449263">
              <a:spcBef>
                <a:spcPts val="0"/>
              </a:spcBef>
              <a:buNone/>
            </a:pPr>
            <a:endParaRPr lang="cs-CZ" sz="2000" dirty="0" smtClean="0"/>
          </a:p>
          <a:p>
            <a:pPr marL="457200" indent="-457200">
              <a:spcBef>
                <a:spcPts val="0"/>
              </a:spcBef>
              <a:buFont typeface="+mj-lt"/>
              <a:buAutoNum type="arabicPeriod" startAt="5"/>
            </a:pPr>
            <a:endParaRPr lang="cs-CZ" sz="2000" dirty="0" smtClean="0"/>
          </a:p>
          <a:p>
            <a:pPr marL="457200" indent="-457200">
              <a:spcBef>
                <a:spcPts val="0"/>
              </a:spcBef>
              <a:buFont typeface="+mj-lt"/>
              <a:buAutoNum type="arabicPeriod" startAt="5"/>
            </a:pPr>
            <a:endParaRPr lang="cs-CZ" sz="2000" dirty="0"/>
          </a:p>
          <a:p>
            <a:pPr marL="457200" indent="-457200">
              <a:spcBef>
                <a:spcPts val="0"/>
              </a:spcBef>
              <a:buFont typeface="+mj-lt"/>
              <a:buAutoNum type="arabicPeriod" startAt="5"/>
            </a:pPr>
            <a:endParaRPr lang="cs-CZ" sz="2000" dirty="0" smtClean="0"/>
          </a:p>
          <a:p>
            <a:pPr marL="0" indent="0">
              <a:spcBef>
                <a:spcPts val="0"/>
              </a:spcBef>
              <a:buNone/>
            </a:pPr>
            <a:endParaRPr lang="cs-CZ" sz="2000" dirty="0"/>
          </a:p>
          <a:p>
            <a:pPr marL="457200" indent="-457200">
              <a:spcBef>
                <a:spcPts val="0"/>
              </a:spcBef>
              <a:buFont typeface="+mj-lt"/>
              <a:buAutoNum type="arabicPeriod" startAt="5"/>
            </a:pPr>
            <a:endParaRPr lang="cs-CZ" sz="2000" dirty="0" smtClean="0"/>
          </a:p>
          <a:p>
            <a:pPr marL="457200" indent="-457200">
              <a:spcBef>
                <a:spcPts val="0"/>
              </a:spcBef>
              <a:buFont typeface="+mj-lt"/>
              <a:buAutoNum type="arabicPeriod" startAt="5"/>
            </a:pPr>
            <a:endParaRPr lang="cs-CZ" sz="2000" dirty="0"/>
          </a:p>
          <a:p>
            <a:pPr marL="457200" indent="-457200">
              <a:spcBef>
                <a:spcPts val="0"/>
              </a:spcBef>
              <a:buFont typeface="+mj-lt"/>
              <a:buAutoNum type="arabicPeriod" startAt="5"/>
            </a:pPr>
            <a:endParaRPr lang="cs-CZ" sz="2000" dirty="0" smtClean="0"/>
          </a:p>
          <a:p>
            <a:pPr marL="457200" indent="-457200">
              <a:spcBef>
                <a:spcPts val="0"/>
              </a:spcBef>
              <a:buFont typeface="+mj-lt"/>
              <a:buAutoNum type="arabicPeriod" startAt="5"/>
            </a:pPr>
            <a:endParaRPr lang="cs-CZ" sz="2000" dirty="0"/>
          </a:p>
          <a:p>
            <a:pPr marL="457200" indent="-457200">
              <a:spcBef>
                <a:spcPts val="0"/>
              </a:spcBef>
              <a:buFont typeface="+mj-lt"/>
              <a:buAutoNum type="arabicPeriod" startAt="5"/>
            </a:pPr>
            <a:endParaRPr lang="cs-CZ" sz="2000" dirty="0" smtClean="0"/>
          </a:p>
          <a:p>
            <a:pPr marL="457200" indent="-457200">
              <a:spcBef>
                <a:spcPts val="0"/>
              </a:spcBef>
              <a:buFont typeface="+mj-lt"/>
              <a:buAutoNum type="arabicPeriod" startAt="5"/>
            </a:pPr>
            <a:endParaRPr lang="cs-CZ" sz="2000" dirty="0"/>
          </a:p>
          <a:p>
            <a:pPr marL="457200" indent="-457200">
              <a:spcBef>
                <a:spcPts val="0"/>
              </a:spcBef>
              <a:buFont typeface="+mj-lt"/>
              <a:buAutoNum type="arabicPeriod" startAt="5"/>
            </a:pPr>
            <a:endParaRPr lang="cs-CZ" sz="2000" dirty="0" smtClean="0"/>
          </a:p>
        </p:txBody>
      </p:sp>
    </p:spTree>
    <p:extLst>
      <p:ext uri="{BB962C8B-B14F-4D97-AF65-F5344CB8AC3E}">
        <p14:creationId xmlns:p14="http://schemas.microsoft.com/office/powerpoint/2010/main" val="39544357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2000" y="360000"/>
            <a:ext cx="7920000" cy="720000"/>
          </a:xfrm>
          <a:solidFill>
            <a:srgbClr val="EA851B"/>
          </a:solidFill>
        </p:spPr>
        <p:txBody>
          <a:bodyPr>
            <a:normAutofit/>
          </a:bodyPr>
          <a:lstStyle/>
          <a:p>
            <a:r>
              <a:rPr lang="cs-CZ" sz="3600" dirty="0"/>
              <a:t>Geometrie podvozku</a:t>
            </a: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7</a:t>
            </a:fld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2000" y="1440000"/>
            <a:ext cx="7920000" cy="5004000"/>
          </a:xfrm>
        </p:spPr>
        <p:txBody>
          <a:bodyPr>
            <a:noAutofit/>
          </a:bodyPr>
          <a:lstStyle/>
          <a:p>
            <a:pPr marL="0" indent="0">
              <a:spcBef>
                <a:spcPts val="0"/>
              </a:spcBef>
              <a:buNone/>
            </a:pPr>
            <a:endParaRPr lang="cs-CZ" sz="2200" dirty="0" smtClean="0"/>
          </a:p>
          <a:p>
            <a:pPr marL="0" indent="0">
              <a:spcBef>
                <a:spcPts val="0"/>
              </a:spcBef>
              <a:buNone/>
            </a:pPr>
            <a:r>
              <a:rPr lang="cs-CZ" sz="2200" dirty="0" smtClean="0"/>
              <a:t>			</a:t>
            </a:r>
            <a:r>
              <a:rPr lang="cs-CZ" sz="2200" dirty="0"/>
              <a:t> </a:t>
            </a:r>
            <a:r>
              <a:rPr lang="cs-CZ" sz="2200" dirty="0" smtClean="0"/>
              <a:t>     Pozitivní odklon	Negativní odklon</a:t>
            </a:r>
          </a:p>
          <a:p>
            <a:pPr marL="0" indent="0">
              <a:spcBef>
                <a:spcPts val="0"/>
              </a:spcBef>
              <a:buNone/>
            </a:pPr>
            <a:endParaRPr lang="cs-CZ" sz="2200" dirty="0"/>
          </a:p>
          <a:p>
            <a:pPr marL="0" indent="0">
              <a:spcBef>
                <a:spcPts val="0"/>
              </a:spcBef>
              <a:buNone/>
            </a:pPr>
            <a:endParaRPr lang="cs-CZ" sz="2200" dirty="0" smtClean="0"/>
          </a:p>
          <a:p>
            <a:pPr marL="0" indent="0">
              <a:spcBef>
                <a:spcPts val="0"/>
              </a:spcBef>
              <a:buNone/>
            </a:pPr>
            <a:endParaRPr lang="cs-CZ" sz="2200" dirty="0" smtClean="0"/>
          </a:p>
          <a:p>
            <a:pPr marL="0" indent="0">
              <a:spcBef>
                <a:spcPts val="0"/>
              </a:spcBef>
              <a:buNone/>
            </a:pPr>
            <a:endParaRPr lang="cs-CZ" sz="2200" dirty="0"/>
          </a:p>
          <a:p>
            <a:pPr marL="0" indent="0">
              <a:spcBef>
                <a:spcPts val="0"/>
              </a:spcBef>
              <a:buNone/>
            </a:pPr>
            <a:r>
              <a:rPr lang="cs-CZ" sz="2200" dirty="0" smtClean="0"/>
              <a:t>	Odvalování </a:t>
            </a:r>
            <a:r>
              <a:rPr lang="cs-CZ" sz="2200" dirty="0"/>
              <a:t>kola</a:t>
            </a: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9055" r="63599" b="10708"/>
          <a:stretch/>
        </p:blipFill>
        <p:spPr bwMode="auto">
          <a:xfrm>
            <a:off x="1042197" y="3769743"/>
            <a:ext cx="2537765" cy="239814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" name="Picture 2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6313" b="11368"/>
          <a:stretch/>
        </p:blipFill>
        <p:spPr bwMode="auto">
          <a:xfrm>
            <a:off x="3793317" y="2468007"/>
            <a:ext cx="4643317" cy="406915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7630017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2000" y="360000"/>
            <a:ext cx="7920000" cy="720000"/>
          </a:xfrm>
          <a:solidFill>
            <a:srgbClr val="EA851B"/>
          </a:solidFill>
        </p:spPr>
        <p:txBody>
          <a:bodyPr>
            <a:normAutofit/>
          </a:bodyPr>
          <a:lstStyle/>
          <a:p>
            <a:r>
              <a:rPr lang="cs-CZ" sz="3600" dirty="0"/>
              <a:t>Geometrie podvozku</a:t>
            </a: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8</a:t>
            </a:fld>
            <a:endParaRPr lang="cs-CZ" dirty="0"/>
          </a:p>
        </p:txBody>
      </p:sp>
      <p:sp>
        <p:nvSpPr>
          <p:cNvPr id="3" name="Zástupný symbol pro obsah 2"/>
          <p:cNvSpPr>
            <a:spLocks noGrp="1" noChangeAspect="1"/>
          </p:cNvSpPr>
          <p:nvPr>
            <p:ph idx="1"/>
          </p:nvPr>
        </p:nvSpPr>
        <p:spPr>
          <a:xfrm>
            <a:off x="612000" y="1440000"/>
            <a:ext cx="7920000" cy="5040000"/>
          </a:xfrm>
        </p:spPr>
        <p:txBody>
          <a:bodyPr>
            <a:noAutofit/>
          </a:bodyPr>
          <a:lstStyle/>
          <a:p>
            <a:pPr marL="0" indent="0" algn="just">
              <a:buNone/>
            </a:pPr>
            <a:r>
              <a:rPr lang="cs-CZ" sz="2200" i="1" u="sng" dirty="0"/>
              <a:t>Příklon rejdové </a:t>
            </a:r>
            <a:r>
              <a:rPr lang="cs-CZ" sz="2200" i="1" u="sng" dirty="0" smtClean="0"/>
              <a:t>osy</a:t>
            </a:r>
            <a:r>
              <a:rPr lang="cs-CZ" sz="2200" i="1" dirty="0" smtClean="0"/>
              <a:t>:</a:t>
            </a:r>
            <a:endParaRPr lang="cs-CZ" sz="2200" i="1" u="sng" dirty="0"/>
          </a:p>
          <a:p>
            <a:pPr algn="just"/>
            <a:r>
              <a:rPr lang="cs-CZ" sz="2000" dirty="0" smtClean="0"/>
              <a:t>příklon rejdové osy způsobuje při natočení kol, že se karoserie zvedá/klesá</a:t>
            </a:r>
          </a:p>
          <a:p>
            <a:pPr algn="just"/>
            <a:r>
              <a:rPr lang="cs-CZ" sz="2000" dirty="0" smtClean="0"/>
              <a:t>při natočení kol musíme tyto síly překonat avšak při jízdě, při průjezdu zatáčkou a pustíme–li volant, budou se kola sami stáčet do přímého směru</a:t>
            </a:r>
          </a:p>
          <a:p>
            <a:pPr algn="just"/>
            <a:r>
              <a:rPr lang="cs-CZ" sz="2000" dirty="0" smtClean="0">
                <a:solidFill>
                  <a:srgbClr val="C00000"/>
                </a:solidFill>
              </a:rPr>
              <a:t>příklon rejdové osy pomáhá</a:t>
            </a:r>
          </a:p>
          <a:p>
            <a:pPr marL="361950" indent="-361950" algn="just">
              <a:buNone/>
            </a:pPr>
            <a:r>
              <a:rPr lang="cs-CZ" sz="2000" dirty="0" smtClean="0">
                <a:solidFill>
                  <a:srgbClr val="C00000"/>
                </a:solidFill>
              </a:rPr>
              <a:t> 	vracet kola do přímého směru</a:t>
            </a:r>
            <a:endParaRPr lang="cs-CZ" sz="2000" dirty="0">
              <a:solidFill>
                <a:srgbClr val="C00000"/>
              </a:solidFill>
            </a:endParaRPr>
          </a:p>
          <a:p>
            <a:pPr marL="0" indent="0" algn="just">
              <a:buNone/>
            </a:pPr>
            <a:endParaRPr lang="cs-CZ" sz="2000" dirty="0"/>
          </a:p>
        </p:txBody>
      </p:sp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73925" y="3207050"/>
            <a:ext cx="2708693" cy="346621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1680307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2000" y="360000"/>
            <a:ext cx="7920000" cy="720000"/>
          </a:xfrm>
          <a:solidFill>
            <a:srgbClr val="EA851B"/>
          </a:solidFill>
        </p:spPr>
        <p:txBody>
          <a:bodyPr>
            <a:normAutofit/>
          </a:bodyPr>
          <a:lstStyle/>
          <a:p>
            <a:r>
              <a:rPr lang="cs-CZ" sz="3600" dirty="0"/>
              <a:t>Geometrie podvozku</a:t>
            </a: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9</a:t>
            </a:fld>
            <a:endParaRPr lang="cs-CZ" dirty="0"/>
          </a:p>
        </p:txBody>
      </p:sp>
      <p:sp>
        <p:nvSpPr>
          <p:cNvPr id="3" name="Zástupný symbol pro obsah 2"/>
          <p:cNvSpPr>
            <a:spLocks noGrp="1" noChangeAspect="1"/>
          </p:cNvSpPr>
          <p:nvPr>
            <p:ph idx="1"/>
          </p:nvPr>
        </p:nvSpPr>
        <p:spPr>
          <a:xfrm>
            <a:off x="637879" y="1440000"/>
            <a:ext cx="7920000" cy="5040000"/>
          </a:xfrm>
        </p:spPr>
        <p:txBody>
          <a:bodyPr>
            <a:noAutofit/>
          </a:bodyPr>
          <a:lstStyle/>
          <a:p>
            <a:pPr marL="0" indent="0" algn="just">
              <a:buNone/>
            </a:pPr>
            <a:r>
              <a:rPr lang="cs-CZ" sz="2200" i="1" u="sng" dirty="0" smtClean="0"/>
              <a:t>Záklon rejdové osy (čepu) a závlek kola</a:t>
            </a:r>
            <a:r>
              <a:rPr lang="cs-CZ" sz="2200" i="1" dirty="0" smtClean="0"/>
              <a:t>:</a:t>
            </a:r>
          </a:p>
          <a:p>
            <a:pPr marL="0" indent="0" algn="just">
              <a:buNone/>
            </a:pPr>
            <a:r>
              <a:rPr lang="cs-CZ" sz="2000" dirty="0" smtClean="0"/>
              <a:t>Závlek kola, </a:t>
            </a:r>
            <a:r>
              <a:rPr lang="cs-CZ" sz="2000" dirty="0"/>
              <a:t>je vzdálenost mezi průsečíky svislé osy kola s vozovkou a osy rejdového čepu s vozovkou při pohledu z </a:t>
            </a:r>
            <a:r>
              <a:rPr lang="cs-CZ" sz="2000" dirty="0" smtClean="0"/>
              <a:t>boku</a:t>
            </a:r>
          </a:p>
          <a:p>
            <a:pPr algn="just"/>
            <a:r>
              <a:rPr lang="cs-CZ" sz="2000" dirty="0" smtClean="0"/>
              <a:t>je </a:t>
            </a:r>
            <a:r>
              <a:rPr lang="cs-CZ" sz="2000" dirty="0"/>
              <a:t>kladný </a:t>
            </a:r>
            <a:r>
              <a:rPr lang="cs-CZ" sz="2000" dirty="0" smtClean="0"/>
              <a:t>v případě že, </a:t>
            </a:r>
            <a:r>
              <a:rPr lang="cs-CZ" sz="2000" dirty="0"/>
              <a:t>se průsečík osy rejdového čepu nachází před svislou </a:t>
            </a:r>
            <a:r>
              <a:rPr lang="cs-CZ" sz="2000" dirty="0" smtClean="0"/>
              <a:t>osou</a:t>
            </a:r>
          </a:p>
          <a:p>
            <a:pPr algn="just"/>
            <a:r>
              <a:rPr lang="cs-CZ" sz="2000" dirty="0" smtClean="0"/>
              <a:t>z předchozího odstavce vyplývá, </a:t>
            </a:r>
            <a:r>
              <a:rPr lang="cs-CZ" sz="2000" dirty="0"/>
              <a:t>že </a:t>
            </a:r>
            <a:r>
              <a:rPr lang="cs-CZ" sz="2000" dirty="0" smtClean="0"/>
              <a:t>je kolo vlečeno</a:t>
            </a:r>
          </a:p>
          <a:p>
            <a:pPr algn="just"/>
            <a:r>
              <a:rPr lang="cs-CZ" sz="2000" dirty="0" smtClean="0"/>
              <a:t>záklon </a:t>
            </a:r>
            <a:r>
              <a:rPr lang="cs-CZ" sz="2000" dirty="0"/>
              <a:t>rejdového čepu je v </a:t>
            </a:r>
            <a:r>
              <a:rPr lang="cs-CZ" sz="2000" dirty="0" smtClean="0"/>
              <a:t>zásadě </a:t>
            </a:r>
            <a:r>
              <a:rPr lang="cs-CZ" sz="2000" dirty="0"/>
              <a:t>to samé, ale </a:t>
            </a:r>
            <a:r>
              <a:rPr lang="cs-CZ" sz="2000" dirty="0" smtClean="0"/>
              <a:t>jedná se o úhel</a:t>
            </a:r>
            <a:endParaRPr lang="cs-CZ" sz="2000" dirty="0"/>
          </a:p>
          <a:p>
            <a:pPr algn="just"/>
            <a:r>
              <a:rPr lang="cs-CZ" sz="2000" dirty="0" smtClean="0"/>
              <a:t>pozitivní </a:t>
            </a:r>
            <a:r>
              <a:rPr lang="cs-CZ" sz="2000" dirty="0"/>
              <a:t>závlek má </a:t>
            </a:r>
            <a:r>
              <a:rPr lang="cs-CZ" sz="2000" dirty="0" smtClean="0"/>
              <a:t>snahu </a:t>
            </a:r>
            <a:r>
              <a:rPr lang="cs-CZ" sz="2000" dirty="0"/>
              <a:t>narovnávat kolo při </a:t>
            </a:r>
            <a:r>
              <a:rPr lang="cs-CZ" sz="2000" dirty="0" smtClean="0"/>
              <a:t>jízdě </a:t>
            </a:r>
            <a:r>
              <a:rPr lang="cs-CZ" sz="2000" dirty="0"/>
              <a:t>rovně a tím </a:t>
            </a:r>
            <a:r>
              <a:rPr lang="cs-CZ" sz="2000" dirty="0" smtClean="0"/>
              <a:t>udržovat původní směr</a:t>
            </a:r>
          </a:p>
          <a:p>
            <a:pPr algn="just"/>
            <a:r>
              <a:rPr lang="cs-CZ" sz="2000" dirty="0" smtClean="0"/>
              <a:t>náklon rejdové </a:t>
            </a:r>
            <a:r>
              <a:rPr lang="cs-CZ" sz="2000" dirty="0"/>
              <a:t>osy </a:t>
            </a:r>
            <a:r>
              <a:rPr lang="cs-CZ" sz="2000" dirty="0" smtClean="0"/>
              <a:t>má velkou </a:t>
            </a:r>
            <a:r>
              <a:rPr lang="cs-CZ" sz="2000" dirty="0"/>
              <a:t>výhodu </a:t>
            </a:r>
            <a:r>
              <a:rPr lang="cs-CZ" sz="2000" dirty="0" smtClean="0"/>
              <a:t>při průjezdu zatáčkou</a:t>
            </a:r>
          </a:p>
          <a:p>
            <a:pPr marL="457200" indent="-457200" algn="just">
              <a:buFont typeface="+mj-lt"/>
              <a:buAutoNum type="alphaLcParenR"/>
            </a:pPr>
            <a:r>
              <a:rPr lang="cs-CZ" sz="2000" dirty="0" smtClean="0"/>
              <a:t>zatáčející </a:t>
            </a:r>
            <a:r>
              <a:rPr lang="cs-CZ" sz="2000" dirty="0"/>
              <a:t>vnější kolo získává negativní </a:t>
            </a:r>
            <a:r>
              <a:rPr lang="cs-CZ" sz="2000" dirty="0" smtClean="0"/>
              <a:t>odklon</a:t>
            </a:r>
          </a:p>
          <a:p>
            <a:pPr marL="457200" indent="-457200" algn="just">
              <a:buFont typeface="+mj-lt"/>
              <a:buAutoNum type="alphaLcParenR"/>
            </a:pPr>
            <a:r>
              <a:rPr lang="cs-CZ" sz="2000" dirty="0" smtClean="0"/>
              <a:t>vnitřní kolo pozitivní odklon</a:t>
            </a:r>
          </a:p>
          <a:p>
            <a:pPr marL="0" indent="0" algn="just">
              <a:buNone/>
            </a:pPr>
            <a:r>
              <a:rPr lang="cs-CZ" sz="2100" u="sng" dirty="0" smtClean="0">
                <a:solidFill>
                  <a:srgbClr val="C00000"/>
                </a:solidFill>
              </a:rPr>
              <a:t>Záklon rejdové osy (čepu) má velký význam pro nastavení kol vozidel.</a:t>
            </a:r>
            <a:endParaRPr lang="cs-CZ" sz="2100" u="sng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731961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2000" y="360000"/>
            <a:ext cx="7920000" cy="720000"/>
          </a:xfrm>
          <a:solidFill>
            <a:srgbClr val="EA851B"/>
          </a:solidFill>
        </p:spPr>
        <p:txBody>
          <a:bodyPr>
            <a:normAutofit/>
          </a:bodyPr>
          <a:lstStyle/>
          <a:p>
            <a:r>
              <a:rPr lang="cs-CZ" sz="3600" dirty="0"/>
              <a:t>Geometrie podvozku</a:t>
            </a: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10</a:t>
            </a:fld>
            <a:endParaRPr lang="cs-CZ" dirty="0"/>
          </a:p>
        </p:txBody>
      </p:sp>
      <p:sp>
        <p:nvSpPr>
          <p:cNvPr id="3" name="Zástupný symbol pro obsah 2"/>
          <p:cNvSpPr>
            <a:spLocks noGrp="1" noChangeAspect="1"/>
          </p:cNvSpPr>
          <p:nvPr>
            <p:ph idx="1"/>
          </p:nvPr>
        </p:nvSpPr>
        <p:spPr>
          <a:xfrm>
            <a:off x="612000" y="1440000"/>
            <a:ext cx="7920000" cy="5040000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2000" dirty="0" smtClean="0"/>
              <a:t>U motocyklu je závlek kola nejdůležitějším prvkem geometrie spolu se souosostí kol.</a:t>
            </a:r>
            <a:endParaRPr lang="cs-CZ" sz="20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8000" y="2556000"/>
            <a:ext cx="7510009" cy="3924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8744981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2000" y="360000"/>
            <a:ext cx="7920000" cy="720000"/>
          </a:xfrm>
          <a:solidFill>
            <a:srgbClr val="EA851B"/>
          </a:solidFill>
        </p:spPr>
        <p:txBody>
          <a:bodyPr>
            <a:normAutofit/>
          </a:bodyPr>
          <a:lstStyle/>
          <a:p>
            <a:r>
              <a:rPr lang="cs-CZ" sz="3600" dirty="0"/>
              <a:t>Geometrie podvozku</a:t>
            </a: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11</a:t>
            </a:fld>
            <a:endParaRPr lang="cs-CZ" dirty="0"/>
          </a:p>
        </p:txBody>
      </p:sp>
      <p:sp>
        <p:nvSpPr>
          <p:cNvPr id="3" name="Zástupný symbol pro obsah 2"/>
          <p:cNvSpPr>
            <a:spLocks noGrp="1" noChangeAspect="1"/>
          </p:cNvSpPr>
          <p:nvPr>
            <p:ph idx="1"/>
          </p:nvPr>
        </p:nvSpPr>
        <p:spPr>
          <a:xfrm>
            <a:off x="612000" y="1440000"/>
            <a:ext cx="7920000" cy="5040000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2200" i="1" u="sng" dirty="0" smtClean="0"/>
              <a:t>Poloměr rejdu</a:t>
            </a:r>
            <a:r>
              <a:rPr lang="cs-CZ" sz="2200" i="1" dirty="0" smtClean="0"/>
              <a:t>:</a:t>
            </a:r>
          </a:p>
          <a:p>
            <a:pPr>
              <a:spcBef>
                <a:spcPts val="0"/>
              </a:spcBef>
            </a:pPr>
            <a:r>
              <a:rPr lang="cs-CZ" sz="2000" dirty="0" smtClean="0"/>
              <a:t>řízená </a:t>
            </a:r>
            <a:r>
              <a:rPr lang="cs-CZ" sz="2000" dirty="0"/>
              <a:t>kola </a:t>
            </a:r>
            <a:r>
              <a:rPr lang="cs-CZ" sz="2000" dirty="0" smtClean="0"/>
              <a:t>přední nápravy jsou </a:t>
            </a:r>
            <a:r>
              <a:rPr lang="cs-CZ" sz="2000" dirty="0"/>
              <a:t>upevněna na otočných </a:t>
            </a:r>
            <a:r>
              <a:rPr lang="cs-CZ" sz="2000" dirty="0" smtClean="0"/>
              <a:t>čepech</a:t>
            </a:r>
          </a:p>
          <a:p>
            <a:pPr>
              <a:spcBef>
                <a:spcPts val="0"/>
              </a:spcBef>
            </a:pPr>
            <a:r>
              <a:rPr lang="cs-CZ" sz="2000" dirty="0" smtClean="0"/>
              <a:t>je </a:t>
            </a:r>
            <a:r>
              <a:rPr lang="cs-CZ" sz="2000" dirty="0"/>
              <a:t>v</a:t>
            </a:r>
            <a:r>
              <a:rPr lang="cs-CZ" sz="2000" dirty="0" smtClean="0"/>
              <a:t>zdálenost mezi průsečíkem osy otočných čepů se </a:t>
            </a:r>
            <a:r>
              <a:rPr lang="cs-CZ" sz="2000" dirty="0"/>
              <a:t>zemí a </a:t>
            </a:r>
            <a:r>
              <a:rPr lang="cs-CZ" sz="2000" dirty="0" smtClean="0"/>
              <a:t>osa středu kola</a:t>
            </a:r>
          </a:p>
          <a:p>
            <a:pPr>
              <a:spcBef>
                <a:spcPts val="0"/>
              </a:spcBef>
            </a:pPr>
            <a:r>
              <a:rPr lang="cs-CZ" sz="2000" dirty="0" smtClean="0"/>
              <a:t>pokud je </a:t>
            </a:r>
            <a:r>
              <a:rPr lang="cs-CZ" sz="2000" dirty="0"/>
              <a:t>průsečík osy rejdu před rovinou středu kola, je </a:t>
            </a:r>
            <a:r>
              <a:rPr lang="cs-CZ" sz="2000" u="sng" dirty="0">
                <a:solidFill>
                  <a:srgbClr val="C00000"/>
                </a:solidFill>
              </a:rPr>
              <a:t>kladný</a:t>
            </a:r>
            <a:r>
              <a:rPr lang="cs-CZ" sz="2000" dirty="0"/>
              <a:t>, </a:t>
            </a:r>
            <a:r>
              <a:rPr lang="cs-CZ" sz="2000" dirty="0" smtClean="0"/>
              <a:t>v opačném případě </a:t>
            </a:r>
            <a:r>
              <a:rPr lang="cs-CZ" sz="2000" u="sng" dirty="0" smtClean="0">
                <a:solidFill>
                  <a:srgbClr val="C00000"/>
                </a:solidFill>
              </a:rPr>
              <a:t>záporný</a:t>
            </a:r>
          </a:p>
          <a:p>
            <a:pPr>
              <a:spcBef>
                <a:spcPts val="0"/>
              </a:spcBef>
            </a:pPr>
            <a:r>
              <a:rPr lang="cs-CZ" sz="2000" dirty="0" smtClean="0"/>
              <a:t>z důvodu rovnováhy sil při jízdě </a:t>
            </a:r>
            <a:r>
              <a:rPr lang="cs-CZ" sz="2000" dirty="0"/>
              <a:t>se  nastavuje </a:t>
            </a:r>
            <a:r>
              <a:rPr lang="cs-CZ" sz="2000" u="sng" dirty="0">
                <a:solidFill>
                  <a:srgbClr val="C00000"/>
                </a:solidFill>
              </a:rPr>
              <a:t>záporný</a:t>
            </a:r>
            <a:r>
              <a:rPr lang="cs-CZ" sz="2000" dirty="0"/>
              <a:t> poloměr rejdu, který stabilizuje </a:t>
            </a:r>
            <a:r>
              <a:rPr lang="cs-CZ" sz="2000" dirty="0" smtClean="0"/>
              <a:t>řízení</a:t>
            </a: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7425" y="3931608"/>
            <a:ext cx="5451895" cy="276145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0180997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2000" y="360000"/>
            <a:ext cx="7920000" cy="720000"/>
          </a:xfrm>
          <a:solidFill>
            <a:srgbClr val="EA851B"/>
          </a:solidFill>
        </p:spPr>
        <p:txBody>
          <a:bodyPr>
            <a:normAutofit/>
          </a:bodyPr>
          <a:lstStyle/>
          <a:p>
            <a:r>
              <a:rPr lang="cs-CZ" sz="3600" dirty="0"/>
              <a:t>Geometrie podvozku</a:t>
            </a: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12</a:t>
            </a:fld>
            <a:endParaRPr lang="cs-CZ" dirty="0"/>
          </a:p>
        </p:txBody>
      </p:sp>
      <p:sp>
        <p:nvSpPr>
          <p:cNvPr id="3" name="Zástupný symbol pro obsah 2"/>
          <p:cNvSpPr>
            <a:spLocks noGrp="1" noChangeAspect="1"/>
          </p:cNvSpPr>
          <p:nvPr>
            <p:ph idx="1"/>
          </p:nvPr>
        </p:nvSpPr>
        <p:spPr>
          <a:xfrm>
            <a:off x="612000" y="1440000"/>
            <a:ext cx="7920000" cy="5040000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2200" i="1" u="sng" dirty="0"/>
              <a:t>Diferenční </a:t>
            </a:r>
            <a:r>
              <a:rPr lang="cs-CZ" sz="2200" i="1" u="sng" dirty="0" smtClean="0"/>
              <a:t>úhly</a:t>
            </a:r>
            <a:r>
              <a:rPr lang="cs-CZ" sz="2200" i="1" dirty="0" smtClean="0"/>
              <a:t>:</a:t>
            </a:r>
          </a:p>
          <a:p>
            <a:r>
              <a:rPr lang="cs-CZ" sz="2000" dirty="0" smtClean="0"/>
              <a:t>platnost „Ackermannové podmínky“ a lichoběžníku řízení</a:t>
            </a:r>
          </a:p>
          <a:p>
            <a:r>
              <a:rPr lang="cs-CZ" sz="2000" dirty="0" smtClean="0"/>
              <a:t>vnější kolo se natáčí méně než vnitřní kolo – opisují jinou dráhu</a:t>
            </a:r>
          </a:p>
          <a:p>
            <a:r>
              <a:rPr lang="cs-CZ" sz="2000" dirty="0" smtClean="0"/>
              <a:t>tento prvek geometrie postavení kol je daný konstrukcí řízení, nelze seřizovat pouze výjimečně dle konstrukce</a:t>
            </a:r>
            <a:endParaRPr lang="cs-CZ" sz="2000" dirty="0"/>
          </a:p>
          <a:p>
            <a:pPr marL="0" indent="0">
              <a:buNone/>
            </a:pPr>
            <a:endParaRPr lang="cs-CZ" sz="2200" i="1" u="sng" dirty="0" smtClean="0"/>
          </a:p>
        </p:txBody>
      </p:sp>
      <p:pic>
        <p:nvPicPr>
          <p:cNvPr id="3077" name="Picture 5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63137" y="3329796"/>
            <a:ext cx="7171353" cy="328594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3673837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2000" y="360000"/>
            <a:ext cx="7920000" cy="720000"/>
          </a:xfrm>
          <a:solidFill>
            <a:srgbClr val="EA851B"/>
          </a:solidFill>
        </p:spPr>
        <p:txBody>
          <a:bodyPr>
            <a:normAutofit/>
          </a:bodyPr>
          <a:lstStyle/>
          <a:p>
            <a:r>
              <a:rPr lang="cs-CZ" sz="3600" dirty="0"/>
              <a:t>Geometrie podvozku</a:t>
            </a: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13</a:t>
            </a:fld>
            <a:endParaRPr lang="cs-CZ" dirty="0"/>
          </a:p>
        </p:txBody>
      </p:sp>
      <p:sp>
        <p:nvSpPr>
          <p:cNvPr id="3" name="Zástupný symbol pro obsah 2"/>
          <p:cNvSpPr>
            <a:spLocks noGrp="1" noChangeAspect="1"/>
          </p:cNvSpPr>
          <p:nvPr>
            <p:ph idx="1"/>
          </p:nvPr>
        </p:nvSpPr>
        <p:spPr>
          <a:xfrm>
            <a:off x="612000" y="1440000"/>
            <a:ext cx="7920000" cy="5040000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2200" i="1" u="sng" dirty="0" smtClean="0"/>
              <a:t>Souosost kol přední a zadní nápravy</a:t>
            </a:r>
            <a:r>
              <a:rPr lang="cs-CZ" sz="2200" i="1" dirty="0" smtClean="0"/>
              <a:t>:</a:t>
            </a:r>
          </a:p>
          <a:p>
            <a:r>
              <a:rPr lang="cs-CZ" sz="2000" dirty="0" smtClean="0"/>
              <a:t>osy náprav musí být vždy kolmé na podélnou osu vozidla</a:t>
            </a:r>
          </a:p>
          <a:p>
            <a:r>
              <a:rPr lang="cs-CZ" sz="2000" dirty="0" smtClean="0"/>
              <a:t>osy kol v podélném směru nemusí vždy korespondovat, může být rozdílný rozchod kol na nápravách</a:t>
            </a:r>
          </a:p>
        </p:txBody>
      </p:sp>
      <p:sp>
        <p:nvSpPr>
          <p:cNvPr id="5" name="Zaoblený obdélník 4"/>
          <p:cNvSpPr/>
          <p:nvPr/>
        </p:nvSpPr>
        <p:spPr>
          <a:xfrm>
            <a:off x="1692000" y="3060000"/>
            <a:ext cx="720000" cy="360000"/>
          </a:xfrm>
          <a:prstGeom prst="round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6" name="Zaoblený obdélník 5"/>
          <p:cNvSpPr/>
          <p:nvPr/>
        </p:nvSpPr>
        <p:spPr>
          <a:xfrm>
            <a:off x="1692000" y="5940000"/>
            <a:ext cx="720000" cy="360000"/>
          </a:xfrm>
          <a:prstGeom prst="round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7" name="Zaoblený obdélník 6"/>
          <p:cNvSpPr/>
          <p:nvPr/>
        </p:nvSpPr>
        <p:spPr>
          <a:xfrm>
            <a:off x="6012611" y="3060000"/>
            <a:ext cx="720000" cy="360000"/>
          </a:xfrm>
          <a:prstGeom prst="round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8" name="Zaoblený obdélník 7"/>
          <p:cNvSpPr/>
          <p:nvPr/>
        </p:nvSpPr>
        <p:spPr>
          <a:xfrm>
            <a:off x="6012000" y="5940000"/>
            <a:ext cx="720000" cy="360000"/>
          </a:xfrm>
          <a:prstGeom prst="round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cxnSp>
        <p:nvCxnSpPr>
          <p:cNvPr id="10" name="Přímá spojnice 9"/>
          <p:cNvCxnSpPr/>
          <p:nvPr/>
        </p:nvCxnSpPr>
        <p:spPr>
          <a:xfrm flipV="1">
            <a:off x="974785" y="4502989"/>
            <a:ext cx="6487064" cy="17253"/>
          </a:xfrm>
          <a:prstGeom prst="line">
            <a:avLst/>
          </a:prstGeom>
          <a:ln w="25400">
            <a:solidFill>
              <a:schemeClr val="tx1"/>
            </a:solidFill>
            <a:prstDash val="dash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11"/>
          <p:cNvCxnSpPr>
            <a:stCxn id="5" idx="2"/>
            <a:endCxn id="6" idx="0"/>
          </p:cNvCxnSpPr>
          <p:nvPr/>
        </p:nvCxnSpPr>
        <p:spPr>
          <a:xfrm>
            <a:off x="2052000" y="3420000"/>
            <a:ext cx="0" cy="2520000"/>
          </a:xfrm>
          <a:prstGeom prst="line">
            <a:avLst/>
          </a:prstGeom>
          <a:ln w="63500" cmpd="dbl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13"/>
          <p:cNvCxnSpPr>
            <a:stCxn id="7" idx="2"/>
            <a:endCxn id="8" idx="0"/>
          </p:cNvCxnSpPr>
          <p:nvPr/>
        </p:nvCxnSpPr>
        <p:spPr>
          <a:xfrm flipH="1">
            <a:off x="6372000" y="3420000"/>
            <a:ext cx="611" cy="2520000"/>
          </a:xfrm>
          <a:prstGeom prst="line">
            <a:avLst/>
          </a:prstGeom>
          <a:ln w="63500" cmpd="dbl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Vývojový diagram: spojnice 16"/>
          <p:cNvSpPr>
            <a:spLocks noChangeAspect="1"/>
          </p:cNvSpPr>
          <p:nvPr/>
        </p:nvSpPr>
        <p:spPr>
          <a:xfrm>
            <a:off x="1800000" y="4248000"/>
            <a:ext cx="504504" cy="504000"/>
          </a:xfrm>
          <a:prstGeom prst="flowChartConnector">
            <a:avLst/>
          </a:prstGeom>
          <a:noFill/>
          <a:ln w="158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2160000" y="4140000"/>
            <a:ext cx="49725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90°</a:t>
            </a:r>
            <a:endParaRPr lang="cs-CZ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0673" y="4258304"/>
            <a:ext cx="523875" cy="523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1" name="TextovéPole 20"/>
          <p:cNvSpPr txBox="1"/>
          <p:nvPr/>
        </p:nvSpPr>
        <p:spPr>
          <a:xfrm>
            <a:off x="6480000" y="4140000"/>
            <a:ext cx="49725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90°</a:t>
            </a:r>
            <a:endParaRPr lang="cs-CZ" dirty="0"/>
          </a:p>
        </p:txBody>
      </p:sp>
      <p:cxnSp>
        <p:nvCxnSpPr>
          <p:cNvPr id="23" name="Přímá spojnice 22"/>
          <p:cNvCxnSpPr/>
          <p:nvPr/>
        </p:nvCxnSpPr>
        <p:spPr>
          <a:xfrm>
            <a:off x="974785" y="3240000"/>
            <a:ext cx="6487064" cy="0"/>
          </a:xfrm>
          <a:prstGeom prst="line">
            <a:avLst/>
          </a:prstGeom>
          <a:ln w="15875">
            <a:solidFill>
              <a:srgbClr val="C00000"/>
            </a:solidFill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nice 24"/>
          <p:cNvCxnSpPr/>
          <p:nvPr/>
        </p:nvCxnSpPr>
        <p:spPr>
          <a:xfrm>
            <a:off x="974785" y="6120000"/>
            <a:ext cx="6487064" cy="0"/>
          </a:xfrm>
          <a:prstGeom prst="line">
            <a:avLst/>
          </a:prstGeom>
          <a:ln w="15875">
            <a:solidFill>
              <a:srgbClr val="C00000"/>
            </a:solidFill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6" name="Šipka doleva 25"/>
          <p:cNvSpPr/>
          <p:nvPr/>
        </p:nvSpPr>
        <p:spPr>
          <a:xfrm>
            <a:off x="3881887" y="5443268"/>
            <a:ext cx="1052422" cy="215660"/>
          </a:xfrm>
          <a:prstGeom prst="leftArrow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891161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14</a:t>
            </a:fld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611560" y="620688"/>
            <a:ext cx="7920880" cy="51398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2000" dirty="0" smtClean="0"/>
              <a:t>Tato prezentace, ukazuje a seznamuje žáky s geometrií podvozku, který má</a:t>
            </a:r>
            <a:endParaRPr lang="cs-CZ" sz="2000" dirty="0"/>
          </a:p>
          <a:p>
            <a:pPr algn="just"/>
            <a:r>
              <a:rPr lang="cs-CZ" sz="2000" dirty="0" smtClean="0"/>
              <a:t>vliv na stabilitu a ovladatelnost vozidel. Špatné postavení kol při jízdě, má negativní dopady na poškození některých dílů vozidla, zejména pneumatik.  Geometrie podvozku musí být svými prvky, nedílnou součástí konstrukce vozidel.</a:t>
            </a:r>
          </a:p>
          <a:p>
            <a:endParaRPr lang="cs-CZ" sz="2000" dirty="0" smtClean="0"/>
          </a:p>
          <a:p>
            <a:endParaRPr lang="cs-CZ" sz="2000" dirty="0" smtClean="0"/>
          </a:p>
          <a:p>
            <a:r>
              <a:rPr lang="cs-CZ" sz="2000" dirty="0" smtClean="0"/>
              <a:t>Cvičení:</a:t>
            </a:r>
          </a:p>
          <a:p>
            <a:endParaRPr lang="cs-CZ" sz="2000" dirty="0" smtClean="0"/>
          </a:p>
          <a:p>
            <a:pPr marL="457200" indent="-457200">
              <a:buFont typeface="+mj-lt"/>
              <a:buAutoNum type="arabicPeriod"/>
            </a:pPr>
            <a:r>
              <a:rPr lang="cs-CZ" sz="2000" dirty="0" smtClean="0"/>
              <a:t>Jaké jsou prvky geometrie postavení kol?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000" dirty="0" smtClean="0"/>
              <a:t>Který prvek geometrie umožňuje vracení kol do přímého směru?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000" dirty="0" smtClean="0"/>
              <a:t>Proč je důležitá souosost náprav?</a:t>
            </a:r>
          </a:p>
          <a:p>
            <a:pPr marL="457200" indent="-457200">
              <a:buFont typeface="+mj-lt"/>
              <a:buAutoNum type="arabicPeriod"/>
            </a:pPr>
            <a:endParaRPr lang="cs-CZ" sz="2000" dirty="0" smtClean="0"/>
          </a:p>
          <a:p>
            <a:pPr marL="457200" indent="-457200">
              <a:buFont typeface="+mj-lt"/>
              <a:buAutoNum type="arabicPeriod"/>
            </a:pPr>
            <a:endParaRPr lang="cs-CZ" sz="2000" dirty="0"/>
          </a:p>
          <a:p>
            <a:pPr algn="ctr"/>
            <a:r>
              <a:rPr lang="cs-CZ" sz="4800" i="1" dirty="0" smtClean="0">
                <a:solidFill>
                  <a:schemeClr val="accent6">
                    <a:lumMod val="75000"/>
                  </a:schemeClr>
                </a:solidFill>
              </a:rPr>
              <a:t>Děkuji za pozornost</a:t>
            </a:r>
            <a:endParaRPr lang="cs-CZ" sz="4800" i="1" dirty="0">
              <a:solidFill>
                <a:schemeClr val="accent6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410878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15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10" name="TextovéPole 9"/>
          <p:cNvSpPr txBox="1"/>
          <p:nvPr/>
        </p:nvSpPr>
        <p:spPr>
          <a:xfrm>
            <a:off x="3275856" y="1080000"/>
            <a:ext cx="2587375" cy="584775"/>
          </a:xfrm>
          <a:prstGeom prst="rect">
            <a:avLst/>
          </a:prstGeom>
          <a:noFill/>
        </p:spPr>
        <p:txBody>
          <a:bodyPr wrap="none" rtlCol="0" anchor="ctr">
            <a:spAutoFit/>
          </a:bodyPr>
          <a:lstStyle/>
          <a:p>
            <a:pPr algn="ctr"/>
            <a:r>
              <a:rPr lang="cs-CZ" sz="3200" b="1" dirty="0" smtClean="0">
                <a:solidFill>
                  <a:prstClr val="black"/>
                </a:solidFill>
              </a:rPr>
              <a:t>Použité zdroje</a:t>
            </a:r>
            <a:endParaRPr lang="cs-CZ" sz="3200" b="1" dirty="0">
              <a:solidFill>
                <a:prstClr val="black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755576" y="1664775"/>
            <a:ext cx="7632848" cy="102489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prstClr val="black"/>
                </a:solidFill>
              </a:rPr>
              <a:t>Publikace:</a:t>
            </a:r>
          </a:p>
          <a:p>
            <a:r>
              <a:rPr lang="cs-CZ" dirty="0" smtClean="0">
                <a:solidFill>
                  <a:prstClr val="black"/>
                </a:solidFill>
              </a:rPr>
              <a:t>M. Pilárik, J. Pabst  -  Automobily I. – nakl. Informatorium</a:t>
            </a:r>
          </a:p>
          <a:p>
            <a:r>
              <a:rPr lang="cs-CZ" dirty="0" smtClean="0">
                <a:solidFill>
                  <a:prstClr val="black"/>
                </a:solidFill>
              </a:rPr>
              <a:t>Rolf Gscheidle a kolektiv – Příručka pro automechanika – nakl. Sabotáles</a:t>
            </a:r>
          </a:p>
          <a:p>
            <a:r>
              <a:rPr lang="cs-CZ" dirty="0" smtClean="0">
                <a:solidFill>
                  <a:prstClr val="black"/>
                </a:solidFill>
              </a:rPr>
              <a:t>Výukové sešity BOSCH pro pedagogické pracovníky. </a:t>
            </a:r>
          </a:p>
          <a:p>
            <a:pPr algn="just"/>
            <a:r>
              <a:rPr lang="cs-CZ" dirty="0" smtClean="0">
                <a:solidFill>
                  <a:prstClr val="black"/>
                </a:solidFill>
              </a:rPr>
              <a:t>V prezentaci použity vlastní citace, fotografie a schémata, vyjma fotografií z volně dostupných zdrojů</a:t>
            </a:r>
            <a:r>
              <a:rPr lang="cs-CZ" sz="1600" dirty="0" smtClean="0">
                <a:solidFill>
                  <a:prstClr val="black"/>
                </a:solidFill>
              </a:rPr>
              <a:t>:</a:t>
            </a:r>
          </a:p>
          <a:p>
            <a:pPr algn="just"/>
            <a:endParaRPr lang="cs-CZ" sz="1100" dirty="0" smtClean="0">
              <a:solidFill>
                <a:prstClr val="black"/>
              </a:solidFill>
              <a:hlinkClick r:id="rId4"/>
            </a:endParaRPr>
          </a:p>
          <a:p>
            <a:pPr algn="just"/>
            <a:r>
              <a:rPr lang="cs-CZ" sz="1100" dirty="0">
                <a:solidFill>
                  <a:prstClr val="black"/>
                </a:solidFill>
                <a:hlinkClick r:id="rId5"/>
              </a:rPr>
              <a:t>http://</a:t>
            </a:r>
            <a:r>
              <a:rPr lang="cs-CZ" sz="1100" dirty="0" smtClean="0">
                <a:solidFill>
                  <a:prstClr val="black"/>
                </a:solidFill>
                <a:hlinkClick r:id="rId5"/>
              </a:rPr>
              <a:t>www.autoznalosti.cz/images/stories/podvozek_kola/sbihavost.jpg</a:t>
            </a:r>
            <a:endParaRPr lang="cs-CZ" sz="1100" dirty="0" smtClean="0">
              <a:solidFill>
                <a:prstClr val="black"/>
              </a:solidFill>
            </a:endParaRPr>
          </a:p>
          <a:p>
            <a:pPr algn="just"/>
            <a:r>
              <a:rPr lang="cs-CZ" sz="1100" dirty="0" smtClean="0">
                <a:solidFill>
                  <a:prstClr val="black"/>
                </a:solidFill>
                <a:hlinkClick r:id="rId6"/>
              </a:rPr>
              <a:t>http://www.autorubik.sk/wp-content/uploads/2013/04/odklon.jpg</a:t>
            </a:r>
            <a:endParaRPr lang="cs-CZ" sz="1100" dirty="0" smtClean="0">
              <a:solidFill>
                <a:prstClr val="black"/>
              </a:solidFill>
            </a:endParaRPr>
          </a:p>
          <a:p>
            <a:pPr algn="just"/>
            <a:r>
              <a:rPr lang="cs-CZ" sz="1100" dirty="0" smtClean="0">
                <a:solidFill>
                  <a:prstClr val="black"/>
                </a:solidFill>
                <a:hlinkClick r:id="rId7"/>
              </a:rPr>
              <a:t>http</a:t>
            </a:r>
            <a:r>
              <a:rPr lang="cs-CZ" sz="1100" dirty="0">
                <a:solidFill>
                  <a:prstClr val="black"/>
                </a:solidFill>
                <a:hlinkClick r:id="rId7"/>
              </a:rPr>
              <a:t>://</a:t>
            </a:r>
            <a:r>
              <a:rPr lang="cs-CZ" sz="1100" dirty="0" smtClean="0">
                <a:solidFill>
                  <a:prstClr val="black"/>
                </a:solidFill>
                <a:hlinkClick r:id="rId7"/>
              </a:rPr>
              <a:t>www.autoprofiteam.cz/podvozky/10/02.jpg</a:t>
            </a:r>
            <a:endParaRPr lang="cs-CZ" sz="1100" dirty="0" smtClean="0">
              <a:solidFill>
                <a:prstClr val="black"/>
              </a:solidFill>
            </a:endParaRPr>
          </a:p>
          <a:p>
            <a:pPr algn="just"/>
            <a:r>
              <a:rPr lang="cs-CZ" sz="1100" dirty="0">
                <a:solidFill>
                  <a:prstClr val="black"/>
                </a:solidFill>
                <a:hlinkClick r:id="rId8"/>
              </a:rPr>
              <a:t>http://</a:t>
            </a:r>
            <a:r>
              <a:rPr lang="cs-CZ" sz="1100" dirty="0" smtClean="0">
                <a:solidFill>
                  <a:prstClr val="black"/>
                </a:solidFill>
                <a:hlinkClick r:id="rId8"/>
              </a:rPr>
              <a:t>www.autoznalosti.cz/images/stories/podvozek_kola/zavlek_a_zaklon_rejd_osy.jpg</a:t>
            </a:r>
            <a:endParaRPr lang="cs-CZ" sz="1100" dirty="0" smtClean="0">
              <a:solidFill>
                <a:prstClr val="black"/>
              </a:solidFill>
            </a:endParaRPr>
          </a:p>
          <a:p>
            <a:pPr algn="just"/>
            <a:r>
              <a:rPr lang="cs-CZ" sz="1100" dirty="0">
                <a:solidFill>
                  <a:prstClr val="black"/>
                </a:solidFill>
                <a:hlinkClick r:id="rId9"/>
              </a:rPr>
              <a:t>http://</a:t>
            </a:r>
            <a:r>
              <a:rPr lang="cs-CZ" sz="1100" dirty="0" smtClean="0">
                <a:solidFill>
                  <a:prstClr val="black"/>
                </a:solidFill>
                <a:hlinkClick r:id="rId9"/>
              </a:rPr>
              <a:t>www.autoznalosti.cz/images/stories/podvozek_kola/polomer_rejdu.jpg</a:t>
            </a:r>
            <a:endParaRPr lang="cs-CZ" sz="1100" dirty="0" smtClean="0">
              <a:solidFill>
                <a:prstClr val="black"/>
              </a:solidFill>
            </a:endParaRPr>
          </a:p>
          <a:p>
            <a:pPr algn="just"/>
            <a:r>
              <a:rPr lang="cs-CZ" sz="1100" dirty="0">
                <a:solidFill>
                  <a:prstClr val="black"/>
                </a:solidFill>
                <a:hlinkClick r:id="rId10"/>
              </a:rPr>
              <a:t>http://</a:t>
            </a:r>
            <a:r>
              <a:rPr lang="cs-CZ" sz="1100" dirty="0" smtClean="0">
                <a:solidFill>
                  <a:prstClr val="black"/>
                </a:solidFill>
                <a:hlinkClick r:id="rId10"/>
              </a:rPr>
              <a:t>marek.sk.sweb.cz/lokalizace/obrazek3_7.png</a:t>
            </a:r>
            <a:endParaRPr lang="cs-CZ" sz="1100" dirty="0" smtClean="0">
              <a:solidFill>
                <a:prstClr val="black"/>
              </a:solidFill>
            </a:endParaRPr>
          </a:p>
          <a:p>
            <a:pPr algn="just"/>
            <a:endParaRPr lang="cs-CZ" sz="1200" dirty="0" smtClean="0"/>
          </a:p>
          <a:p>
            <a:pPr algn="just"/>
            <a:endParaRPr lang="cs-CZ" sz="1200" dirty="0" smtClean="0"/>
          </a:p>
          <a:p>
            <a:pPr algn="just"/>
            <a:endParaRPr lang="cs-CZ" sz="1200" dirty="0"/>
          </a:p>
          <a:p>
            <a:pPr algn="just"/>
            <a:endParaRPr lang="cs-CZ" sz="1200" dirty="0" smtClean="0"/>
          </a:p>
          <a:p>
            <a:pPr algn="just"/>
            <a:endParaRPr lang="cs-CZ" sz="1200" dirty="0" smtClean="0"/>
          </a:p>
          <a:p>
            <a:pPr algn="just"/>
            <a:endParaRPr lang="cs-CZ" sz="1200" dirty="0"/>
          </a:p>
          <a:p>
            <a:pPr algn="just"/>
            <a:endParaRPr lang="cs-CZ" sz="1200" dirty="0" smtClean="0"/>
          </a:p>
          <a:p>
            <a:pPr algn="just"/>
            <a:endParaRPr lang="cs-CZ" sz="1200" dirty="0" smtClean="0"/>
          </a:p>
          <a:p>
            <a:pPr algn="just"/>
            <a:endParaRPr lang="cs-CZ" sz="1200" dirty="0" smtClean="0"/>
          </a:p>
          <a:p>
            <a:pPr algn="just"/>
            <a:endParaRPr lang="cs-CZ" sz="1200" dirty="0" smtClean="0"/>
          </a:p>
          <a:p>
            <a:pPr algn="just"/>
            <a:endParaRPr lang="cs-CZ" sz="1200" dirty="0" smtClean="0"/>
          </a:p>
          <a:p>
            <a:pPr algn="just"/>
            <a:endParaRPr lang="cs-CZ" sz="1200" dirty="0" smtClean="0"/>
          </a:p>
          <a:p>
            <a:pPr algn="just"/>
            <a:endParaRPr lang="cs-CZ" sz="1200" dirty="0" smtClean="0"/>
          </a:p>
          <a:p>
            <a:pPr algn="just"/>
            <a:endParaRPr lang="cs-CZ" sz="1200" b="1" dirty="0" smtClean="0"/>
          </a:p>
          <a:p>
            <a:pPr algn="just"/>
            <a:endParaRPr lang="cs-CZ" sz="1200" dirty="0" smtClean="0"/>
          </a:p>
          <a:p>
            <a:pPr algn="just"/>
            <a:endParaRPr lang="cs-CZ" sz="1200" u="sng" dirty="0" smtClean="0"/>
          </a:p>
          <a:p>
            <a:pPr algn="just"/>
            <a:endParaRPr lang="cs-CZ" sz="1200" dirty="0" smtClean="0"/>
          </a:p>
          <a:p>
            <a:pPr algn="just"/>
            <a:endParaRPr lang="cs-CZ" sz="1200" u="sng" dirty="0" smtClean="0"/>
          </a:p>
          <a:p>
            <a:pPr algn="just"/>
            <a:endParaRPr lang="cs-CZ" sz="1200" dirty="0" smtClean="0"/>
          </a:p>
          <a:p>
            <a:pPr algn="just"/>
            <a:endParaRPr lang="cs-CZ" sz="1200" b="1" dirty="0" smtClean="0"/>
          </a:p>
          <a:p>
            <a:pPr algn="just"/>
            <a:endParaRPr lang="cs-CZ" sz="1200" dirty="0" smtClean="0"/>
          </a:p>
          <a:p>
            <a:pPr algn="just"/>
            <a:endParaRPr lang="cs-CZ" sz="1200" u="sng" dirty="0" smtClean="0"/>
          </a:p>
          <a:p>
            <a:pPr algn="just"/>
            <a:endParaRPr lang="cs-CZ" sz="1200" dirty="0" smtClean="0"/>
          </a:p>
          <a:p>
            <a:pPr algn="just"/>
            <a:endParaRPr lang="cs-CZ" sz="1200" u="sng" dirty="0" smtClean="0"/>
          </a:p>
          <a:p>
            <a:pPr algn="just"/>
            <a:endParaRPr lang="cs-CZ" sz="1200" dirty="0" smtClean="0"/>
          </a:p>
          <a:p>
            <a:pPr algn="just"/>
            <a:endParaRPr lang="cs-CZ" sz="1200" u="sng" dirty="0" smtClean="0"/>
          </a:p>
          <a:p>
            <a:pPr algn="just"/>
            <a:endParaRPr lang="cs-CZ" sz="1200" u="sng" dirty="0" smtClean="0"/>
          </a:p>
          <a:p>
            <a:pPr algn="just"/>
            <a:endParaRPr lang="cs-CZ" sz="1200" dirty="0" smtClean="0"/>
          </a:p>
          <a:p>
            <a:pPr algn="just"/>
            <a:endParaRPr lang="cs-CZ" sz="1600" u="sng" dirty="0" smtClean="0"/>
          </a:p>
          <a:p>
            <a:pPr algn="just"/>
            <a:endParaRPr lang="cs-CZ" sz="1600" u="sng" dirty="0" smtClean="0"/>
          </a:p>
          <a:p>
            <a:pPr algn="just"/>
            <a:endParaRPr lang="cs-CZ" sz="1600" dirty="0" smtClean="0"/>
          </a:p>
          <a:p>
            <a:pPr algn="just"/>
            <a:endParaRPr lang="cs-CZ" sz="1600" dirty="0" smtClean="0">
              <a:solidFill>
                <a:prstClr val="black"/>
              </a:solidFill>
            </a:endParaRPr>
          </a:p>
          <a:p>
            <a:pPr algn="just"/>
            <a:endParaRPr lang="cs-CZ" sz="1600" dirty="0" smtClean="0">
              <a:solidFill>
                <a:prstClr val="black"/>
              </a:solidFill>
            </a:endParaRPr>
          </a:p>
          <a:p>
            <a:endParaRPr lang="cs-CZ" sz="1200" dirty="0" smtClean="0">
              <a:solidFill>
                <a:prstClr val="black"/>
              </a:solidFill>
            </a:endParaRPr>
          </a:p>
          <a:p>
            <a:endParaRPr lang="cs-CZ" sz="1200" dirty="0" smtClean="0">
              <a:solidFill>
                <a:prstClr val="black"/>
              </a:solidFill>
            </a:endParaRPr>
          </a:p>
          <a:p>
            <a:endParaRPr lang="cs-CZ" sz="1200" dirty="0" smtClean="0">
              <a:solidFill>
                <a:prstClr val="black"/>
              </a:solidFill>
            </a:endParaRPr>
          </a:p>
          <a:p>
            <a:endParaRPr lang="cs-CZ" sz="1200" dirty="0" smtClean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157322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14971</TotalTime>
  <Words>993</Words>
  <Application>Microsoft Office PowerPoint</Application>
  <PresentationFormat>Předvádění na obrazovce (4:3)</PresentationFormat>
  <Paragraphs>208</Paragraphs>
  <Slides>15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15</vt:i4>
      </vt:variant>
    </vt:vector>
  </HeadingPairs>
  <TitlesOfParts>
    <vt:vector size="17" baseType="lpstr">
      <vt:lpstr>Motiv systému Office</vt:lpstr>
      <vt:lpstr>1_Motiv systému Office</vt:lpstr>
      <vt:lpstr>STŘEDNÍ ŠKOLA STAVEBNÍ A TECHNICKÁ Ústí nad Labem, Čelakovského 5, příspěvková organizace Páteřní škola Ústeckého kraje</vt:lpstr>
      <vt:lpstr>Geometrie podvozku</vt:lpstr>
      <vt:lpstr>            Geometrie podvozku          </vt:lpstr>
      <vt:lpstr>             Geometrie podvozku           </vt:lpstr>
      <vt:lpstr>Geometrie podvozku</vt:lpstr>
      <vt:lpstr>Geometrie podvozku</vt:lpstr>
      <vt:lpstr>Geometrie podvozku</vt:lpstr>
      <vt:lpstr>Geometrie podvozku</vt:lpstr>
      <vt:lpstr>Geometrie podvozku</vt:lpstr>
      <vt:lpstr>Geometrie podvozku</vt:lpstr>
      <vt:lpstr>Geometrie podvozku</vt:lpstr>
      <vt:lpstr>Geometrie podvozku</vt:lpstr>
      <vt:lpstr>Geometrie podvozku</vt:lpstr>
      <vt:lpstr>Prezentace aplikace PowerPoint</vt:lpstr>
      <vt:lpstr>STŘEDNÍ ŠKOLA STAVEBNÍ A TECHNICKÁ Ústí nad Labem, Čelakovského 5, příspěvková organizace Páteřní škola Ústeckého kraje</vt:lpstr>
    </vt:vector>
  </TitlesOfParts>
  <Company>Střední škola technická Ústí nad Labem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Střední škola stavební a technická Ústí nad Labem sekce technických oborů</dc:title>
  <dc:creator>Filas</dc:creator>
  <cp:lastModifiedBy>Karel Filas, Ing.</cp:lastModifiedBy>
  <cp:revision>1070</cp:revision>
  <dcterms:created xsi:type="dcterms:W3CDTF">2010-11-01T23:40:31Z</dcterms:created>
  <dcterms:modified xsi:type="dcterms:W3CDTF">2014-03-31T10:26:37Z</dcterms:modified>
</cp:coreProperties>
</file>