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6" r:id="rId3"/>
    <p:sldId id="258" r:id="rId4"/>
    <p:sldId id="262" r:id="rId5"/>
    <p:sldId id="259" r:id="rId6"/>
    <p:sldId id="260" r:id="rId7"/>
    <p:sldId id="261" r:id="rId8"/>
    <p:sldId id="263" r:id="rId9"/>
    <p:sldId id="264" r:id="rId10"/>
    <p:sldId id="265" r:id="rId11"/>
    <p:sldId id="266" r:id="rId12"/>
    <p:sldId id="267" r:id="rId13"/>
    <p:sldId id="273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FEA528-FEC9-412D-9DF5-C791D1D58DD0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364228-9C8A-46B4-AEF2-90B0F7D8DC6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70B32B8-441E-42AF-8FDC-F4EAB1144B6B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47DB6CC-D429-4111-9A10-4CBD515872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0B32B8-441E-42AF-8FDC-F4EAB1144B6B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DB6CC-D429-4111-9A10-4CBD515872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0B32B8-441E-42AF-8FDC-F4EAB1144B6B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DB6CC-D429-4111-9A10-4CBD515872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0B32B8-441E-42AF-8FDC-F4EAB1144B6B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DB6CC-D429-4111-9A10-4CBD515872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0B32B8-441E-42AF-8FDC-F4EAB1144B6B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DB6CC-D429-4111-9A10-4CBD515872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0B32B8-441E-42AF-8FDC-F4EAB1144B6B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DB6CC-D429-4111-9A10-4CBD515872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0B32B8-441E-42AF-8FDC-F4EAB1144B6B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DB6CC-D429-4111-9A10-4CBD515872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70B32B8-441E-42AF-8FDC-F4EAB1144B6B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DB6CC-D429-4111-9A10-4CBD515872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70B32B8-441E-42AF-8FDC-F4EAB1144B6B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47DB6CC-D429-4111-9A10-4CBD5158722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0B32B8-441E-42AF-8FDC-F4EAB1144B6B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DB6CC-D429-4111-9A10-4CBD515872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70B32B8-441E-42AF-8FDC-F4EAB1144B6B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47DB6CC-D429-4111-9A10-4CBD515872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70B32B8-441E-42AF-8FDC-F4EAB1144B6B}" type="datetimeFigureOut">
              <a:rPr lang="cs-CZ" smtClean="0"/>
              <a:pPr/>
              <a:t>29.9.2013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47DB6CC-D429-4111-9A10-4CBD515872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1-GEWL2kOOM" TargetMode="External"/><Relationship Id="rId2" Type="http://schemas.openxmlformats.org/officeDocument/2006/relationships/hyperlink" Target="http://www.youtube.com/watch?v=p-pd2oi7YCU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708020"/>
          <a:ext cx="6696744" cy="4981910"/>
        </p:xfrm>
        <a:graphic>
          <a:graphicData uri="http://schemas.openxmlformats.org/drawingml/2006/table">
            <a:tbl>
              <a:tblPr/>
              <a:tblGrid>
                <a:gridCol w="2461875"/>
                <a:gridCol w="4234869"/>
              </a:tblGrid>
              <a:tr h="6302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3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3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VY_32_INOVACE_08.02.01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VODÍK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3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3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3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3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22.8.2013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414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studenty 2. ročníku  přírodovědného lycea, 4letých a odpovídajících ročníků víceletých gymnázií, do předmětu Chemie. Tento materiál lze použít k výkladu učiva o výskytu, vlastnostech, reaktivitě, výrobě a použití vodíku.   </a:t>
                      </a: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67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Teoretická část je určena jako podpora výkladu učitele a je doplněna hypertextovými odkazy na videoukázky laboratorní přípravy vodíku. Žáci mohou tuto část použít jako podklad pro zápis do sešitu. V závěru jsou uvedeny kontrolní otázky k upevnění a aplikaci získaných znalostí, které mohou žáci doplňovat do sešitu </a:t>
                      </a:r>
                      <a:r>
                        <a:rPr kumimoji="0" lang="cs-CZ" sz="110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VODÍK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 - HYDROGENIUM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712968" cy="4853136"/>
          </a:xfrm>
        </p:spPr>
        <p:txBody>
          <a:bodyPr>
            <a:normAutofit/>
          </a:bodyPr>
          <a:lstStyle/>
          <a:p>
            <a:r>
              <a:rPr lang="cs-CZ" dirty="0" smtClean="0"/>
              <a:t>1. člen periodické soustavy prvků</a:t>
            </a:r>
          </a:p>
          <a:p>
            <a:r>
              <a:rPr lang="cs-CZ" dirty="0" smtClean="0"/>
              <a:t>Řazen do I. skupiny</a:t>
            </a:r>
          </a:p>
          <a:p>
            <a:r>
              <a:rPr lang="cs-CZ" dirty="0" smtClean="0"/>
              <a:t>Nejmenší atomový poloměr</a:t>
            </a:r>
          </a:p>
          <a:p>
            <a:r>
              <a:rPr lang="cs-CZ" smtClean="0"/>
              <a:t>Svou elektronovou </a:t>
            </a:r>
            <a:r>
              <a:rPr lang="cs-CZ" dirty="0" smtClean="0"/>
              <a:t>stavbou - 1s</a:t>
            </a:r>
            <a:r>
              <a:rPr lang="cs-CZ" baseline="30000" dirty="0" smtClean="0"/>
              <a:t>1 </a:t>
            </a:r>
            <a:r>
              <a:rPr lang="cs-CZ" dirty="0" smtClean="0"/>
              <a:t> příbuzný alkalickým kovům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tvoří </a:t>
            </a:r>
            <a:r>
              <a:rPr lang="cs-CZ" b="1" u="sng" dirty="0" smtClean="0">
                <a:solidFill>
                  <a:srgbClr val="FF0000"/>
                </a:solidFill>
              </a:rPr>
              <a:t>3 IZOTOPY:</a:t>
            </a:r>
          </a:p>
          <a:p>
            <a:pPr>
              <a:buNone/>
            </a:pPr>
            <a:r>
              <a:rPr lang="cs-CZ" baseline="-25000" dirty="0" smtClean="0"/>
              <a:t>1</a:t>
            </a:r>
            <a:r>
              <a:rPr lang="cs-CZ" baseline="30000" dirty="0" smtClean="0"/>
              <a:t>1</a:t>
            </a:r>
            <a:r>
              <a:rPr lang="cs-CZ" dirty="0" smtClean="0"/>
              <a:t>H – lehký (</a:t>
            </a:r>
            <a:r>
              <a:rPr lang="cs-CZ" dirty="0" err="1" smtClean="0"/>
              <a:t>protium</a:t>
            </a:r>
            <a:r>
              <a:rPr lang="cs-CZ" dirty="0" smtClean="0"/>
              <a:t>)	  </a:t>
            </a:r>
            <a:r>
              <a:rPr lang="cs-CZ" baseline="-25000" dirty="0" smtClean="0"/>
              <a:t>1</a:t>
            </a:r>
            <a:r>
              <a:rPr lang="cs-CZ" baseline="30000" dirty="0" smtClean="0"/>
              <a:t>2</a:t>
            </a:r>
            <a:r>
              <a:rPr lang="cs-CZ" dirty="0" smtClean="0"/>
              <a:t>H – těžký (deuterium)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baseline="-25000" dirty="0" smtClean="0"/>
              <a:t>1</a:t>
            </a:r>
            <a:r>
              <a:rPr lang="cs-CZ" baseline="30000" dirty="0" smtClean="0"/>
              <a:t>3</a:t>
            </a:r>
            <a:r>
              <a:rPr lang="cs-CZ" dirty="0" smtClean="0"/>
              <a:t>H – radioaktivní (tritium)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683568" y="1412776"/>
            <a:ext cx="1656184" cy="15841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Elipsa 2"/>
          <p:cNvSpPr/>
          <p:nvPr/>
        </p:nvSpPr>
        <p:spPr>
          <a:xfrm>
            <a:off x="3563888" y="1484784"/>
            <a:ext cx="1647800" cy="15757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6444208" y="1484784"/>
            <a:ext cx="1656184" cy="15841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259632" y="1988840"/>
            <a:ext cx="360040" cy="36004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444208" y="1628800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563888" y="1628800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611560" y="1628800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308304" y="2204864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876256" y="2204864"/>
            <a:ext cx="360040" cy="36004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7092280" y="1916832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355976" y="2060848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995936" y="2060848"/>
            <a:ext cx="360040" cy="36004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827584" y="3140968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Protium</a:t>
            </a:r>
            <a:r>
              <a:rPr lang="cs-CZ" dirty="0" smtClean="0"/>
              <a:t> 99,98%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3212976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Deuterium0,02%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04248" y="3212976"/>
            <a:ext cx="14401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Tritium 10</a:t>
            </a:r>
            <a:r>
              <a:rPr lang="cs-CZ" baseline="30000" dirty="0" smtClean="0"/>
              <a:t>-17</a:t>
            </a:r>
            <a:r>
              <a:rPr lang="cs-CZ" dirty="0" smtClean="0"/>
              <a:t>%</a:t>
            </a:r>
          </a:p>
        </p:txBody>
      </p:sp>
      <p:sp>
        <p:nvSpPr>
          <p:cNvPr id="18" name="Elipsa 17"/>
          <p:cNvSpPr/>
          <p:nvPr/>
        </p:nvSpPr>
        <p:spPr>
          <a:xfrm>
            <a:off x="611560" y="4365104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611560" y="4869160"/>
            <a:ext cx="360040" cy="36004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611560" y="5445224"/>
            <a:ext cx="360040" cy="36004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403648" y="436510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elektron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403648" y="486916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proton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403648" y="5445224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neutron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435280" cy="4594515"/>
          </a:xfrm>
        </p:spPr>
        <p:txBody>
          <a:bodyPr>
            <a:normAutofit/>
          </a:bodyPr>
          <a:lstStyle/>
          <a:p>
            <a:r>
              <a:rPr lang="cs-CZ" dirty="0" smtClean="0"/>
              <a:t>Nejrozšířenější prvek ve vesmíru</a:t>
            </a:r>
          </a:p>
          <a:p>
            <a:r>
              <a:rPr lang="cs-CZ" dirty="0" smtClean="0"/>
              <a:t>3. nejrozšířenější prvek na Zemi (1. O</a:t>
            </a:r>
            <a:r>
              <a:rPr lang="cs-CZ" baseline="-25000" dirty="0" smtClean="0"/>
              <a:t>2, </a:t>
            </a:r>
            <a:r>
              <a:rPr lang="cs-CZ" dirty="0" smtClean="0"/>
              <a:t>2. Si)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Volný</a:t>
            </a:r>
            <a:r>
              <a:rPr lang="cs-CZ" dirty="0" smtClean="0"/>
              <a:t> vodík H</a:t>
            </a:r>
            <a:r>
              <a:rPr lang="cs-CZ" baseline="-25000" dirty="0" smtClean="0"/>
              <a:t>2</a:t>
            </a:r>
            <a:r>
              <a:rPr lang="cs-CZ" dirty="0" smtClean="0"/>
              <a:t> (molekulový) v sopečném a zemním plynu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Vázaný</a:t>
            </a:r>
            <a:r>
              <a:rPr lang="cs-CZ" dirty="0" smtClean="0"/>
              <a:t>  ve vodě, v řadě anorganických a všech organických sloučeninách (= BIOGENNÍ PRVEK)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VÝSKYT VODÍKU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268760"/>
            <a:ext cx="8424936" cy="50405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Bezbarvý plyn bez chuti a zápachu, lehčí než vzduch</a:t>
            </a:r>
          </a:p>
          <a:p>
            <a:r>
              <a:rPr lang="cs-CZ" dirty="0" smtClean="0"/>
              <a:t>Typický nekov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Redukční vlastnosti</a:t>
            </a:r>
            <a:r>
              <a:rPr lang="cs-CZ" dirty="0" smtClean="0"/>
              <a:t>: </a:t>
            </a:r>
            <a:r>
              <a:rPr lang="cs-CZ" dirty="0" err="1" smtClean="0"/>
              <a:t>CuO</a:t>
            </a:r>
            <a:r>
              <a:rPr lang="cs-CZ" dirty="0" smtClean="0"/>
              <a:t> + H</a:t>
            </a:r>
            <a:r>
              <a:rPr lang="cs-CZ" baseline="-25000" dirty="0" smtClean="0"/>
              <a:t>2 </a:t>
            </a:r>
            <a:r>
              <a:rPr lang="cs-CZ" dirty="0" smtClean="0">
                <a:latin typeface="Arial"/>
                <a:cs typeface="Arial"/>
              </a:rPr>
              <a:t>→ </a:t>
            </a:r>
            <a:r>
              <a:rPr lang="cs-CZ" dirty="0" err="1" smtClean="0">
                <a:latin typeface="Arial"/>
                <a:cs typeface="Arial"/>
              </a:rPr>
              <a:t>Cu</a:t>
            </a:r>
            <a:r>
              <a:rPr lang="cs-CZ" dirty="0" smtClean="0">
                <a:latin typeface="Arial"/>
                <a:cs typeface="Arial"/>
              </a:rPr>
              <a:t> + 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0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Se vzduchem (kyslíkem) tvoří </a:t>
            </a:r>
            <a:r>
              <a:rPr lang="cs-CZ" dirty="0" smtClean="0">
                <a:solidFill>
                  <a:srgbClr val="FF0000"/>
                </a:solidFill>
              </a:rPr>
              <a:t>výbušnou směs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Molekulární vodík </a:t>
            </a:r>
            <a:r>
              <a:rPr lang="cs-CZ" dirty="0" smtClean="0"/>
              <a:t>(H</a:t>
            </a:r>
            <a:r>
              <a:rPr lang="cs-CZ" baseline="-25000" dirty="0" smtClean="0"/>
              <a:t>2</a:t>
            </a:r>
            <a:r>
              <a:rPr lang="cs-CZ" dirty="0" smtClean="0"/>
              <a:t>) je stabilní, reaguje jen za zvýšené T nebo přítomnosti katalyzátorů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Atomární H </a:t>
            </a:r>
            <a:r>
              <a:rPr lang="cs-CZ" dirty="0" smtClean="0"/>
              <a:t>(„ve stavu zrodu“) je hodně reaktivní, ihned tvoří molekuly H</a:t>
            </a:r>
            <a:r>
              <a:rPr lang="cs-CZ" baseline="-25000" dirty="0" smtClean="0"/>
              <a:t>2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22114"/>
          </a:xfrm>
        </p:spPr>
        <p:txBody>
          <a:bodyPr/>
          <a:lstStyle/>
          <a:p>
            <a:r>
              <a:rPr lang="cs-CZ" dirty="0" smtClean="0"/>
              <a:t>VLASTNOSTI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475252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Stabilní elektronovou konfiguraci 1s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získává: </a:t>
            </a:r>
          </a:p>
          <a:p>
            <a:pPr>
              <a:buNone/>
            </a:pPr>
            <a:r>
              <a:rPr lang="cs-CZ" dirty="0" smtClean="0"/>
              <a:t>a) tvorbou kovalentní vazby – polární (</a:t>
            </a:r>
            <a:r>
              <a:rPr lang="cs-CZ" dirty="0" err="1" smtClean="0"/>
              <a:t>HCl</a:t>
            </a:r>
            <a:r>
              <a:rPr lang="cs-CZ" dirty="0" smtClean="0"/>
              <a:t>), nepolární (H</a:t>
            </a:r>
            <a:r>
              <a:rPr lang="cs-CZ" baseline="-25000" dirty="0" smtClean="0"/>
              <a:t>2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b) ztrátou elektronu tvoří nestabilní H</a:t>
            </a:r>
            <a:r>
              <a:rPr lang="cs-CZ" baseline="30000" dirty="0" smtClean="0"/>
              <a:t>+</a:t>
            </a:r>
            <a:r>
              <a:rPr lang="cs-CZ" dirty="0" smtClean="0"/>
              <a:t> (vodíkový proton) </a:t>
            </a:r>
          </a:p>
          <a:p>
            <a:pPr>
              <a:buNone/>
            </a:pPr>
            <a:r>
              <a:rPr lang="cs-CZ" dirty="0" smtClean="0"/>
              <a:t>c) Přijme elektron za vzniku hydridového aniontu H</a:t>
            </a:r>
            <a:r>
              <a:rPr lang="cs-CZ" baseline="30000" dirty="0" smtClean="0"/>
              <a:t>-</a:t>
            </a:r>
          </a:p>
          <a:p>
            <a:pPr>
              <a:buNone/>
            </a:pPr>
            <a:endParaRPr lang="cs-CZ" baseline="30000" dirty="0" smtClean="0"/>
          </a:p>
          <a:p>
            <a:r>
              <a:rPr lang="cs-CZ" baseline="30000" dirty="0" smtClean="0"/>
              <a:t> </a:t>
            </a:r>
            <a:r>
              <a:rPr lang="cs-CZ" dirty="0" smtClean="0"/>
              <a:t>tvoří </a:t>
            </a:r>
            <a:r>
              <a:rPr lang="cs-CZ" dirty="0" smtClean="0">
                <a:solidFill>
                  <a:srgbClr val="FF0000"/>
                </a:solidFill>
              </a:rPr>
              <a:t>vodíkové můstky </a:t>
            </a:r>
            <a:r>
              <a:rPr lang="cs-CZ" dirty="0" smtClean="0"/>
              <a:t>s N, O, F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35280" cy="4900000"/>
          </a:xfrm>
        </p:spPr>
        <p:txBody>
          <a:bodyPr>
            <a:normAutofit fontScale="92500" lnSpcReduction="20000"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1) reakcí kovů s kyselinami </a:t>
            </a:r>
            <a:r>
              <a:rPr lang="cs-CZ" dirty="0" smtClean="0"/>
              <a:t>(hydroxidy)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err="1" smtClean="0"/>
              <a:t>Zn</a:t>
            </a:r>
            <a:r>
              <a:rPr lang="cs-CZ" dirty="0" smtClean="0"/>
              <a:t> + 2 </a:t>
            </a:r>
            <a:r>
              <a:rPr lang="cs-CZ" dirty="0" err="1" smtClean="0"/>
              <a:t>HCl</a:t>
            </a:r>
            <a:r>
              <a:rPr lang="cs-CZ" dirty="0" smtClean="0"/>
              <a:t> </a:t>
            </a:r>
            <a:r>
              <a:rPr lang="cs-CZ" dirty="0" smtClean="0">
                <a:latin typeface="Arial"/>
                <a:cs typeface="Arial"/>
              </a:rPr>
              <a:t>→ </a:t>
            </a:r>
            <a:r>
              <a:rPr lang="cs-CZ" dirty="0" smtClean="0"/>
              <a:t>ZnCl</a:t>
            </a:r>
            <a:r>
              <a:rPr lang="cs-CZ" baseline="-25000" dirty="0" smtClean="0"/>
              <a:t>2</a:t>
            </a:r>
            <a:r>
              <a:rPr lang="cs-CZ" dirty="0" smtClean="0"/>
              <a:t> + 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dirty="0" smtClean="0"/>
              <a:t>důkaz: směs vodíku se vzduchem </a:t>
            </a:r>
            <a:r>
              <a:rPr lang="cs-CZ" smtClean="0"/>
              <a:t>štěkne </a:t>
            </a:r>
          </a:p>
          <a:p>
            <a:pPr>
              <a:buNone/>
            </a:pPr>
            <a:r>
              <a:rPr lang="cs-CZ" sz="2200" smtClean="0"/>
              <a:t>VIDEO</a:t>
            </a:r>
            <a:r>
              <a:rPr lang="cs-CZ" sz="2200" dirty="0" smtClean="0"/>
              <a:t>: </a:t>
            </a:r>
            <a:r>
              <a:rPr lang="cs-CZ" sz="2200" dirty="0" smtClean="0">
                <a:hlinkClick r:id="rId2"/>
              </a:rPr>
              <a:t>http://www.</a:t>
            </a:r>
            <a:r>
              <a:rPr lang="cs-CZ" sz="2200" dirty="0" err="1" smtClean="0">
                <a:hlinkClick r:id="rId2"/>
              </a:rPr>
              <a:t>youtube.com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err="1" smtClean="0">
                <a:hlinkClick r:id="rId2"/>
              </a:rPr>
              <a:t>watch</a:t>
            </a:r>
            <a:r>
              <a:rPr lang="cs-CZ" sz="2200" dirty="0" smtClean="0">
                <a:hlinkClick r:id="rId2"/>
              </a:rPr>
              <a:t>?v=p-pd2oi7YCU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2) </a:t>
            </a:r>
            <a:r>
              <a:rPr lang="cs-CZ" u="sng" dirty="0" smtClean="0">
                <a:solidFill>
                  <a:srgbClr val="FF0000"/>
                </a:solidFill>
              </a:rPr>
              <a:t>reakcí alkalických kovů s vodou</a:t>
            </a:r>
          </a:p>
          <a:p>
            <a:pPr>
              <a:buNone/>
            </a:pPr>
            <a:r>
              <a:rPr lang="cs-CZ" dirty="0" smtClean="0"/>
              <a:t>2 Na + 2 H</a:t>
            </a:r>
            <a:r>
              <a:rPr lang="cs-CZ" baseline="-25000" dirty="0" smtClean="0"/>
              <a:t>2</a:t>
            </a:r>
            <a:r>
              <a:rPr lang="cs-CZ" dirty="0" smtClean="0"/>
              <a:t>O </a:t>
            </a:r>
            <a:r>
              <a:rPr lang="cs-CZ" dirty="0" smtClean="0">
                <a:latin typeface="Arial"/>
                <a:cs typeface="Arial"/>
              </a:rPr>
              <a:t>→ 2NaOH +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sz="2200" dirty="0" smtClean="0"/>
              <a:t>VIDEO: </a:t>
            </a:r>
            <a:r>
              <a:rPr lang="cs-CZ" sz="2200" dirty="0" smtClean="0">
                <a:hlinkClick r:id="rId3"/>
              </a:rPr>
              <a:t>http://www.</a:t>
            </a:r>
            <a:r>
              <a:rPr lang="cs-CZ" sz="2200" dirty="0" err="1" smtClean="0">
                <a:hlinkClick r:id="rId3"/>
              </a:rPr>
              <a:t>youtube.com</a:t>
            </a:r>
            <a:r>
              <a:rPr lang="cs-CZ" sz="2200" dirty="0" smtClean="0">
                <a:hlinkClick r:id="rId3"/>
              </a:rPr>
              <a:t>/</a:t>
            </a:r>
            <a:r>
              <a:rPr lang="cs-CZ" sz="2200" dirty="0" err="1" smtClean="0">
                <a:hlinkClick r:id="rId3"/>
              </a:rPr>
              <a:t>watch</a:t>
            </a:r>
            <a:r>
              <a:rPr lang="cs-CZ" sz="2200" dirty="0" smtClean="0">
                <a:hlinkClick r:id="rId3"/>
              </a:rPr>
              <a:t>?v=1-GEWL2kOOM</a:t>
            </a: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3) </a:t>
            </a:r>
            <a:r>
              <a:rPr lang="cs-CZ" u="sng" dirty="0" smtClean="0">
                <a:solidFill>
                  <a:srgbClr val="FF0000"/>
                </a:solidFill>
              </a:rPr>
              <a:t>Elektrolýzou vody</a:t>
            </a:r>
          </a:p>
          <a:p>
            <a:pPr>
              <a:buNone/>
            </a:pPr>
            <a:r>
              <a:rPr lang="cs-CZ" dirty="0" smtClean="0"/>
              <a:t> - vylučuje se na katodě: 2H</a:t>
            </a:r>
            <a:r>
              <a:rPr lang="cs-CZ" baseline="30000" dirty="0" smtClean="0"/>
              <a:t>+</a:t>
            </a:r>
            <a:r>
              <a:rPr lang="cs-CZ" dirty="0" smtClean="0"/>
              <a:t> + 2e </a:t>
            </a:r>
            <a:r>
              <a:rPr lang="cs-CZ" dirty="0" smtClean="0">
                <a:latin typeface="Arial"/>
                <a:cs typeface="Arial"/>
              </a:rPr>
              <a:t>→ 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340768"/>
            <a:ext cx="8424936" cy="4968552"/>
          </a:xfrm>
        </p:spPr>
        <p:txBody>
          <a:bodyPr/>
          <a:lstStyle/>
          <a:p>
            <a:r>
              <a:rPr lang="cs-CZ" dirty="0" smtClean="0"/>
              <a:t>1) termický rozklad </a:t>
            </a:r>
            <a:r>
              <a:rPr lang="cs-CZ" dirty="0" err="1" smtClean="0"/>
              <a:t>methanu</a:t>
            </a:r>
            <a:endParaRPr lang="cs-CZ" baseline="-25000" dirty="0" smtClean="0"/>
          </a:p>
          <a:p>
            <a:pPr>
              <a:buNone/>
            </a:pPr>
            <a:r>
              <a:rPr lang="cs-CZ" dirty="0" smtClean="0"/>
              <a:t>CH</a:t>
            </a:r>
            <a:r>
              <a:rPr lang="cs-CZ" baseline="-25000" dirty="0" smtClean="0"/>
              <a:t>4</a:t>
            </a:r>
            <a:r>
              <a:rPr lang="cs-CZ" dirty="0" smtClean="0"/>
              <a:t> </a:t>
            </a:r>
            <a:r>
              <a:rPr lang="cs-CZ" dirty="0" smtClean="0">
                <a:latin typeface="Arial"/>
                <a:cs typeface="Arial"/>
              </a:rPr>
              <a:t>→ C  + </a:t>
            </a:r>
            <a:r>
              <a:rPr lang="cs-CZ" dirty="0" smtClean="0">
                <a:solidFill>
                  <a:srgbClr val="FF0000"/>
                </a:solidFill>
                <a:latin typeface="Arial"/>
                <a:cs typeface="Arial"/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H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( při 1200°C)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r>
              <a:rPr lang="cs-CZ" dirty="0" smtClean="0"/>
              <a:t>2) reakcí vodní páry s rozžhaveným koksem</a:t>
            </a:r>
          </a:p>
          <a:p>
            <a:pPr>
              <a:buNone/>
            </a:pPr>
            <a:r>
              <a:rPr lang="cs-CZ" dirty="0" smtClean="0"/>
              <a:t>C + H</a:t>
            </a:r>
            <a:r>
              <a:rPr lang="cs-CZ" baseline="-25000" dirty="0" smtClean="0"/>
              <a:t>2</a:t>
            </a:r>
            <a:r>
              <a:rPr lang="cs-CZ" dirty="0" smtClean="0"/>
              <a:t>O </a:t>
            </a:r>
            <a:r>
              <a:rPr lang="cs-CZ" dirty="0" smtClean="0">
                <a:latin typeface="Arial"/>
                <a:cs typeface="Arial"/>
              </a:rPr>
              <a:t>→ CO + </a:t>
            </a:r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baseline="-25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(1000°C)</a:t>
            </a:r>
          </a:p>
          <a:p>
            <a:pPr>
              <a:buNone/>
            </a:pPr>
            <a:endParaRPr lang="cs-CZ" baseline="-25000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3) elektrolýzou vodného roztoku </a:t>
            </a:r>
            <a:r>
              <a:rPr lang="cs-CZ" dirty="0" err="1" smtClean="0"/>
              <a:t>NaCl</a:t>
            </a:r>
            <a:r>
              <a:rPr lang="cs-CZ" baseline="-25000" dirty="0" smtClean="0"/>
              <a:t> </a:t>
            </a:r>
            <a:r>
              <a:rPr lang="cs-CZ" dirty="0" smtClean="0">
                <a:latin typeface="Arial"/>
                <a:cs typeface="Arial"/>
              </a:rPr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435280" cy="48279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dodává se v ocelových lahvích s </a:t>
            </a:r>
            <a:r>
              <a:rPr lang="cs-CZ" dirty="0" smtClean="0">
                <a:solidFill>
                  <a:srgbClr val="FF0000"/>
                </a:solidFill>
              </a:rPr>
              <a:t>červeným pruhem</a:t>
            </a:r>
          </a:p>
          <a:p>
            <a:r>
              <a:rPr lang="cs-CZ" dirty="0" smtClean="0"/>
              <a:t>V chemickém průmyslu – výroba NH</a:t>
            </a:r>
            <a:r>
              <a:rPr lang="cs-CZ" baseline="-25000" dirty="0" smtClean="0"/>
              <a:t>3,</a:t>
            </a:r>
            <a:r>
              <a:rPr lang="cs-CZ" dirty="0" smtClean="0"/>
              <a:t> </a:t>
            </a:r>
            <a:r>
              <a:rPr lang="cs-CZ" dirty="0" err="1" smtClean="0"/>
              <a:t>HCl</a:t>
            </a:r>
            <a:r>
              <a:rPr lang="cs-CZ" dirty="0" smtClean="0"/>
              <a:t>, HNO</a:t>
            </a:r>
            <a:r>
              <a:rPr lang="cs-CZ" baseline="-25000" dirty="0" smtClean="0"/>
              <a:t>3,</a:t>
            </a:r>
            <a:r>
              <a:rPr lang="cs-CZ" dirty="0" smtClean="0"/>
              <a:t> CH</a:t>
            </a:r>
            <a:r>
              <a:rPr lang="cs-CZ" baseline="-25000" dirty="0" smtClean="0"/>
              <a:t>3</a:t>
            </a:r>
            <a:r>
              <a:rPr lang="cs-CZ" dirty="0" smtClean="0"/>
              <a:t>OH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Jako redukční činidlo při výrobě kovů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Ke sváření a tavení kovů – </a:t>
            </a:r>
            <a:r>
              <a:rPr lang="cs-CZ" dirty="0" err="1" smtClean="0"/>
              <a:t>kyslíko</a:t>
            </a:r>
            <a:r>
              <a:rPr lang="cs-CZ" dirty="0" smtClean="0"/>
              <a:t> – vodíkový plamen (3000 °C)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Ke ztužování tuků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Dvouprvkové sloučeniny vodíku</a:t>
            </a:r>
          </a:p>
          <a:p>
            <a:r>
              <a:rPr lang="cs-CZ" dirty="0" smtClean="0"/>
              <a:t>Typy: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1) iontové </a:t>
            </a:r>
            <a:r>
              <a:rPr lang="cs-CZ" dirty="0" smtClean="0"/>
              <a:t>(sloučeniny H s prvky s</a:t>
            </a:r>
            <a:r>
              <a:rPr lang="cs-CZ" baseline="30000" dirty="0" smtClean="0"/>
              <a:t>1</a:t>
            </a:r>
            <a:r>
              <a:rPr lang="cs-CZ" dirty="0" smtClean="0"/>
              <a:t> a s</a:t>
            </a:r>
            <a:r>
              <a:rPr lang="cs-CZ" baseline="30000" dirty="0" smtClean="0"/>
              <a:t>2</a:t>
            </a:r>
            <a:r>
              <a:rPr lang="cs-CZ" dirty="0" smtClean="0"/>
              <a:t> prvky (</a:t>
            </a:r>
            <a:r>
              <a:rPr lang="cs-CZ" dirty="0" err="1" smtClean="0"/>
              <a:t>NaH</a:t>
            </a:r>
            <a:r>
              <a:rPr lang="cs-CZ" dirty="0" smtClean="0"/>
              <a:t> , CaH</a:t>
            </a:r>
            <a:r>
              <a:rPr lang="cs-CZ" baseline="-25000" dirty="0" smtClean="0"/>
              <a:t>2</a:t>
            </a:r>
            <a:r>
              <a:rPr lang="cs-CZ" dirty="0" smtClean="0"/>
              <a:t> , </a:t>
            </a:r>
            <a:r>
              <a:rPr lang="cs-CZ" dirty="0" err="1" smtClean="0"/>
              <a:t>LiH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2) kovalentní </a:t>
            </a:r>
            <a:r>
              <a:rPr lang="cs-CZ" dirty="0" smtClean="0"/>
              <a:t>(sloučeniny H s prvky p</a:t>
            </a:r>
            <a:r>
              <a:rPr lang="cs-CZ" baseline="30000" dirty="0" smtClean="0"/>
              <a:t>1  </a:t>
            </a:r>
            <a:r>
              <a:rPr lang="cs-CZ" dirty="0" smtClean="0"/>
              <a:t>- p</a:t>
            </a:r>
            <a:r>
              <a:rPr lang="cs-CZ" baseline="30000" dirty="0" smtClean="0"/>
              <a:t>5</a:t>
            </a:r>
            <a:r>
              <a:rPr lang="cs-CZ" dirty="0" smtClean="0"/>
              <a:t> - PH</a:t>
            </a:r>
            <a:r>
              <a:rPr lang="cs-CZ" baseline="-25000" dirty="0" smtClean="0"/>
              <a:t>3, 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S)</a:t>
            </a:r>
          </a:p>
          <a:p>
            <a:endParaRPr lang="cs-CZ" dirty="0" smtClean="0"/>
          </a:p>
          <a:p>
            <a:r>
              <a:rPr lang="cs-CZ" dirty="0" smtClean="0"/>
              <a:t>3) kovové(sloučeniny H s přechodným i vnitřně přechodným kovem – př.: UH</a:t>
            </a:r>
            <a:r>
              <a:rPr lang="cs-CZ" baseline="-25000" dirty="0" smtClean="0"/>
              <a:t>3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SLOUČENINY - HYDRIDY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5112568"/>
          </a:xfrm>
        </p:spPr>
        <p:txBody>
          <a:bodyPr>
            <a:normAutofit/>
          </a:bodyPr>
          <a:lstStyle/>
          <a:p>
            <a:pPr marL="624078" indent="-514350">
              <a:buNone/>
            </a:pPr>
            <a:r>
              <a:rPr lang="cs-CZ" sz="2400" dirty="0" smtClean="0"/>
              <a:t>1) Vyberte z následujících iontů a vazebných možností, které vodík skutečně tvoří</a:t>
            </a:r>
          </a:p>
          <a:p>
            <a:pPr marL="624078" indent="-514350">
              <a:buNone/>
            </a:pPr>
            <a:endParaRPr lang="cs-CZ" sz="2400" dirty="0" smtClean="0"/>
          </a:p>
          <a:p>
            <a:pPr marL="624078" indent="-514350">
              <a:buNone/>
            </a:pPr>
            <a:r>
              <a:rPr lang="cs-CZ" sz="2400" dirty="0" smtClean="0"/>
              <a:t>H</a:t>
            </a:r>
            <a:r>
              <a:rPr lang="cs-CZ" sz="2400" baseline="30000" dirty="0" smtClean="0"/>
              <a:t>+ 			</a:t>
            </a:r>
            <a:r>
              <a:rPr lang="cs-CZ" sz="2400" dirty="0" smtClean="0"/>
              <a:t> </a:t>
            </a:r>
            <a:r>
              <a:rPr lang="cs-CZ" sz="2400" dirty="0" err="1" smtClean="0"/>
              <a:t>H</a:t>
            </a:r>
            <a:r>
              <a:rPr lang="cs-CZ" sz="2400" baseline="30000" dirty="0" smtClean="0"/>
              <a:t>-</a:t>
            </a:r>
            <a:r>
              <a:rPr lang="cs-CZ" sz="2400" dirty="0" smtClean="0"/>
              <a:t> 		 H</a:t>
            </a:r>
            <a:r>
              <a:rPr lang="cs-CZ" sz="2400" baseline="30000" dirty="0" smtClean="0"/>
              <a:t>2+</a:t>
            </a:r>
            <a:r>
              <a:rPr lang="cs-CZ" sz="2400" dirty="0" smtClean="0"/>
              <a:t> 		</a:t>
            </a:r>
            <a:r>
              <a:rPr lang="cs-CZ" sz="2400" dirty="0" err="1" smtClean="0"/>
              <a:t>H</a:t>
            </a:r>
            <a:r>
              <a:rPr lang="cs-CZ" sz="2400" baseline="30000" dirty="0" err="1" smtClean="0"/>
              <a:t>2</a:t>
            </a:r>
            <a:r>
              <a:rPr lang="cs-CZ" sz="2400" baseline="30000" dirty="0" smtClean="0"/>
              <a:t>-</a:t>
            </a:r>
            <a:r>
              <a:rPr lang="cs-CZ" sz="2400" dirty="0" smtClean="0"/>
              <a:t> </a:t>
            </a:r>
          </a:p>
          <a:p>
            <a:pPr marL="624078" indent="-514350">
              <a:buNone/>
            </a:pPr>
            <a:r>
              <a:rPr lang="cs-CZ" sz="2400" dirty="0" smtClean="0"/>
              <a:t>H -			-H - 		</a:t>
            </a:r>
            <a:r>
              <a:rPr lang="cs-CZ" sz="2400" dirty="0" err="1" smtClean="0"/>
              <a:t>H</a:t>
            </a:r>
            <a:r>
              <a:rPr lang="cs-CZ" sz="2400" dirty="0" smtClean="0"/>
              <a:t>=		- </a:t>
            </a:r>
            <a:r>
              <a:rPr lang="cs-CZ" sz="2400" dirty="0" err="1" smtClean="0"/>
              <a:t>H</a:t>
            </a:r>
            <a:r>
              <a:rPr lang="cs-CZ" sz="2400" dirty="0" smtClean="0"/>
              <a:t>=</a:t>
            </a:r>
          </a:p>
          <a:p>
            <a:pPr marL="624078" indent="-514350">
              <a:buNone/>
            </a:pPr>
            <a:endParaRPr lang="cs-CZ" sz="2400" dirty="0" smtClean="0"/>
          </a:p>
          <a:p>
            <a:pPr marL="624078" indent="-514350">
              <a:buNone/>
            </a:pPr>
            <a:r>
              <a:rPr lang="cs-CZ" sz="2400" dirty="0" smtClean="0"/>
              <a:t>2) Znázorněné zkumavky jsou naplněny plyny. Ve které z nich je vodík? Své tvrzení odůvodni.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634082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OPAKOVÁNÍ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478263"/>
            <a:ext cx="1565052" cy="237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481736"/>
            <a:ext cx="984640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2267744" y="465313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458112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328592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624078" indent="-514350">
              <a:buNone/>
            </a:pPr>
            <a:r>
              <a:rPr lang="cs-CZ" sz="2400" dirty="0" smtClean="0"/>
              <a:t>1) Vyberte z následujících iontů a vazebných možností, které vodík skutečně tvoří</a:t>
            </a:r>
          </a:p>
          <a:p>
            <a:pPr marL="624078" indent="-514350">
              <a:buNone/>
            </a:pPr>
            <a:endParaRPr lang="cs-CZ" sz="2400" dirty="0" smtClean="0"/>
          </a:p>
          <a:p>
            <a:pPr marL="624078" indent="-514350">
              <a:buNone/>
            </a:pPr>
            <a:r>
              <a:rPr lang="cs-CZ" sz="2400" dirty="0" smtClean="0"/>
              <a:t>H</a:t>
            </a:r>
            <a:r>
              <a:rPr lang="cs-CZ" sz="2400" baseline="30000" dirty="0" smtClean="0"/>
              <a:t>+ 			</a:t>
            </a:r>
            <a:r>
              <a:rPr lang="cs-CZ" sz="2400" dirty="0" smtClean="0"/>
              <a:t> </a:t>
            </a:r>
            <a:r>
              <a:rPr lang="cs-CZ" sz="2400" dirty="0" err="1" smtClean="0"/>
              <a:t>H</a:t>
            </a:r>
            <a:r>
              <a:rPr lang="cs-CZ" sz="2400" baseline="30000" dirty="0" smtClean="0"/>
              <a:t>-</a:t>
            </a:r>
            <a:r>
              <a:rPr lang="cs-CZ" sz="2400" dirty="0" smtClean="0"/>
              <a:t> 		 H</a:t>
            </a:r>
            <a:r>
              <a:rPr lang="cs-CZ" sz="2400" baseline="30000" dirty="0" smtClean="0"/>
              <a:t>2+</a:t>
            </a:r>
            <a:r>
              <a:rPr lang="cs-CZ" sz="2400" dirty="0" smtClean="0"/>
              <a:t> 		</a:t>
            </a:r>
            <a:r>
              <a:rPr lang="cs-CZ" sz="2400" dirty="0" err="1" smtClean="0"/>
              <a:t>H</a:t>
            </a:r>
            <a:r>
              <a:rPr lang="cs-CZ" sz="2400" baseline="30000" dirty="0" err="1" smtClean="0"/>
              <a:t>2</a:t>
            </a:r>
            <a:r>
              <a:rPr lang="cs-CZ" sz="2400" baseline="30000" dirty="0" smtClean="0"/>
              <a:t>-</a:t>
            </a:r>
            <a:r>
              <a:rPr lang="cs-CZ" sz="2400" dirty="0" smtClean="0"/>
              <a:t> </a:t>
            </a:r>
          </a:p>
          <a:p>
            <a:pPr marL="624078" indent="-514350">
              <a:buNone/>
            </a:pPr>
            <a:endParaRPr lang="cs-CZ" sz="2400" dirty="0" smtClean="0"/>
          </a:p>
          <a:p>
            <a:pPr marL="624078" indent="-514350">
              <a:buNone/>
            </a:pPr>
            <a:r>
              <a:rPr lang="cs-CZ" sz="2400" dirty="0" smtClean="0"/>
              <a:t>H -			-H - 		</a:t>
            </a:r>
            <a:r>
              <a:rPr lang="cs-CZ" sz="2400" dirty="0" err="1" smtClean="0"/>
              <a:t>H</a:t>
            </a:r>
            <a:r>
              <a:rPr lang="cs-CZ" sz="2400" dirty="0" smtClean="0"/>
              <a:t>=		- </a:t>
            </a:r>
            <a:r>
              <a:rPr lang="cs-CZ" sz="2400" dirty="0" err="1" smtClean="0"/>
              <a:t>H</a:t>
            </a:r>
            <a:r>
              <a:rPr lang="cs-CZ" sz="2400" dirty="0" smtClean="0"/>
              <a:t>=</a:t>
            </a:r>
          </a:p>
          <a:p>
            <a:pPr marL="624078" indent="-514350">
              <a:buNone/>
            </a:pPr>
            <a:endParaRPr lang="cs-CZ" sz="2400" dirty="0" smtClean="0"/>
          </a:p>
          <a:p>
            <a:pPr marL="624078" indent="-514350">
              <a:buNone/>
            </a:pPr>
            <a:r>
              <a:rPr lang="cs-CZ" sz="2400" dirty="0" smtClean="0"/>
              <a:t>2) Znázorněné zkumavky jsou naplněny plyny. Ve které z nich je vodík? Své tvrzení odůvodni.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634082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Řešení: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653136"/>
            <a:ext cx="1450045" cy="2204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653136"/>
            <a:ext cx="913618" cy="2204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2339752" y="472514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458112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8" name="Rámeček 17"/>
          <p:cNvSpPr/>
          <p:nvPr/>
        </p:nvSpPr>
        <p:spPr>
          <a:xfrm>
            <a:off x="5436096" y="4581128"/>
            <a:ext cx="504056" cy="360040"/>
          </a:xfrm>
          <a:prstGeom prst="fram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Rámeček 19"/>
          <p:cNvSpPr/>
          <p:nvPr/>
        </p:nvSpPr>
        <p:spPr>
          <a:xfrm>
            <a:off x="323528" y="2060848"/>
            <a:ext cx="648072" cy="504056"/>
          </a:xfrm>
          <a:prstGeom prst="fram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Rámeček 20"/>
          <p:cNvSpPr/>
          <p:nvPr/>
        </p:nvSpPr>
        <p:spPr>
          <a:xfrm>
            <a:off x="2123728" y="2060848"/>
            <a:ext cx="576064" cy="432048"/>
          </a:xfrm>
          <a:prstGeom prst="fram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3" name="Rámeček 22"/>
          <p:cNvSpPr/>
          <p:nvPr/>
        </p:nvSpPr>
        <p:spPr>
          <a:xfrm>
            <a:off x="323528" y="2924944"/>
            <a:ext cx="720080" cy="504056"/>
          </a:xfrm>
          <a:prstGeom prst="fram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Archiv autora</a:t>
            </a:r>
          </a:p>
          <a:p>
            <a:r>
              <a:rPr lang="cs-CZ" sz="1800" dirty="0" smtClean="0"/>
              <a:t>Vratislav Šrámek, Ludvík Kosina: Obecná a anorganická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FIN, Olomouc 1996</a:t>
            </a:r>
          </a:p>
          <a:p>
            <a:r>
              <a:rPr lang="cs-CZ" sz="1800" dirty="0" smtClean="0"/>
              <a:t>Marika Benešová, Hana </a:t>
            </a:r>
            <a:r>
              <a:rPr lang="cs-CZ" sz="1800" dirty="0" err="1" smtClean="0"/>
              <a:t>Satrapová</a:t>
            </a:r>
            <a:r>
              <a:rPr lang="cs-CZ" sz="1800" dirty="0" smtClean="0"/>
              <a:t>: Odmaturuj z chemie, </a:t>
            </a:r>
            <a:r>
              <a:rPr lang="cs-CZ" sz="1800" dirty="0" err="1" smtClean="0"/>
              <a:t>nakl</a:t>
            </a:r>
            <a:r>
              <a:rPr lang="cs-CZ" sz="1800" dirty="0" smtClean="0"/>
              <a:t>. DIDAKTIS </a:t>
            </a:r>
            <a:r>
              <a:rPr lang="cs-CZ" sz="1800" dirty="0" err="1" smtClean="0"/>
              <a:t>spol.s.r.o</a:t>
            </a:r>
            <a:r>
              <a:rPr lang="cs-CZ" sz="1800" dirty="0" smtClean="0"/>
              <a:t>. 2002</a:t>
            </a: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998</TotalTime>
  <Words>642</Words>
  <Application>Microsoft Office PowerPoint</Application>
  <PresentationFormat>Předvádění na obrazovce (4:3)</PresentationFormat>
  <Paragraphs>127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VODÍK</vt:lpstr>
      <vt:lpstr>CHARAKTERISTIKA</vt:lpstr>
      <vt:lpstr>Snímek 4</vt:lpstr>
      <vt:lpstr>VÝSKYT VODÍKU</vt:lpstr>
      <vt:lpstr>VLASTNOSTI</vt:lpstr>
      <vt:lpstr>VLASTNOSTI</vt:lpstr>
      <vt:lpstr>PŘÍPRAVA</vt:lpstr>
      <vt:lpstr>VÝROBA</vt:lpstr>
      <vt:lpstr>POUŽITÍ</vt:lpstr>
      <vt:lpstr>SLOUČENINY - HYDRIDY</vt:lpstr>
      <vt:lpstr>OPAKOVÁNÍ</vt:lpstr>
      <vt:lpstr>Řešení: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Mates</dc:creator>
  <cp:lastModifiedBy>Mates</cp:lastModifiedBy>
  <cp:revision>92</cp:revision>
  <dcterms:created xsi:type="dcterms:W3CDTF">2013-07-29T04:37:14Z</dcterms:created>
  <dcterms:modified xsi:type="dcterms:W3CDTF">2013-09-29T17:50:16Z</dcterms:modified>
</cp:coreProperties>
</file>