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04" r:id="rId1"/>
  </p:sldMasterIdLst>
  <p:notesMasterIdLst>
    <p:notesMasterId r:id="rId13"/>
  </p:notesMasterIdLst>
  <p:sldIdLst>
    <p:sldId id="257" r:id="rId2"/>
    <p:sldId id="261" r:id="rId3"/>
    <p:sldId id="260" r:id="rId4"/>
    <p:sldId id="258" r:id="rId5"/>
    <p:sldId id="259" r:id="rId6"/>
    <p:sldId id="262" r:id="rId7"/>
    <p:sldId id="263" r:id="rId8"/>
    <p:sldId id="264" r:id="rId9"/>
    <p:sldId id="265" r:id="rId10"/>
    <p:sldId id="267" r:id="rId11"/>
    <p:sldId id="268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6" d="100"/>
          <a:sy n="106" d="100"/>
        </p:scale>
        <p:origin x="-570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6FD3459-90D9-4A7B-8020-67DC0AB4B4DE}" type="datetimeFigureOut">
              <a:rPr lang="cs-CZ" smtClean="0"/>
              <a:pPr/>
              <a:t>1.10.2013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6DB3DC1-AD57-4EE2-A293-0E420A6FA5CA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5123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7172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275E1328-82B4-4BE1-AA7A-68A812489BCE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</a:t>
            </a:fld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ravoúhlý trojúhelník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grpSp>
        <p:nvGrpSpPr>
          <p:cNvPr id="2" name="Skupina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Volný tvar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8" name="Volný tvar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11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 cstate="print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Přímá spojovací čára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1C30739A-1C81-418C-9B38-C48B4E6A2D52}" type="datetimeFigureOut">
              <a:rPr lang="cs-CZ" smtClean="0"/>
              <a:pPr/>
              <a:t>1.10.2013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FF6F5B78-03DE-44A9-A0F0-D7E7DEFD8B1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C30739A-1C81-418C-9B38-C48B4E6A2D52}" type="datetimeFigureOut">
              <a:rPr lang="cs-CZ" smtClean="0"/>
              <a:pPr/>
              <a:t>1.10.2013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F6F5B78-03DE-44A9-A0F0-D7E7DEFD8B1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C30739A-1C81-418C-9B38-C48B4E6A2D52}" type="datetimeFigureOut">
              <a:rPr lang="cs-CZ" smtClean="0"/>
              <a:pPr/>
              <a:t>1.10.2013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F6F5B78-03DE-44A9-A0F0-D7E7DEFD8B1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Dvojitá šipka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8" name="Dvojitá šipka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C30739A-1C81-418C-9B38-C48B4E6A2D52}" type="datetimeFigureOut">
              <a:rPr lang="cs-CZ" smtClean="0"/>
              <a:pPr/>
              <a:t>1.10.2013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F6F5B78-03DE-44A9-A0F0-D7E7DEFD8B1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C30739A-1C81-418C-9B38-C48B4E6A2D52}" type="datetimeFigureOut">
              <a:rPr lang="cs-CZ" smtClean="0"/>
              <a:pPr/>
              <a:t>1.10.2013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F6F5B78-03DE-44A9-A0F0-D7E7DEFD8B1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C30739A-1C81-418C-9B38-C48B4E6A2D52}" type="datetimeFigureOut">
              <a:rPr lang="cs-CZ" smtClean="0"/>
              <a:pPr/>
              <a:t>1.10.2013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F6F5B78-03DE-44A9-A0F0-D7E7DEFD8B1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C30739A-1C81-418C-9B38-C48B4E6A2D52}" type="datetimeFigureOut">
              <a:rPr lang="cs-CZ" smtClean="0"/>
              <a:pPr/>
              <a:t>1.10.2013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F6F5B78-03DE-44A9-A0F0-D7E7DEFD8B1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1C30739A-1C81-418C-9B38-C48B4E6A2D52}" type="datetimeFigureOut">
              <a:rPr lang="cs-CZ" smtClean="0"/>
              <a:pPr/>
              <a:t>1.10.2013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F6F5B78-03DE-44A9-A0F0-D7E7DEFD8B1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1C30739A-1C81-418C-9B38-C48B4E6A2D52}" type="datetimeFigureOut">
              <a:rPr lang="cs-CZ" smtClean="0"/>
              <a:pPr/>
              <a:t>1.10.2013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FF6F5B78-03DE-44A9-A0F0-D7E7DEFD8B1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0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1" name="Přímá spojovací čára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Dvojitá šipka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13" name="Dvojitá šipka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C30739A-1C81-418C-9B38-C48B4E6A2D52}" type="datetimeFigureOut">
              <a:rPr lang="cs-CZ" smtClean="0"/>
              <a:pPr/>
              <a:t>1.10.2013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F6F5B78-03DE-44A9-A0F0-D7E7DEFD8B1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C30739A-1C81-418C-9B38-C48B4E6A2D52}" type="datetimeFigureOut">
              <a:rPr lang="cs-CZ" smtClean="0"/>
              <a:pPr/>
              <a:t>1.10.2013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F6F5B78-03DE-44A9-A0F0-D7E7DEFD8B1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5" name="Přímá spojovací čára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1C30739A-1C81-418C-9B38-C48B4E6A2D52}" type="datetimeFigureOut">
              <a:rPr lang="cs-CZ" smtClean="0"/>
              <a:pPr/>
              <a:t>1.10.2013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FF6F5B78-03DE-44A9-A0F0-D7E7DEFD8B1D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05" r:id="rId1"/>
    <p:sldLayoutId id="2147483806" r:id="rId2"/>
    <p:sldLayoutId id="2147483807" r:id="rId3"/>
    <p:sldLayoutId id="2147483808" r:id="rId4"/>
    <p:sldLayoutId id="2147483809" r:id="rId5"/>
    <p:sldLayoutId id="2147483810" r:id="rId6"/>
    <p:sldLayoutId id="2147483811" r:id="rId7"/>
    <p:sldLayoutId id="2147483812" r:id="rId8"/>
    <p:sldLayoutId id="2147483813" r:id="rId9"/>
    <p:sldLayoutId id="2147483814" r:id="rId10"/>
    <p:sldLayoutId id="2147483815" r:id="rId11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://www.youtube.com/watch?v=ttTTWNDpo6c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1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531938" y="260350"/>
            <a:ext cx="6081712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graphicFrame>
        <p:nvGraphicFramePr>
          <p:cNvPr id="10" name="Tabulka 9"/>
          <p:cNvGraphicFramePr>
            <a:graphicFrameLocks noGrp="1"/>
          </p:cNvGraphicFramePr>
          <p:nvPr/>
        </p:nvGraphicFramePr>
        <p:xfrm>
          <a:off x="1259632" y="1708020"/>
          <a:ext cx="6697662" cy="4931340"/>
        </p:xfrm>
        <a:graphic>
          <a:graphicData uri="http://schemas.openxmlformats.org/drawingml/2006/table">
            <a:tbl>
              <a:tblPr/>
              <a:tblGrid>
                <a:gridCol w="2462212"/>
                <a:gridCol w="4235450"/>
              </a:tblGrid>
              <a:tr h="6477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Název školy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Gymnázium, střední odborná škola, střední odborné učiliště a vyšší odborná škola, Hořice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Číslo projektu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CZ.1.07/1.5.00/34.0873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Calibri" pitchFamily="34" charset="0"/>
                          <a:cs typeface="Arial" pitchFamily="34" charset="0"/>
                        </a:rPr>
                        <a:t>Název materiálu</a:t>
                      </a: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l" fontAlgn="t"/>
                      <a:endParaRPr lang="cs-CZ" sz="1200" b="0" i="0" u="none" strike="noStrike" dirty="0" smtClean="0">
                        <a:solidFill>
                          <a:srgbClr val="000000"/>
                        </a:solidFill>
                        <a:latin typeface="Calibri"/>
                      </a:endParaRPr>
                    </a:p>
                    <a:p>
                      <a:pPr algn="l" fontAlgn="t"/>
                      <a:r>
                        <a:rPr lang="cs-CZ" sz="12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  VY_32_INOVACE_08.02.02 – KYSLÍK I</a:t>
                      </a:r>
                      <a:endParaRPr lang="cs-CZ" sz="12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Autor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Jana Černá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Tematická oblast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Anorganická chemie pro 2. ročník přírodovědného lycea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Ročník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2.L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Datum tvorby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28.8.2013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Anotace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kumimoji="0" lang="cs-CZ" sz="1100" kern="1200" baseline="0" dirty="0" smtClean="0">
                          <a:solidFill>
                            <a:schemeClr val="tx1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 Materiál je určen pro studenty 2. </a:t>
                      </a:r>
                      <a:r>
                        <a:rPr kumimoji="0" lang="cs-CZ" sz="1100" kern="1200" baseline="0" smtClean="0">
                          <a:solidFill>
                            <a:schemeClr val="tx1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ročníku přírodovědného lycea, 4letých </a:t>
                      </a:r>
                      <a:r>
                        <a:rPr kumimoji="0" lang="cs-CZ" sz="1100" kern="1200" baseline="0" dirty="0" smtClean="0">
                          <a:solidFill>
                            <a:schemeClr val="tx1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a odpovídajících ročníků víceletých gymnázií, do předmětu Chemie. Tento materiál slouží k výkladu učiva o výskytu, vlastnostech, reaktivitě, přípravě, výrobě a využití kyslíku. </a:t>
                      </a:r>
                      <a:endParaRPr kumimoji="0" lang="cs-CZ" sz="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Metodický pokyn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kern="1200" baseline="0" dirty="0" smtClean="0">
                          <a:solidFill>
                            <a:schemeClr val="tx1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Prezentace je určena jako podpora výkladu učitele a je doplněna hypertextovým odkazem na video laboratorní přípravy kyslíku . Žáci mohou tuto část použít jako podklad pro zápis do sešitu. V závěru jsou uvedeny kontrolní otázky k upevnění a aplikaci získaných znalostí, které mohou žáci doplňovat do sešitu </a:t>
                      </a:r>
                      <a:r>
                        <a:rPr kumimoji="0" lang="cs-CZ" sz="1100" kern="1200" baseline="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. 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70C0"/>
                </a:solidFill>
              </a:rPr>
              <a:t>KYSLÍK</a:t>
            </a:r>
            <a:endParaRPr lang="cs-CZ" dirty="0">
              <a:solidFill>
                <a:srgbClr val="0070C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O - OXYGENIUM</a:t>
            </a:r>
            <a:endParaRPr lang="cs-CZ" sz="2800" b="1" dirty="0">
              <a:solidFill>
                <a:srgbClr val="0070C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1700808"/>
            <a:ext cx="8064896" cy="4680520"/>
          </a:xfrm>
        </p:spPr>
        <p:txBody>
          <a:bodyPr/>
          <a:lstStyle/>
          <a:p>
            <a:r>
              <a:rPr lang="cs-CZ" dirty="0" smtClean="0"/>
              <a:t>Nejrozšířenější prvek na Zemi (21% v atmosféře)</a:t>
            </a:r>
          </a:p>
          <a:p>
            <a:r>
              <a:rPr lang="cs-CZ" dirty="0" smtClean="0"/>
              <a:t>Volný - O</a:t>
            </a:r>
            <a:r>
              <a:rPr lang="cs-CZ" baseline="-25000" dirty="0" smtClean="0"/>
              <a:t>2</a:t>
            </a:r>
            <a:r>
              <a:rPr lang="cs-CZ" dirty="0" smtClean="0"/>
              <a:t>, O</a:t>
            </a:r>
            <a:r>
              <a:rPr lang="cs-CZ" baseline="-25000" dirty="0" smtClean="0"/>
              <a:t>3</a:t>
            </a:r>
          </a:p>
          <a:p>
            <a:r>
              <a:rPr lang="cs-CZ" baseline="-25000" dirty="0" smtClean="0"/>
              <a:t> </a:t>
            </a:r>
            <a:r>
              <a:rPr lang="cs-CZ" dirty="0" smtClean="0"/>
              <a:t>vázaný v řadě anorganických (voda, minerály) a organických sloučeninách (cukry, aminokyseliny)</a:t>
            </a:r>
          </a:p>
          <a:p>
            <a:r>
              <a:rPr lang="cs-CZ" dirty="0" smtClean="0">
                <a:solidFill>
                  <a:srgbClr val="0070C0"/>
                </a:solidFill>
              </a:rPr>
              <a:t>BIOGENNÍ PRVEK</a:t>
            </a:r>
            <a:r>
              <a:rPr lang="cs-CZ" dirty="0" smtClean="0"/>
              <a:t>, nezbytný k dýchání organismů</a:t>
            </a:r>
          </a:p>
          <a:p>
            <a:endParaRPr lang="cs-CZ" dirty="0" smtClean="0"/>
          </a:p>
          <a:p>
            <a:pPr>
              <a:buNone/>
            </a:pPr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70C0"/>
                </a:solidFill>
              </a:rPr>
              <a:t>VÝSKYT</a:t>
            </a:r>
            <a:endParaRPr lang="cs-CZ" dirty="0">
              <a:solidFill>
                <a:srgbClr val="0070C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cs-CZ" dirty="0" smtClean="0"/>
              <a:t>Bez barvy, chuti a zápachu, těžší než vzduch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Při teplotě -183°C kondenzuje na modrou barvu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Nestabilní elektronovou konfiguraci: 2s</a:t>
            </a:r>
            <a:r>
              <a:rPr lang="cs-CZ" baseline="30000" dirty="0" smtClean="0"/>
              <a:t>2</a:t>
            </a:r>
            <a:r>
              <a:rPr lang="cs-CZ" dirty="0" smtClean="0"/>
              <a:t> 2p</a:t>
            </a:r>
            <a:r>
              <a:rPr lang="cs-CZ" baseline="30000" dirty="0" smtClean="0"/>
              <a:t>4</a:t>
            </a:r>
          </a:p>
          <a:p>
            <a:pPr>
              <a:buNone/>
            </a:pPr>
            <a:endParaRPr lang="cs-CZ" dirty="0" smtClean="0">
              <a:solidFill>
                <a:srgbClr val="0070C0"/>
              </a:solidFill>
            </a:endParaRPr>
          </a:p>
          <a:p>
            <a:r>
              <a:rPr lang="cs-CZ" dirty="0" smtClean="0">
                <a:solidFill>
                  <a:srgbClr val="0070C0"/>
                </a:solidFill>
              </a:rPr>
              <a:t>Stabilnější el. konfiguraci získává:</a:t>
            </a:r>
          </a:p>
          <a:p>
            <a:pPr marL="624078" indent="-514350">
              <a:buNone/>
            </a:pPr>
            <a:r>
              <a:rPr lang="cs-CZ" dirty="0" smtClean="0"/>
              <a:t>	a) přijme 2 </a:t>
            </a:r>
            <a:r>
              <a:rPr lang="cs-CZ" dirty="0" smtClean="0"/>
              <a:t>el. </a:t>
            </a:r>
            <a:r>
              <a:rPr lang="cs-CZ" dirty="0" smtClean="0"/>
              <a:t>– vzniká O</a:t>
            </a:r>
            <a:r>
              <a:rPr lang="cs-CZ" baseline="30000" dirty="0" smtClean="0"/>
              <a:t>-II</a:t>
            </a:r>
          </a:p>
          <a:p>
            <a:pPr marL="624078" indent="-514350">
              <a:buNone/>
            </a:pPr>
            <a:r>
              <a:rPr lang="cs-CZ" baseline="30000" dirty="0" smtClean="0"/>
              <a:t> </a:t>
            </a:r>
            <a:r>
              <a:rPr lang="cs-CZ" dirty="0" smtClean="0"/>
              <a:t> 	b) vytvořením 2 jednoduchých vazeb (H</a:t>
            </a:r>
            <a:r>
              <a:rPr lang="cs-CZ" baseline="-25000" dirty="0" smtClean="0"/>
              <a:t>2</a:t>
            </a:r>
            <a:r>
              <a:rPr lang="cs-CZ" dirty="0" smtClean="0"/>
              <a:t>O) nebo jedné dvojné (CO</a:t>
            </a:r>
            <a:r>
              <a:rPr lang="cs-CZ" baseline="-25000" dirty="0" smtClean="0"/>
              <a:t>2</a:t>
            </a:r>
            <a:r>
              <a:rPr lang="cs-CZ" dirty="0" smtClean="0"/>
              <a:t>)</a:t>
            </a:r>
          </a:p>
          <a:p>
            <a:pPr marL="624078" indent="-514350"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70C0"/>
                </a:solidFill>
              </a:rPr>
              <a:t>VLASTNOSTI</a:t>
            </a:r>
            <a:endParaRPr lang="cs-CZ" dirty="0">
              <a:solidFill>
                <a:srgbClr val="0070C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 tvoří dvouatomové molekuly O</a:t>
            </a:r>
            <a:r>
              <a:rPr lang="cs-CZ" baseline="-25000" dirty="0" smtClean="0"/>
              <a:t>2</a:t>
            </a:r>
            <a:r>
              <a:rPr lang="cs-CZ" dirty="0" smtClean="0"/>
              <a:t>, tříatomové O</a:t>
            </a:r>
            <a:r>
              <a:rPr lang="cs-CZ" baseline="-25000" dirty="0" smtClean="0"/>
              <a:t>3</a:t>
            </a:r>
            <a:r>
              <a:rPr lang="cs-CZ" dirty="0" smtClean="0"/>
              <a:t> (ozon) a atomární kyslík O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Vysoce reaktivní plyn, silné oxidační činidlo </a:t>
            </a:r>
          </a:p>
          <a:p>
            <a:endParaRPr lang="cs-CZ" dirty="0" smtClean="0"/>
          </a:p>
          <a:p>
            <a:r>
              <a:rPr lang="cs-CZ" dirty="0" smtClean="0"/>
              <a:t>Vyvolává </a:t>
            </a:r>
            <a:r>
              <a:rPr lang="cs-CZ" b="1" u="sng" dirty="0" smtClean="0">
                <a:solidFill>
                  <a:srgbClr val="0070C0"/>
                </a:solidFill>
              </a:rPr>
              <a:t>OXIDACI: </a:t>
            </a:r>
          </a:p>
          <a:p>
            <a:pPr>
              <a:buNone/>
            </a:pPr>
            <a:r>
              <a:rPr lang="cs-CZ" dirty="0" smtClean="0"/>
              <a:t>	a) pomalá (dýchání, koroze) – za snížené T</a:t>
            </a:r>
          </a:p>
          <a:p>
            <a:pPr>
              <a:buNone/>
            </a:pPr>
            <a:r>
              <a:rPr lang="cs-CZ" dirty="0" smtClean="0"/>
              <a:t>	b) exotermická  - za zvýšené T</a:t>
            </a:r>
          </a:p>
          <a:p>
            <a:pPr>
              <a:buNone/>
            </a:pPr>
            <a:r>
              <a:rPr lang="cs-CZ" dirty="0" smtClean="0"/>
              <a:t>	c) </a:t>
            </a:r>
            <a:r>
              <a:rPr lang="cs-CZ" dirty="0" smtClean="0">
                <a:solidFill>
                  <a:srgbClr val="0070C0"/>
                </a:solidFill>
              </a:rPr>
              <a:t>hoření</a:t>
            </a:r>
          </a:p>
          <a:p>
            <a:pPr>
              <a:buNone/>
            </a:pPr>
            <a:endParaRPr lang="cs-CZ" dirty="0" smtClean="0">
              <a:solidFill>
                <a:srgbClr val="0070C0"/>
              </a:solidFill>
            </a:endParaRPr>
          </a:p>
          <a:p>
            <a:pPr>
              <a:buNone/>
            </a:pPr>
            <a:endParaRPr lang="cs-CZ" dirty="0">
              <a:solidFill>
                <a:srgbClr val="0070C0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70C0"/>
                </a:solidFill>
              </a:rPr>
              <a:t>VLASTNOSTI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481328"/>
            <a:ext cx="8291264" cy="4755984"/>
          </a:xfrm>
        </p:spPr>
        <p:txBody>
          <a:bodyPr>
            <a:normAutofit fontScale="92500" lnSpcReduction="10000"/>
          </a:bodyPr>
          <a:lstStyle/>
          <a:p>
            <a:r>
              <a:rPr lang="cs-CZ" dirty="0" smtClean="0"/>
              <a:t>1) </a:t>
            </a:r>
            <a:r>
              <a:rPr lang="cs-CZ" dirty="0" smtClean="0">
                <a:solidFill>
                  <a:srgbClr val="0070C0"/>
                </a:solidFill>
              </a:rPr>
              <a:t>tepelný rozklad kyslíkatých sloučenin:</a:t>
            </a:r>
          </a:p>
          <a:p>
            <a:pPr>
              <a:buNone/>
            </a:pPr>
            <a:r>
              <a:rPr lang="cs-CZ" dirty="0" smtClean="0"/>
              <a:t>	2KClO</a:t>
            </a:r>
            <a:r>
              <a:rPr lang="cs-CZ" baseline="-25000" dirty="0" smtClean="0"/>
              <a:t>3</a:t>
            </a:r>
            <a:r>
              <a:rPr lang="cs-CZ" dirty="0" smtClean="0"/>
              <a:t>  →  2KCl + 3O</a:t>
            </a:r>
            <a:r>
              <a:rPr lang="cs-CZ" baseline="-25000" dirty="0" smtClean="0"/>
              <a:t>2 </a:t>
            </a:r>
            <a:r>
              <a:rPr lang="cs-CZ" dirty="0" smtClean="0"/>
              <a:t>↑</a:t>
            </a:r>
          </a:p>
          <a:p>
            <a:pPr>
              <a:buNone/>
            </a:pPr>
            <a:r>
              <a:rPr lang="cs-CZ" dirty="0" smtClean="0"/>
              <a:t>	</a:t>
            </a:r>
          </a:p>
          <a:p>
            <a:pPr>
              <a:buNone/>
            </a:pPr>
            <a:r>
              <a:rPr lang="cs-CZ" dirty="0" smtClean="0"/>
              <a:t>	2HgO → 2Hg + O</a:t>
            </a:r>
            <a:r>
              <a:rPr lang="cs-CZ" baseline="-25000" dirty="0" smtClean="0"/>
              <a:t>2</a:t>
            </a:r>
            <a:r>
              <a:rPr lang="cs-CZ" dirty="0" smtClean="0"/>
              <a:t> ↑  historicky 1. příprava</a:t>
            </a:r>
          </a:p>
          <a:p>
            <a:pPr>
              <a:buNone/>
            </a:pPr>
            <a:r>
              <a:rPr lang="cs-CZ" dirty="0" smtClean="0"/>
              <a:t> 	</a:t>
            </a:r>
          </a:p>
          <a:p>
            <a:pPr>
              <a:buNone/>
            </a:pPr>
            <a:r>
              <a:rPr lang="cs-CZ" dirty="0" smtClean="0"/>
              <a:t>	2KMnO</a:t>
            </a:r>
            <a:r>
              <a:rPr lang="cs-CZ" baseline="-25000" dirty="0" smtClean="0"/>
              <a:t>4</a:t>
            </a:r>
            <a:r>
              <a:rPr lang="cs-CZ" dirty="0" smtClean="0"/>
              <a:t> →  K</a:t>
            </a:r>
            <a:r>
              <a:rPr lang="cs-CZ" baseline="-25000" dirty="0" smtClean="0"/>
              <a:t>2</a:t>
            </a:r>
            <a:r>
              <a:rPr lang="cs-CZ" dirty="0" smtClean="0"/>
              <a:t>MnO</a:t>
            </a:r>
            <a:r>
              <a:rPr lang="cs-CZ" baseline="-25000" dirty="0" smtClean="0"/>
              <a:t>4</a:t>
            </a:r>
            <a:r>
              <a:rPr lang="cs-CZ" dirty="0" smtClean="0"/>
              <a:t> +</a:t>
            </a:r>
            <a:r>
              <a:rPr lang="cs-CZ" baseline="-25000" dirty="0" smtClean="0"/>
              <a:t>  </a:t>
            </a:r>
            <a:r>
              <a:rPr lang="cs-CZ" dirty="0" smtClean="0"/>
              <a:t>MnO</a:t>
            </a:r>
            <a:r>
              <a:rPr lang="cs-CZ" baseline="-25000" dirty="0" smtClean="0"/>
              <a:t>2</a:t>
            </a:r>
            <a:r>
              <a:rPr lang="cs-CZ" dirty="0" smtClean="0"/>
              <a:t> + O</a:t>
            </a:r>
            <a:r>
              <a:rPr lang="cs-CZ" baseline="-25000" dirty="0" smtClean="0"/>
              <a:t>2 </a:t>
            </a:r>
            <a:r>
              <a:rPr lang="cs-CZ" dirty="0" smtClean="0"/>
              <a:t>↑ </a:t>
            </a:r>
          </a:p>
          <a:p>
            <a:pPr>
              <a:buNone/>
            </a:pPr>
            <a:r>
              <a:rPr lang="cs-CZ" baseline="-25000" dirty="0" smtClean="0"/>
              <a:t>	</a:t>
            </a:r>
            <a:r>
              <a:rPr lang="cs-CZ" sz="2000" dirty="0" smtClean="0"/>
              <a:t>video: </a:t>
            </a:r>
            <a:r>
              <a:rPr lang="cs-CZ" sz="2000" dirty="0" smtClean="0">
                <a:hlinkClick r:id="rId2"/>
              </a:rPr>
              <a:t>http://www.</a:t>
            </a:r>
            <a:r>
              <a:rPr lang="cs-CZ" sz="2000" dirty="0" err="1" smtClean="0">
                <a:hlinkClick r:id="rId2"/>
              </a:rPr>
              <a:t>youtube.com</a:t>
            </a:r>
            <a:r>
              <a:rPr lang="cs-CZ" sz="2000" dirty="0" smtClean="0">
                <a:hlinkClick r:id="rId2"/>
              </a:rPr>
              <a:t>/</a:t>
            </a:r>
            <a:r>
              <a:rPr lang="cs-CZ" sz="2000" dirty="0" err="1" smtClean="0">
                <a:hlinkClick r:id="rId2"/>
              </a:rPr>
              <a:t>watch</a:t>
            </a:r>
            <a:r>
              <a:rPr lang="cs-CZ" sz="2000" dirty="0" smtClean="0">
                <a:hlinkClick r:id="rId2"/>
              </a:rPr>
              <a:t>?v=ttTTWNDpo6c</a:t>
            </a:r>
            <a:endParaRPr lang="cs-CZ" sz="2000" dirty="0" smtClean="0"/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2) </a:t>
            </a:r>
            <a:r>
              <a:rPr lang="cs-CZ" dirty="0" smtClean="0">
                <a:solidFill>
                  <a:srgbClr val="0070C0"/>
                </a:solidFill>
              </a:rPr>
              <a:t>elektrolýzou vody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3) </a:t>
            </a:r>
            <a:r>
              <a:rPr lang="cs-CZ" dirty="0" smtClean="0">
                <a:solidFill>
                  <a:srgbClr val="0070C0"/>
                </a:solidFill>
              </a:rPr>
              <a:t>reakcí burelu s H</a:t>
            </a:r>
            <a:r>
              <a:rPr lang="cs-CZ" baseline="-25000" dirty="0" smtClean="0">
                <a:solidFill>
                  <a:srgbClr val="0070C0"/>
                </a:solidFill>
              </a:rPr>
              <a:t>2</a:t>
            </a:r>
            <a:r>
              <a:rPr lang="cs-CZ" dirty="0" smtClean="0">
                <a:solidFill>
                  <a:srgbClr val="0070C0"/>
                </a:solidFill>
              </a:rPr>
              <a:t>SO</a:t>
            </a:r>
            <a:r>
              <a:rPr lang="cs-CZ" baseline="-25000" dirty="0" smtClean="0">
                <a:solidFill>
                  <a:srgbClr val="0070C0"/>
                </a:solidFill>
              </a:rPr>
              <a:t>4</a:t>
            </a:r>
            <a:r>
              <a:rPr lang="cs-CZ" dirty="0" smtClean="0">
                <a:solidFill>
                  <a:srgbClr val="0070C0"/>
                </a:solidFill>
              </a:rPr>
              <a:t> </a:t>
            </a:r>
          </a:p>
          <a:p>
            <a:pPr>
              <a:buNone/>
            </a:pPr>
            <a:r>
              <a:rPr lang="cs-CZ" dirty="0" smtClean="0"/>
              <a:t>	2MnO</a:t>
            </a:r>
            <a:r>
              <a:rPr lang="cs-CZ" baseline="-25000" dirty="0" smtClean="0"/>
              <a:t>2</a:t>
            </a:r>
            <a:r>
              <a:rPr lang="cs-CZ" dirty="0" smtClean="0"/>
              <a:t>  + 2H</a:t>
            </a:r>
            <a:r>
              <a:rPr lang="cs-CZ" baseline="-25000" dirty="0" smtClean="0"/>
              <a:t>2</a:t>
            </a:r>
            <a:r>
              <a:rPr lang="cs-CZ" dirty="0" smtClean="0"/>
              <a:t>SO</a:t>
            </a:r>
            <a:r>
              <a:rPr lang="cs-CZ" baseline="-25000" dirty="0" smtClean="0"/>
              <a:t>4 </a:t>
            </a:r>
            <a:r>
              <a:rPr lang="cs-CZ" dirty="0" smtClean="0"/>
              <a:t>→ 2 MnSO</a:t>
            </a:r>
            <a:r>
              <a:rPr lang="cs-CZ" baseline="-25000" dirty="0" smtClean="0"/>
              <a:t>4  </a:t>
            </a:r>
            <a:r>
              <a:rPr lang="cs-CZ" dirty="0" smtClean="0"/>
              <a:t>+  2H</a:t>
            </a:r>
            <a:r>
              <a:rPr lang="cs-CZ" baseline="-25000" dirty="0" smtClean="0"/>
              <a:t>2</a:t>
            </a:r>
            <a:r>
              <a:rPr lang="cs-CZ" dirty="0" smtClean="0"/>
              <a:t>O  +  O</a:t>
            </a:r>
            <a:r>
              <a:rPr lang="cs-CZ" baseline="-25000" dirty="0" smtClean="0"/>
              <a:t>2</a:t>
            </a:r>
            <a:endParaRPr lang="cs-CZ" dirty="0" smtClean="0"/>
          </a:p>
          <a:p>
            <a:pPr>
              <a:buNone/>
            </a:pPr>
            <a:endParaRPr lang="cs-CZ" dirty="0" smtClean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70C0"/>
                </a:solidFill>
              </a:rPr>
              <a:t>Laboratorní příprava</a:t>
            </a:r>
            <a:endParaRPr lang="cs-CZ" dirty="0">
              <a:solidFill>
                <a:srgbClr val="0070C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Frakční destilací zkapalněného vzduchu</a:t>
            </a:r>
          </a:p>
          <a:p>
            <a:r>
              <a:rPr lang="cs-CZ" dirty="0" smtClean="0"/>
              <a:t>Elektrolýzou vody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70C0"/>
                </a:solidFill>
              </a:rPr>
              <a:t>VÝROBA</a:t>
            </a:r>
            <a:endParaRPr lang="cs-CZ" dirty="0">
              <a:solidFill>
                <a:srgbClr val="0070C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Dodáván v ocelových tlakových lahvích s modrým pruhem</a:t>
            </a:r>
          </a:p>
          <a:p>
            <a:r>
              <a:rPr lang="cs-CZ" dirty="0" smtClean="0"/>
              <a:t>K svařování a řezání kovů</a:t>
            </a:r>
          </a:p>
          <a:p>
            <a:r>
              <a:rPr lang="cs-CZ" dirty="0" smtClean="0"/>
              <a:t>K plnění dýchacích přístrojů</a:t>
            </a:r>
          </a:p>
          <a:p>
            <a:r>
              <a:rPr lang="cs-CZ" dirty="0" smtClean="0"/>
              <a:t>Kapalný kyslík = raketové palivo</a:t>
            </a:r>
          </a:p>
          <a:p>
            <a:r>
              <a:rPr lang="cs-CZ" dirty="0" smtClean="0"/>
              <a:t>V hutnictví při výrobě železa</a:t>
            </a:r>
          </a:p>
          <a:p>
            <a:r>
              <a:rPr lang="cs-CZ" dirty="0" smtClean="0"/>
              <a:t>Jako oxidační činidlo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70C0"/>
                </a:solidFill>
              </a:rPr>
              <a:t>POUŽITÍ</a:t>
            </a:r>
            <a:endParaRPr lang="cs-CZ" dirty="0">
              <a:solidFill>
                <a:srgbClr val="0070C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95536" y="1340768"/>
            <a:ext cx="8424936" cy="5040560"/>
          </a:xfrm>
        </p:spPr>
        <p:txBody>
          <a:bodyPr/>
          <a:lstStyle/>
          <a:p>
            <a:pPr marL="624078" indent="-514350">
              <a:buNone/>
            </a:pPr>
            <a:r>
              <a:rPr lang="cs-CZ" dirty="0" smtClean="0"/>
              <a:t>1) Označte rámečky symboly orbitalů a zapište do nich el. konfiguraci kyslíku:</a:t>
            </a:r>
          </a:p>
          <a:p>
            <a:pPr marL="624078" indent="-514350">
              <a:buNone/>
            </a:pPr>
            <a:r>
              <a:rPr lang="cs-CZ" dirty="0" smtClean="0"/>
              <a:t>	</a:t>
            </a:r>
            <a:r>
              <a:rPr lang="cs-CZ" dirty="0" smtClean="0">
                <a:solidFill>
                  <a:srgbClr val="0070C0"/>
                </a:solidFill>
              </a:rPr>
              <a:t>O:  </a:t>
            </a:r>
            <a:r>
              <a:rPr lang="cs-CZ" dirty="0" smtClean="0"/>
              <a:t>	 </a:t>
            </a:r>
          </a:p>
          <a:p>
            <a:pPr marL="624078" indent="-514350">
              <a:buNone/>
            </a:pPr>
            <a:endParaRPr lang="cs-CZ" dirty="0" smtClean="0"/>
          </a:p>
          <a:p>
            <a:pPr marL="624078" indent="-514350">
              <a:buNone/>
            </a:pPr>
            <a:r>
              <a:rPr lang="cs-CZ" dirty="0" smtClean="0"/>
              <a:t>2) </a:t>
            </a:r>
            <a:r>
              <a:rPr lang="cs-CZ" sz="2800" dirty="0" smtClean="0"/>
              <a:t>Vyberte z následujících iontů a vazebných možností, které kyslík skutečně tvoří</a:t>
            </a:r>
          </a:p>
          <a:p>
            <a:pPr marL="624078" indent="-514350">
              <a:buNone/>
            </a:pPr>
            <a:r>
              <a:rPr lang="cs-CZ" dirty="0" smtClean="0"/>
              <a:t>	O</a:t>
            </a:r>
            <a:r>
              <a:rPr lang="cs-CZ" baseline="30000" dirty="0" smtClean="0"/>
              <a:t>+  	 </a:t>
            </a:r>
            <a:r>
              <a:rPr lang="cs-CZ" dirty="0" err="1" smtClean="0"/>
              <a:t>O</a:t>
            </a:r>
            <a:r>
              <a:rPr lang="cs-CZ" baseline="30000" dirty="0" smtClean="0"/>
              <a:t>-		</a:t>
            </a:r>
            <a:r>
              <a:rPr lang="cs-CZ" dirty="0" smtClean="0"/>
              <a:t>O</a:t>
            </a:r>
            <a:r>
              <a:rPr lang="cs-CZ" baseline="30000" dirty="0" smtClean="0"/>
              <a:t>2+ 		</a:t>
            </a:r>
            <a:r>
              <a:rPr lang="cs-CZ" dirty="0" err="1" smtClean="0"/>
              <a:t>O</a:t>
            </a:r>
            <a:r>
              <a:rPr lang="cs-CZ" baseline="30000" dirty="0" err="1" smtClean="0"/>
              <a:t>2</a:t>
            </a:r>
            <a:r>
              <a:rPr lang="cs-CZ" baseline="30000" dirty="0" smtClean="0"/>
              <a:t>-</a:t>
            </a:r>
          </a:p>
          <a:p>
            <a:pPr marL="624078" indent="-514350">
              <a:buNone/>
            </a:pPr>
            <a:r>
              <a:rPr lang="cs-CZ" dirty="0" smtClean="0"/>
              <a:t>	O-	-O-		</a:t>
            </a:r>
            <a:r>
              <a:rPr lang="cs-CZ" dirty="0" err="1" smtClean="0"/>
              <a:t>O</a:t>
            </a:r>
            <a:r>
              <a:rPr lang="cs-CZ" dirty="0" smtClean="0"/>
              <a:t>=		=O-</a:t>
            </a:r>
          </a:p>
          <a:p>
            <a:pPr marL="624078" indent="-514350">
              <a:buNone/>
            </a:pPr>
            <a:endParaRPr lang="cs-CZ" dirty="0" smtClean="0"/>
          </a:p>
          <a:p>
            <a:pPr marL="624078" indent="-514350">
              <a:buNone/>
            </a:pPr>
            <a:endParaRPr lang="cs-CZ" dirty="0" smtClean="0"/>
          </a:p>
          <a:p>
            <a:pPr marL="624078" indent="-514350">
              <a:buNone/>
            </a:pPr>
            <a:endParaRPr lang="cs-CZ" dirty="0" smtClean="0"/>
          </a:p>
          <a:p>
            <a:pPr marL="624078" indent="-514350">
              <a:buNone/>
            </a:pPr>
            <a:endParaRPr lang="cs-CZ" dirty="0" smtClean="0"/>
          </a:p>
          <a:p>
            <a:pPr marL="624078" indent="-514350">
              <a:buNone/>
            </a:pP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70C0"/>
                </a:solidFill>
              </a:rPr>
              <a:t>Opakování</a:t>
            </a:r>
            <a:endParaRPr lang="cs-CZ" dirty="0">
              <a:solidFill>
                <a:srgbClr val="0070C0"/>
              </a:solidFill>
            </a:endParaRPr>
          </a:p>
        </p:txBody>
      </p:sp>
      <p:sp>
        <p:nvSpPr>
          <p:cNvPr id="4" name="Rámeček 3"/>
          <p:cNvSpPr/>
          <p:nvPr/>
        </p:nvSpPr>
        <p:spPr>
          <a:xfrm>
            <a:off x="1619672" y="2276872"/>
            <a:ext cx="360040" cy="360040"/>
          </a:xfrm>
          <a:prstGeom prst="frame">
            <a:avLst/>
          </a:prstGeom>
          <a:ln w="1270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6" name="Rámeček 5"/>
          <p:cNvSpPr/>
          <p:nvPr/>
        </p:nvSpPr>
        <p:spPr>
          <a:xfrm>
            <a:off x="2483768" y="2276872"/>
            <a:ext cx="360040" cy="360040"/>
          </a:xfrm>
          <a:prstGeom prst="frame">
            <a:avLst/>
          </a:prstGeom>
          <a:ln w="1270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8" name="Rámeček 7"/>
          <p:cNvSpPr/>
          <p:nvPr/>
        </p:nvSpPr>
        <p:spPr>
          <a:xfrm>
            <a:off x="3203848" y="2276872"/>
            <a:ext cx="360040" cy="360040"/>
          </a:xfrm>
          <a:prstGeom prst="frame">
            <a:avLst/>
          </a:prstGeom>
          <a:ln w="1270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9" name="Rámeček 8"/>
          <p:cNvSpPr/>
          <p:nvPr/>
        </p:nvSpPr>
        <p:spPr>
          <a:xfrm>
            <a:off x="3563888" y="2276872"/>
            <a:ext cx="360040" cy="360040"/>
          </a:xfrm>
          <a:prstGeom prst="frame">
            <a:avLst/>
          </a:prstGeom>
          <a:ln w="1270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0" name="Rámeček 9"/>
          <p:cNvSpPr/>
          <p:nvPr/>
        </p:nvSpPr>
        <p:spPr>
          <a:xfrm>
            <a:off x="3923928" y="2276872"/>
            <a:ext cx="360040" cy="360040"/>
          </a:xfrm>
          <a:prstGeom prst="frame">
            <a:avLst/>
          </a:prstGeom>
          <a:ln w="1270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95536" y="1340768"/>
            <a:ext cx="8424936" cy="5040560"/>
          </a:xfrm>
          <a:ln w="28575">
            <a:solidFill>
              <a:schemeClr val="tx1"/>
            </a:solidFill>
          </a:ln>
        </p:spPr>
        <p:txBody>
          <a:bodyPr/>
          <a:lstStyle/>
          <a:p>
            <a:pPr marL="624078" indent="-514350">
              <a:buNone/>
            </a:pPr>
            <a:r>
              <a:rPr lang="cs-CZ" dirty="0" smtClean="0"/>
              <a:t>1) Označte rámečky symboly orbitalů a zapište do nich el. konfiguraci kyslíku:</a:t>
            </a:r>
          </a:p>
          <a:p>
            <a:pPr marL="624078" indent="-514350">
              <a:buNone/>
            </a:pPr>
            <a:r>
              <a:rPr lang="cs-CZ" dirty="0" smtClean="0"/>
              <a:t>	</a:t>
            </a:r>
            <a:r>
              <a:rPr lang="cs-CZ" dirty="0" smtClean="0">
                <a:solidFill>
                  <a:srgbClr val="0070C0"/>
                </a:solidFill>
              </a:rPr>
              <a:t>O: 1s  </a:t>
            </a:r>
            <a:r>
              <a:rPr lang="cs-CZ" dirty="0" smtClean="0"/>
              <a:t>	    2s       2p</a:t>
            </a:r>
          </a:p>
          <a:p>
            <a:pPr marL="624078" indent="-514350">
              <a:buNone/>
            </a:pPr>
            <a:endParaRPr lang="cs-CZ" dirty="0" smtClean="0"/>
          </a:p>
          <a:p>
            <a:pPr marL="624078" indent="-514350">
              <a:buNone/>
            </a:pPr>
            <a:r>
              <a:rPr lang="cs-CZ" dirty="0" smtClean="0"/>
              <a:t>2) </a:t>
            </a:r>
            <a:r>
              <a:rPr lang="cs-CZ" sz="2800" dirty="0" smtClean="0"/>
              <a:t>Vyberte z následujících iontů a vazebných možností, které kyslík skutečně tvoří</a:t>
            </a:r>
          </a:p>
          <a:p>
            <a:pPr marL="624078" indent="-514350">
              <a:buNone/>
            </a:pPr>
            <a:r>
              <a:rPr lang="cs-CZ" dirty="0" smtClean="0"/>
              <a:t>	O</a:t>
            </a:r>
            <a:r>
              <a:rPr lang="cs-CZ" baseline="30000" dirty="0" smtClean="0"/>
              <a:t>+  	 </a:t>
            </a:r>
            <a:r>
              <a:rPr lang="cs-CZ" dirty="0" err="1" smtClean="0"/>
              <a:t>O</a:t>
            </a:r>
            <a:r>
              <a:rPr lang="cs-CZ" baseline="30000" dirty="0" smtClean="0"/>
              <a:t>-		</a:t>
            </a:r>
            <a:r>
              <a:rPr lang="cs-CZ" dirty="0" smtClean="0"/>
              <a:t>O</a:t>
            </a:r>
            <a:r>
              <a:rPr lang="cs-CZ" baseline="30000" dirty="0" smtClean="0"/>
              <a:t>2+ 		</a:t>
            </a:r>
            <a:r>
              <a:rPr lang="cs-CZ" dirty="0" err="1" smtClean="0"/>
              <a:t>O</a:t>
            </a:r>
            <a:r>
              <a:rPr lang="cs-CZ" baseline="30000" dirty="0" err="1" smtClean="0"/>
              <a:t>2</a:t>
            </a:r>
            <a:r>
              <a:rPr lang="cs-CZ" baseline="30000" dirty="0" smtClean="0"/>
              <a:t>-</a:t>
            </a:r>
          </a:p>
          <a:p>
            <a:pPr marL="624078" indent="-514350">
              <a:buNone/>
            </a:pPr>
            <a:r>
              <a:rPr lang="cs-CZ" dirty="0" smtClean="0"/>
              <a:t>	</a:t>
            </a:r>
          </a:p>
          <a:p>
            <a:pPr marL="624078" indent="-514350">
              <a:buNone/>
            </a:pPr>
            <a:r>
              <a:rPr lang="cs-CZ" dirty="0" smtClean="0"/>
              <a:t>	O-	-O-		</a:t>
            </a:r>
            <a:r>
              <a:rPr lang="cs-CZ" dirty="0" err="1" smtClean="0"/>
              <a:t>O</a:t>
            </a:r>
            <a:r>
              <a:rPr lang="cs-CZ" dirty="0" smtClean="0"/>
              <a:t>=		=O-</a:t>
            </a:r>
          </a:p>
          <a:p>
            <a:pPr marL="624078" indent="-514350">
              <a:buNone/>
            </a:pPr>
            <a:endParaRPr lang="cs-CZ" dirty="0" smtClean="0"/>
          </a:p>
          <a:p>
            <a:pPr marL="624078" indent="-514350">
              <a:buNone/>
            </a:pPr>
            <a:endParaRPr lang="cs-CZ" dirty="0" smtClean="0"/>
          </a:p>
          <a:p>
            <a:pPr marL="624078" indent="-514350">
              <a:buNone/>
            </a:pPr>
            <a:endParaRPr lang="cs-CZ" dirty="0" smtClean="0"/>
          </a:p>
          <a:p>
            <a:pPr marL="624078" indent="-514350">
              <a:buNone/>
            </a:pPr>
            <a:endParaRPr lang="cs-CZ" dirty="0" smtClean="0"/>
          </a:p>
          <a:p>
            <a:pPr marL="624078" indent="-514350">
              <a:buNone/>
            </a:pP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67544" y="274638"/>
            <a:ext cx="8219256" cy="994122"/>
          </a:xfrm>
        </p:spPr>
        <p:txBody>
          <a:bodyPr>
            <a:normAutofit/>
          </a:bodyPr>
          <a:lstStyle/>
          <a:p>
            <a:r>
              <a:rPr lang="cs-CZ" sz="4000" dirty="0" smtClean="0">
                <a:solidFill>
                  <a:srgbClr val="0070C0"/>
                </a:solidFill>
              </a:rPr>
              <a:t>řešení</a:t>
            </a:r>
            <a:endParaRPr lang="cs-CZ" sz="4000" dirty="0">
              <a:solidFill>
                <a:srgbClr val="0070C0"/>
              </a:solidFill>
            </a:endParaRPr>
          </a:p>
        </p:txBody>
      </p:sp>
      <p:sp>
        <p:nvSpPr>
          <p:cNvPr id="4" name="Rámeček 3"/>
          <p:cNvSpPr/>
          <p:nvPr/>
        </p:nvSpPr>
        <p:spPr>
          <a:xfrm>
            <a:off x="2051720" y="2276872"/>
            <a:ext cx="504056" cy="432048"/>
          </a:xfrm>
          <a:prstGeom prst="frame">
            <a:avLst/>
          </a:prstGeom>
          <a:ln w="1270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6" name="Rámeček 5"/>
          <p:cNvSpPr/>
          <p:nvPr/>
        </p:nvSpPr>
        <p:spPr>
          <a:xfrm>
            <a:off x="3203848" y="2276872"/>
            <a:ext cx="432048" cy="432048"/>
          </a:xfrm>
          <a:prstGeom prst="frame">
            <a:avLst/>
          </a:prstGeom>
          <a:ln w="1270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8" name="Rámeček 7"/>
          <p:cNvSpPr/>
          <p:nvPr/>
        </p:nvSpPr>
        <p:spPr>
          <a:xfrm>
            <a:off x="4355976" y="2276872"/>
            <a:ext cx="432048" cy="432048"/>
          </a:xfrm>
          <a:prstGeom prst="frame">
            <a:avLst/>
          </a:prstGeom>
          <a:ln w="1270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9" name="Rámeček 8"/>
          <p:cNvSpPr/>
          <p:nvPr/>
        </p:nvSpPr>
        <p:spPr>
          <a:xfrm>
            <a:off x="4788024" y="2276872"/>
            <a:ext cx="432048" cy="432048"/>
          </a:xfrm>
          <a:prstGeom prst="frame">
            <a:avLst/>
          </a:prstGeom>
          <a:ln w="1270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0" name="Rámeček 9"/>
          <p:cNvSpPr/>
          <p:nvPr/>
        </p:nvSpPr>
        <p:spPr>
          <a:xfrm>
            <a:off x="5220072" y="2276872"/>
            <a:ext cx="432048" cy="432048"/>
          </a:xfrm>
          <a:prstGeom prst="frame">
            <a:avLst/>
          </a:prstGeom>
          <a:ln w="1270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cxnSp>
        <p:nvCxnSpPr>
          <p:cNvPr id="13" name="Přímá spojovací šipka 12"/>
          <p:cNvCxnSpPr/>
          <p:nvPr/>
        </p:nvCxnSpPr>
        <p:spPr>
          <a:xfrm>
            <a:off x="2339752" y="2348880"/>
            <a:ext cx="0" cy="21602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ovací šipka 14"/>
          <p:cNvCxnSpPr/>
          <p:nvPr/>
        </p:nvCxnSpPr>
        <p:spPr>
          <a:xfrm flipV="1">
            <a:off x="2195736" y="2348880"/>
            <a:ext cx="0" cy="216024"/>
          </a:xfrm>
          <a:prstGeom prst="straightConnector1">
            <a:avLst/>
          </a:prstGeom>
          <a:ln w="127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ovací šipka 29"/>
          <p:cNvCxnSpPr/>
          <p:nvPr/>
        </p:nvCxnSpPr>
        <p:spPr>
          <a:xfrm>
            <a:off x="3347864" y="2420888"/>
            <a:ext cx="0" cy="21602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Přímá spojovací šipka 31"/>
          <p:cNvCxnSpPr/>
          <p:nvPr/>
        </p:nvCxnSpPr>
        <p:spPr>
          <a:xfrm flipV="1">
            <a:off x="3491880" y="2348880"/>
            <a:ext cx="0" cy="21602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Přímá spojovací šipka 33"/>
          <p:cNvCxnSpPr/>
          <p:nvPr/>
        </p:nvCxnSpPr>
        <p:spPr>
          <a:xfrm>
            <a:off x="4499992" y="2420888"/>
            <a:ext cx="0" cy="21602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Přímá spojovací šipka 35"/>
          <p:cNvCxnSpPr/>
          <p:nvPr/>
        </p:nvCxnSpPr>
        <p:spPr>
          <a:xfrm flipV="1">
            <a:off x="4644008" y="2348880"/>
            <a:ext cx="0" cy="21602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" name="Přímá spojovací šipka 37"/>
          <p:cNvCxnSpPr/>
          <p:nvPr/>
        </p:nvCxnSpPr>
        <p:spPr>
          <a:xfrm>
            <a:off x="5004048" y="2420888"/>
            <a:ext cx="0" cy="21602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" name="Přímá spojovací šipka 39"/>
          <p:cNvCxnSpPr/>
          <p:nvPr/>
        </p:nvCxnSpPr>
        <p:spPr>
          <a:xfrm>
            <a:off x="5436096" y="2420888"/>
            <a:ext cx="0" cy="21602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1" name="Rámeček 40"/>
          <p:cNvSpPr/>
          <p:nvPr/>
        </p:nvSpPr>
        <p:spPr>
          <a:xfrm>
            <a:off x="5796136" y="4005064"/>
            <a:ext cx="864096" cy="576064"/>
          </a:xfrm>
          <a:prstGeom prst="frame">
            <a:avLst/>
          </a:prstGeom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43" name="Rámeček 42"/>
          <p:cNvSpPr/>
          <p:nvPr/>
        </p:nvSpPr>
        <p:spPr>
          <a:xfrm>
            <a:off x="3995936" y="4941168"/>
            <a:ext cx="864096" cy="576064"/>
          </a:xfrm>
          <a:prstGeom prst="frame">
            <a:avLst/>
          </a:prstGeom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44" name="Rámeček 43"/>
          <p:cNvSpPr/>
          <p:nvPr/>
        </p:nvSpPr>
        <p:spPr>
          <a:xfrm>
            <a:off x="2267744" y="4797152"/>
            <a:ext cx="792088" cy="720080"/>
          </a:xfrm>
          <a:prstGeom prst="frame">
            <a:avLst/>
          </a:prstGeom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800" dirty="0" smtClean="0"/>
              <a:t>Vratislav Šrámek, Ludvík Kosina: Obecná a anorganická chemie, </a:t>
            </a:r>
            <a:r>
              <a:rPr lang="cs-CZ" sz="1800" dirty="0" err="1" smtClean="0"/>
              <a:t>nakl</a:t>
            </a:r>
            <a:r>
              <a:rPr lang="cs-CZ" sz="1800" dirty="0" smtClean="0"/>
              <a:t>. FIN, Olomouc 1996</a:t>
            </a:r>
          </a:p>
          <a:p>
            <a:r>
              <a:rPr lang="cs-CZ" sz="1800" dirty="0" smtClean="0"/>
              <a:t>Marika Benešová, Hana </a:t>
            </a:r>
            <a:r>
              <a:rPr lang="cs-CZ" sz="1800" dirty="0" err="1" smtClean="0"/>
              <a:t>Satrapová</a:t>
            </a:r>
            <a:r>
              <a:rPr lang="cs-CZ" sz="1800" dirty="0" smtClean="0"/>
              <a:t>: Odmaturuj z chemie, </a:t>
            </a:r>
            <a:r>
              <a:rPr lang="cs-CZ" sz="1800" dirty="0" err="1" smtClean="0"/>
              <a:t>nakl</a:t>
            </a:r>
            <a:r>
              <a:rPr lang="cs-CZ" sz="1800" dirty="0" smtClean="0"/>
              <a:t>. DIDAKTIS </a:t>
            </a:r>
            <a:r>
              <a:rPr lang="cs-CZ" sz="1800" dirty="0" err="1" smtClean="0"/>
              <a:t>spol.s.r.o</a:t>
            </a:r>
            <a:r>
              <a:rPr lang="cs-CZ" sz="1800" dirty="0" smtClean="0"/>
              <a:t>. 2002</a:t>
            </a:r>
          </a:p>
          <a:p>
            <a:r>
              <a:rPr lang="cs-CZ" sz="1800" dirty="0" smtClean="0"/>
              <a:t>Hana </a:t>
            </a:r>
            <a:r>
              <a:rPr lang="cs-CZ" sz="1800" dirty="0" err="1" smtClean="0"/>
              <a:t>Čtrnáctová</a:t>
            </a:r>
            <a:r>
              <a:rPr lang="cs-CZ" sz="1800" dirty="0" smtClean="0"/>
              <a:t>, Věra Vaňková: Znáte anorganickou chemii? (pracovní sešit), </a:t>
            </a:r>
            <a:r>
              <a:rPr lang="cs-CZ" sz="1800" dirty="0" err="1" smtClean="0"/>
              <a:t>nakl</a:t>
            </a:r>
            <a:r>
              <a:rPr lang="cs-CZ" sz="1800" dirty="0" smtClean="0"/>
              <a:t>. PROSPEKTRU., spol. s. r. o., Praha1996</a:t>
            </a:r>
          </a:p>
          <a:p>
            <a:pPr>
              <a:buNone/>
            </a:pPr>
            <a:endParaRPr lang="cs-CZ" sz="1800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65000" b="98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935</TotalTime>
  <Words>384</Words>
  <Application>Microsoft Office PowerPoint</Application>
  <PresentationFormat>Předvádění na obrazovce (4:3)</PresentationFormat>
  <Paragraphs>97</Paragraphs>
  <Slides>11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Shluk</vt:lpstr>
      <vt:lpstr>Snímek 1</vt:lpstr>
      <vt:lpstr>KYSLÍK</vt:lpstr>
      <vt:lpstr>VÝSKYT</vt:lpstr>
      <vt:lpstr>VLASTNOSTI</vt:lpstr>
      <vt:lpstr>VLASTNOSTI</vt:lpstr>
      <vt:lpstr>Laboratorní příprava</vt:lpstr>
      <vt:lpstr>VÝROBA</vt:lpstr>
      <vt:lpstr>POUŽITÍ</vt:lpstr>
      <vt:lpstr>Opakování</vt:lpstr>
      <vt:lpstr>řešení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Mates</dc:creator>
  <cp:lastModifiedBy>Mates</cp:lastModifiedBy>
  <cp:revision>80</cp:revision>
  <dcterms:created xsi:type="dcterms:W3CDTF">2013-07-30T11:17:29Z</dcterms:created>
  <dcterms:modified xsi:type="dcterms:W3CDTF">2013-10-01T04:32:41Z</dcterms:modified>
</cp:coreProperties>
</file>