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0" r:id="rId13"/>
    <p:sldId id="268" r:id="rId14"/>
    <p:sldId id="269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5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D4E541-51F3-49EE-84BD-AF166D01D558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CC34EA-E07F-4626-8661-9A0431335E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2176910-11F9-4AD6-A784-E2241BBE8954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3D3E854-C00A-40F4-AFCF-3A4277F42C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176910-11F9-4AD6-A784-E2241BBE8954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D3E854-C00A-40F4-AFCF-3A4277F42C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176910-11F9-4AD6-A784-E2241BBE8954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D3E854-C00A-40F4-AFCF-3A4277F42C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176910-11F9-4AD6-A784-E2241BBE8954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D3E854-C00A-40F4-AFCF-3A4277F42C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176910-11F9-4AD6-A784-E2241BBE8954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D3E854-C00A-40F4-AFCF-3A4277F42C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176910-11F9-4AD6-A784-E2241BBE8954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D3E854-C00A-40F4-AFCF-3A4277F42C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176910-11F9-4AD6-A784-E2241BBE8954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D3E854-C00A-40F4-AFCF-3A4277F42C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2176910-11F9-4AD6-A784-E2241BBE8954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D3E854-C00A-40F4-AFCF-3A4277F42C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2176910-11F9-4AD6-A784-E2241BBE8954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3D3E854-C00A-40F4-AFCF-3A4277F42C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176910-11F9-4AD6-A784-E2241BBE8954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D3E854-C00A-40F4-AFCF-3A4277F42C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176910-11F9-4AD6-A784-E2241BBE8954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3D3E854-C00A-40F4-AFCF-3A4277F42C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2176910-11F9-4AD6-A784-E2241BBE8954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3D3E854-C00A-40F4-AFCF-3A4277F42C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unnuvLE62Jc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708020"/>
          <a:ext cx="6697662" cy="50989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12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 VY_32_INOVACE_08.02.03 KYSLÍK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II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Jana Černá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Anorganická chemie pro 2.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29.8.2013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Materiál je určen pro studenty 2. ročníku přírodovědného lycea, 4letých a odpovídajících ročníků víceletých gymnázií, do předmětu Chemie. Tento materiál slouží k výkladu učiva o sloučeninách kyslíku, vlastnostech peroxidu vodíku a ozonu.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Prezentace je určena jako podpora výkladu učitele a je doplněna hypertextovým odkazem na video rozkladu peroxidu vodíku katalyzovaný burelem. Žáci mohou tuto část použít jako podklad pro zápis do sešitu. V závěru jsou uvedeny kontrolní otázky k upevnění a aplikaci získaných znalostí, které mohou žáci doplňovat do sešitu 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Kyslík a jeho sloučeniny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91264" cy="475598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Podle reakce s vodou oxidy rozdělujeme:</a:t>
            </a:r>
          </a:p>
          <a:p>
            <a:endParaRPr lang="cs-CZ" dirty="0" smtClean="0"/>
          </a:p>
          <a:p>
            <a:pPr>
              <a:buNone/>
            </a:pPr>
            <a:r>
              <a:rPr lang="cs-CZ" u="sng" dirty="0" smtClean="0">
                <a:solidFill>
                  <a:srgbClr val="0070C0"/>
                </a:solidFill>
              </a:rPr>
              <a:t>A) KYSELINOTVORNÉ OXIDY</a:t>
            </a:r>
          </a:p>
          <a:p>
            <a:pPr>
              <a:buFontTx/>
              <a:buChar char="-"/>
            </a:pPr>
            <a:r>
              <a:rPr lang="cs-CZ" dirty="0" smtClean="0"/>
              <a:t>Slučují se s vodou na oxokyseliny</a:t>
            </a:r>
          </a:p>
          <a:p>
            <a:pPr>
              <a:buFontTx/>
              <a:buChar char="-"/>
            </a:pPr>
            <a:r>
              <a:rPr lang="cs-CZ" dirty="0" smtClean="0"/>
              <a:t>Patří sem oxidy nekovů (</a:t>
            </a:r>
            <a:r>
              <a:rPr lang="cs-CZ" dirty="0" smtClean="0">
                <a:latin typeface="Arial"/>
                <a:cs typeface="Arial"/>
              </a:rPr>
              <a:t>∆X</a:t>
            </a:r>
            <a:r>
              <a:rPr lang="cs-CZ" dirty="0" smtClean="0"/>
              <a:t> </a:t>
            </a:r>
            <a:r>
              <a:rPr lang="cs-CZ" dirty="0" smtClean="0">
                <a:latin typeface="Arial"/>
                <a:cs typeface="Arial"/>
              </a:rPr>
              <a:t>˃ 2), s oxidačním číslem ≥</a:t>
            </a:r>
            <a:r>
              <a:rPr lang="cs-CZ" dirty="0" smtClean="0"/>
              <a:t> </a:t>
            </a:r>
            <a:r>
              <a:rPr lang="cs-CZ" dirty="0" smtClean="0">
                <a:latin typeface="Arial"/>
                <a:cs typeface="Arial"/>
              </a:rPr>
              <a:t>IV</a:t>
            </a:r>
          </a:p>
          <a:p>
            <a:pPr>
              <a:buNone/>
            </a:pPr>
            <a:endParaRPr lang="cs-CZ" dirty="0" smtClean="0">
              <a:latin typeface="Arial"/>
              <a:cs typeface="Arial"/>
            </a:endParaRPr>
          </a:p>
          <a:p>
            <a:r>
              <a:rPr lang="cs-CZ" dirty="0" smtClean="0"/>
              <a:t>Př.: CO</a:t>
            </a:r>
            <a:r>
              <a:rPr lang="cs-CZ" baseline="-25000" dirty="0" smtClean="0"/>
              <a:t>2</a:t>
            </a:r>
            <a:r>
              <a:rPr lang="cs-CZ" dirty="0" smtClean="0"/>
              <a:t>  +  H</a:t>
            </a:r>
            <a:r>
              <a:rPr lang="cs-CZ" baseline="-25000" dirty="0" smtClean="0"/>
              <a:t>2</a:t>
            </a:r>
            <a:r>
              <a:rPr lang="cs-CZ" dirty="0" smtClean="0"/>
              <a:t>O  → H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3</a:t>
            </a:r>
          </a:p>
          <a:p>
            <a:pPr>
              <a:buNone/>
            </a:pPr>
            <a:r>
              <a:rPr lang="cs-CZ" dirty="0" smtClean="0"/>
              <a:t>		 SO</a:t>
            </a:r>
            <a:r>
              <a:rPr lang="cs-CZ" baseline="-25000" dirty="0" smtClean="0"/>
              <a:t>3</a:t>
            </a:r>
            <a:r>
              <a:rPr lang="cs-CZ" dirty="0" smtClean="0"/>
              <a:t>  +  H</a:t>
            </a:r>
            <a:r>
              <a:rPr lang="cs-CZ" baseline="-25000" dirty="0" smtClean="0"/>
              <a:t>2</a:t>
            </a:r>
            <a:r>
              <a:rPr lang="cs-CZ" dirty="0" smtClean="0"/>
              <a:t>O  →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</a:p>
          <a:p>
            <a:endParaRPr lang="cs-CZ" dirty="0" smtClean="0"/>
          </a:p>
          <a:p>
            <a:r>
              <a:rPr lang="cs-CZ" dirty="0" smtClean="0"/>
              <a:t>nerozpustné ve vodě reagují se zásadami na soli: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SiO</a:t>
            </a:r>
            <a:r>
              <a:rPr lang="cs-CZ" baseline="-25000" dirty="0" smtClean="0"/>
              <a:t>3</a:t>
            </a:r>
            <a:r>
              <a:rPr lang="cs-CZ" dirty="0" smtClean="0"/>
              <a:t>   + 2NaOH   →  Na</a:t>
            </a:r>
            <a:r>
              <a:rPr lang="cs-CZ" baseline="-25000" dirty="0" smtClean="0"/>
              <a:t>2</a:t>
            </a:r>
            <a:r>
              <a:rPr lang="cs-CZ" dirty="0" smtClean="0"/>
              <a:t>SiO</a:t>
            </a:r>
            <a:r>
              <a:rPr lang="cs-CZ" baseline="-25000" dirty="0" smtClean="0"/>
              <a:t>3</a:t>
            </a:r>
            <a:r>
              <a:rPr lang="cs-CZ" dirty="0" smtClean="0"/>
              <a:t>  +  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OXIDY - </a:t>
            </a:r>
            <a:r>
              <a:rPr lang="cs-CZ" dirty="0" smtClean="0"/>
              <a:t>O</a:t>
            </a:r>
            <a:r>
              <a:rPr lang="cs-CZ" baseline="30000" dirty="0" smtClean="0"/>
              <a:t>-II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>
                <a:solidFill>
                  <a:srgbClr val="0070C0"/>
                </a:solidFill>
              </a:rPr>
              <a:t>B) ZÁSADOTVORNÉ OXIDY</a:t>
            </a:r>
          </a:p>
          <a:p>
            <a:r>
              <a:rPr lang="cs-CZ" dirty="0" smtClean="0"/>
              <a:t>S vodou tvoří hydroxidy</a:t>
            </a:r>
          </a:p>
          <a:p>
            <a:pPr>
              <a:buNone/>
            </a:pPr>
            <a:r>
              <a:rPr lang="cs-CZ" dirty="0" smtClean="0"/>
              <a:t>= oxidy kovů s oxidačním číslem </a:t>
            </a:r>
            <a:r>
              <a:rPr lang="cs-CZ" dirty="0" smtClean="0">
                <a:latin typeface="Arial"/>
                <a:cs typeface="Arial"/>
              </a:rPr>
              <a:t>˂ IV </a:t>
            </a:r>
          </a:p>
          <a:p>
            <a:pPr>
              <a:buNone/>
            </a:pPr>
            <a:endParaRPr lang="cs-CZ" dirty="0" smtClean="0">
              <a:latin typeface="Arial"/>
              <a:cs typeface="Arial"/>
            </a:endParaRPr>
          </a:p>
          <a:p>
            <a:pPr>
              <a:buNone/>
            </a:pPr>
            <a:r>
              <a:rPr lang="cs-CZ" dirty="0" smtClean="0">
                <a:latin typeface="Arial"/>
                <a:cs typeface="Arial"/>
              </a:rPr>
              <a:t>Př.:</a:t>
            </a:r>
            <a:r>
              <a:rPr lang="cs-CZ" dirty="0" err="1" smtClean="0"/>
              <a:t>CaO</a:t>
            </a:r>
            <a:r>
              <a:rPr lang="cs-CZ" dirty="0" smtClean="0"/>
              <a:t>  +   H</a:t>
            </a:r>
            <a:r>
              <a:rPr lang="cs-CZ" baseline="-25000" dirty="0" smtClean="0"/>
              <a:t>2</a:t>
            </a:r>
            <a:r>
              <a:rPr lang="cs-CZ" dirty="0" smtClean="0"/>
              <a:t>O  → Ca(OH)</a:t>
            </a:r>
            <a:r>
              <a:rPr lang="cs-CZ" baseline="-25000" dirty="0" smtClean="0"/>
              <a:t>2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Nerozpustné oxidy s kyselinami tvoří soli: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MgO</a:t>
            </a:r>
            <a:r>
              <a:rPr lang="cs-CZ" dirty="0" smtClean="0"/>
              <a:t>  +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    </a:t>
            </a:r>
            <a:r>
              <a:rPr lang="cs-CZ" dirty="0" smtClean="0"/>
              <a:t>→  MgSO</a:t>
            </a:r>
            <a:r>
              <a:rPr lang="cs-CZ" baseline="-25000" dirty="0" smtClean="0"/>
              <a:t>4</a:t>
            </a:r>
            <a:r>
              <a:rPr lang="cs-CZ" dirty="0" smtClean="0"/>
              <a:t>  +  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850106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OXIDY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435280" cy="4594515"/>
          </a:xfrm>
        </p:spPr>
        <p:txBody>
          <a:bodyPr/>
          <a:lstStyle/>
          <a:p>
            <a:pPr>
              <a:buNone/>
            </a:pPr>
            <a:r>
              <a:rPr lang="cs-CZ" u="sng" dirty="0" smtClean="0">
                <a:solidFill>
                  <a:srgbClr val="0070C0"/>
                </a:solidFill>
              </a:rPr>
              <a:t>C) AMFOTERNÍ</a:t>
            </a:r>
          </a:p>
          <a:p>
            <a:r>
              <a:rPr lang="cs-CZ" dirty="0" smtClean="0"/>
              <a:t>reagují s kyselinami i zásadami za vzniku solí</a:t>
            </a:r>
          </a:p>
          <a:p>
            <a:pPr>
              <a:buNone/>
            </a:pPr>
            <a:r>
              <a:rPr lang="cs-CZ" dirty="0" smtClean="0"/>
              <a:t>Př.: Al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r>
              <a:rPr lang="cs-CZ" dirty="0" smtClean="0"/>
              <a:t>  + 6HCl   → 2AlCl</a:t>
            </a:r>
            <a:r>
              <a:rPr lang="cs-CZ" baseline="-25000" dirty="0" smtClean="0"/>
              <a:t>3</a:t>
            </a:r>
            <a:r>
              <a:rPr lang="cs-CZ" dirty="0" smtClean="0"/>
              <a:t>  +  3H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pPr>
              <a:buNone/>
            </a:pPr>
            <a:r>
              <a:rPr lang="cs-CZ" dirty="0" smtClean="0"/>
              <a:t>	Al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r>
              <a:rPr lang="cs-CZ" dirty="0" smtClean="0"/>
              <a:t> + 2NaOH + 3H</a:t>
            </a:r>
            <a:r>
              <a:rPr lang="cs-CZ" baseline="-25000" dirty="0" smtClean="0"/>
              <a:t>2</a:t>
            </a:r>
            <a:r>
              <a:rPr lang="cs-CZ" dirty="0" smtClean="0"/>
              <a:t>O  → 2Na[</a:t>
            </a:r>
            <a:r>
              <a:rPr lang="cs-CZ" dirty="0" err="1" smtClean="0"/>
              <a:t>Al</a:t>
            </a:r>
            <a:r>
              <a:rPr lang="cs-CZ" dirty="0" smtClean="0"/>
              <a:t>(OH)</a:t>
            </a:r>
            <a:r>
              <a:rPr lang="cs-CZ" baseline="-25000" dirty="0" smtClean="0"/>
              <a:t>4</a:t>
            </a:r>
            <a:r>
              <a:rPr lang="cs-CZ" dirty="0" smtClean="0"/>
              <a:t>]</a:t>
            </a:r>
          </a:p>
          <a:p>
            <a:pPr>
              <a:buNone/>
            </a:pPr>
            <a:r>
              <a:rPr lang="cs-CZ" dirty="0" smtClean="0"/>
              <a:t>					</a:t>
            </a:r>
            <a:r>
              <a:rPr lang="cs-CZ" sz="2400" dirty="0" err="1" smtClean="0"/>
              <a:t>tetrahydroxohlinitan</a:t>
            </a:r>
            <a:r>
              <a:rPr lang="cs-CZ" sz="2400" dirty="0" smtClean="0"/>
              <a:t> sodný  </a:t>
            </a:r>
          </a:p>
          <a:p>
            <a:endParaRPr lang="cs-CZ" u="sng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u="sng" dirty="0" smtClean="0">
                <a:solidFill>
                  <a:srgbClr val="0070C0"/>
                </a:solidFill>
              </a:rPr>
              <a:t>D) NETEČNÉ</a:t>
            </a:r>
          </a:p>
          <a:p>
            <a:r>
              <a:rPr lang="cs-CZ" dirty="0" smtClean="0"/>
              <a:t>Nereagují s vodou, kyselinami ani se zásadami</a:t>
            </a:r>
          </a:p>
          <a:p>
            <a:pPr>
              <a:buNone/>
            </a:pPr>
            <a:r>
              <a:rPr lang="cs-CZ" dirty="0" smtClean="0"/>
              <a:t>Př.: N</a:t>
            </a:r>
            <a:r>
              <a:rPr lang="cs-CZ" baseline="-25000" dirty="0" smtClean="0"/>
              <a:t>2</a:t>
            </a:r>
            <a:r>
              <a:rPr lang="cs-CZ" dirty="0" smtClean="0"/>
              <a:t>O, NO, CO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OXIDY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68760"/>
            <a:ext cx="8291264" cy="4968552"/>
          </a:xfrm>
        </p:spPr>
        <p:txBody>
          <a:bodyPr>
            <a:normAutofit fontScale="92500" lnSpcReduction="20000"/>
          </a:bodyPr>
          <a:lstStyle/>
          <a:p>
            <a:endParaRPr lang="cs-CZ" sz="1600" dirty="0" smtClean="0"/>
          </a:p>
          <a:p>
            <a:r>
              <a:rPr lang="cs-CZ" dirty="0" smtClean="0"/>
              <a:t>Elektronový vzorec  H – O – </a:t>
            </a:r>
            <a:r>
              <a:rPr lang="cs-CZ" dirty="0" err="1" smtClean="0"/>
              <a:t>O</a:t>
            </a:r>
            <a:r>
              <a:rPr lang="cs-CZ" dirty="0" smtClean="0"/>
              <a:t> – H</a:t>
            </a:r>
          </a:p>
          <a:p>
            <a:endParaRPr lang="cs-CZ" sz="1400" dirty="0" smtClean="0"/>
          </a:p>
          <a:p>
            <a:r>
              <a:rPr lang="cs-CZ" dirty="0" smtClean="0"/>
              <a:t>Kyslíku přiřazujeme </a:t>
            </a:r>
            <a:r>
              <a:rPr lang="cs-CZ" dirty="0" err="1" smtClean="0"/>
              <a:t>ox</a:t>
            </a:r>
            <a:r>
              <a:rPr lang="cs-CZ" dirty="0" smtClean="0"/>
              <a:t>. číslo   –I</a:t>
            </a:r>
          </a:p>
          <a:p>
            <a:endParaRPr lang="cs-CZ" dirty="0" smtClean="0"/>
          </a:p>
          <a:p>
            <a:pPr>
              <a:buNone/>
            </a:pPr>
            <a:r>
              <a:rPr lang="cs-CZ" u="sng" dirty="0" smtClean="0">
                <a:solidFill>
                  <a:srgbClr val="0070C0"/>
                </a:solidFill>
              </a:rPr>
              <a:t>VLASTNOSTI:</a:t>
            </a:r>
          </a:p>
          <a:p>
            <a:r>
              <a:rPr lang="cs-CZ" dirty="0" smtClean="0"/>
              <a:t>Bezbarvá, slabě namodralá kapalina</a:t>
            </a:r>
          </a:p>
          <a:p>
            <a:r>
              <a:rPr lang="cs-CZ" dirty="0" smtClean="0"/>
              <a:t>výborné polární rozpouštědlo</a:t>
            </a:r>
          </a:p>
          <a:p>
            <a:endParaRPr lang="cs-CZ" dirty="0" smtClean="0"/>
          </a:p>
          <a:p>
            <a:r>
              <a:rPr lang="cs-CZ" dirty="0" smtClean="0"/>
              <a:t>Účinkem světla  a některých látek (burel,krev – enzym </a:t>
            </a:r>
            <a:r>
              <a:rPr lang="cs-CZ" dirty="0" err="1" smtClean="0"/>
              <a:t>peroxydáza</a:t>
            </a:r>
            <a:r>
              <a:rPr lang="cs-CZ" dirty="0" smtClean="0"/>
              <a:t>) se rozkládá:</a:t>
            </a:r>
          </a:p>
          <a:p>
            <a:r>
              <a:rPr lang="cs-CZ" dirty="0" smtClean="0"/>
              <a:t> 2H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2</a:t>
            </a:r>
            <a:r>
              <a:rPr lang="cs-CZ" dirty="0" smtClean="0"/>
              <a:t>   → 2H</a:t>
            </a:r>
            <a:r>
              <a:rPr lang="cs-CZ" baseline="-25000" dirty="0" smtClean="0"/>
              <a:t>2</a:t>
            </a:r>
            <a:r>
              <a:rPr lang="cs-CZ" dirty="0" smtClean="0"/>
              <a:t>O  + O</a:t>
            </a:r>
            <a:r>
              <a:rPr lang="cs-CZ" baseline="-25000" dirty="0" smtClean="0"/>
              <a:t>2</a:t>
            </a:r>
            <a:endParaRPr lang="cs-CZ" dirty="0" smtClean="0"/>
          </a:p>
          <a:p>
            <a:endParaRPr lang="cs-CZ" sz="2200" b="1" dirty="0" smtClean="0">
              <a:latin typeface="+mj-lt"/>
            </a:endParaRPr>
          </a:p>
          <a:p>
            <a:pPr>
              <a:buNone/>
            </a:pPr>
            <a:r>
              <a:rPr lang="cs-CZ" sz="2200" b="1" dirty="0" smtClean="0">
                <a:latin typeface="+mj-lt"/>
              </a:rPr>
              <a:t>Video: rozklad </a:t>
            </a:r>
            <a:r>
              <a:rPr lang="cs-CZ" sz="2200" dirty="0" smtClean="0">
                <a:latin typeface="+mj-lt"/>
              </a:rPr>
              <a:t>H</a:t>
            </a:r>
            <a:r>
              <a:rPr lang="cs-CZ" sz="2200" baseline="-25000" dirty="0" smtClean="0">
                <a:latin typeface="+mj-lt"/>
              </a:rPr>
              <a:t>2</a:t>
            </a:r>
            <a:r>
              <a:rPr lang="cs-CZ" sz="2200" dirty="0" smtClean="0">
                <a:latin typeface="+mj-lt"/>
              </a:rPr>
              <a:t>O</a:t>
            </a:r>
            <a:r>
              <a:rPr lang="cs-CZ" sz="2200" baseline="-25000" dirty="0" smtClean="0">
                <a:latin typeface="+mj-lt"/>
              </a:rPr>
              <a:t>2</a:t>
            </a:r>
            <a:r>
              <a:rPr lang="cs-CZ" sz="2200" b="1" dirty="0" smtClean="0">
                <a:latin typeface="+mj-lt"/>
              </a:rPr>
              <a:t> katalyzovaný burelem </a:t>
            </a:r>
            <a:r>
              <a:rPr lang="cs-CZ" sz="2200" b="1" dirty="0" smtClean="0">
                <a:latin typeface="+mj-lt"/>
                <a:hlinkClick r:id="rId2"/>
              </a:rPr>
              <a:t>http://www.</a:t>
            </a:r>
            <a:r>
              <a:rPr lang="cs-CZ" sz="2200" b="1" dirty="0" err="1" smtClean="0">
                <a:latin typeface="+mj-lt"/>
                <a:hlinkClick r:id="rId2"/>
              </a:rPr>
              <a:t>youtube.com</a:t>
            </a:r>
            <a:r>
              <a:rPr lang="cs-CZ" sz="2200" b="1" dirty="0" smtClean="0">
                <a:latin typeface="+mj-lt"/>
                <a:hlinkClick r:id="rId2"/>
              </a:rPr>
              <a:t>/</a:t>
            </a:r>
            <a:r>
              <a:rPr lang="cs-CZ" sz="2200" b="1" dirty="0" err="1" smtClean="0">
                <a:latin typeface="+mj-lt"/>
                <a:hlinkClick r:id="rId2"/>
              </a:rPr>
              <a:t>watch</a:t>
            </a:r>
            <a:r>
              <a:rPr lang="cs-CZ" sz="2200" b="1" dirty="0" smtClean="0">
                <a:latin typeface="+mj-lt"/>
                <a:hlinkClick r:id="rId2"/>
              </a:rPr>
              <a:t>?v=unnuvLE62Jc</a:t>
            </a:r>
            <a:endParaRPr lang="cs-CZ" sz="2200" b="1" dirty="0" smtClean="0">
              <a:latin typeface="+mj-lt"/>
            </a:endParaRPr>
          </a:p>
          <a:p>
            <a:pPr>
              <a:buNone/>
            </a:pPr>
            <a:endParaRPr lang="cs-CZ" sz="2200" dirty="0" smtClean="0">
              <a:latin typeface="+mj-lt"/>
            </a:endParaRPr>
          </a:p>
          <a:p>
            <a:pPr>
              <a:buNone/>
            </a:pPr>
            <a:endParaRPr lang="cs-CZ" sz="2600" dirty="0" smtClean="0">
              <a:latin typeface="+mj-lt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PEROXID VODÍKU</a:t>
            </a:r>
            <a:endParaRPr lang="cs-CZ" sz="4000" dirty="0">
              <a:solidFill>
                <a:srgbClr val="0070C0"/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4644008" y="1484784"/>
            <a:ext cx="21602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148064" y="1484784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644008" y="1844824"/>
            <a:ext cx="21602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148064" y="1844824"/>
            <a:ext cx="2880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Má vlastnosti </a:t>
            </a:r>
            <a:r>
              <a:rPr lang="cs-CZ" b="1" u="sng" dirty="0" smtClean="0">
                <a:solidFill>
                  <a:srgbClr val="0070C0"/>
                </a:solidFill>
              </a:rPr>
              <a:t>oxidační: </a:t>
            </a:r>
          </a:p>
          <a:p>
            <a:pPr>
              <a:buNone/>
            </a:pPr>
            <a:r>
              <a:rPr lang="cs-CZ" dirty="0" smtClean="0"/>
              <a:t>	 </a:t>
            </a:r>
            <a:r>
              <a:rPr lang="cs-CZ" dirty="0" err="1" smtClean="0"/>
              <a:t>PbS</a:t>
            </a:r>
            <a:r>
              <a:rPr lang="cs-CZ" baseline="30000" dirty="0" smtClean="0"/>
              <a:t>-II</a:t>
            </a:r>
            <a:r>
              <a:rPr lang="cs-CZ" dirty="0" smtClean="0"/>
              <a:t>  +  4 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2  </a:t>
            </a:r>
            <a:r>
              <a:rPr lang="cs-CZ" dirty="0" smtClean="0"/>
              <a:t>→  </a:t>
            </a:r>
            <a:r>
              <a:rPr lang="cs-CZ" dirty="0" err="1" smtClean="0"/>
              <a:t>PbS</a:t>
            </a:r>
            <a:r>
              <a:rPr lang="cs-CZ" baseline="30000" dirty="0" err="1" smtClean="0"/>
              <a:t>VI</a:t>
            </a:r>
            <a:r>
              <a:rPr lang="cs-CZ" dirty="0" smtClean="0"/>
              <a:t> O</a:t>
            </a:r>
            <a:r>
              <a:rPr lang="cs-CZ" baseline="-25000" dirty="0" smtClean="0"/>
              <a:t>4</a:t>
            </a:r>
            <a:r>
              <a:rPr lang="cs-CZ" dirty="0" smtClean="0"/>
              <a:t>  +  4H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pPr>
              <a:buNone/>
            </a:pPr>
            <a:endParaRPr lang="cs-CZ" sz="1400" dirty="0" smtClean="0"/>
          </a:p>
          <a:p>
            <a:r>
              <a:rPr lang="cs-CZ" dirty="0" smtClean="0"/>
              <a:t>i </a:t>
            </a:r>
            <a:r>
              <a:rPr lang="cs-CZ" b="1" dirty="0" smtClean="0">
                <a:solidFill>
                  <a:srgbClr val="0070C0"/>
                </a:solidFill>
              </a:rPr>
              <a:t>redukční: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Ag</a:t>
            </a:r>
            <a:r>
              <a:rPr lang="cs-CZ" baseline="30000" dirty="0" err="1" smtClean="0"/>
              <a:t>I</a:t>
            </a:r>
            <a:r>
              <a:rPr lang="cs-CZ" dirty="0" smtClean="0"/>
              <a:t> </a:t>
            </a:r>
            <a:r>
              <a:rPr lang="cs-CZ" baseline="-25000" dirty="0" smtClean="0"/>
              <a:t>2</a:t>
            </a:r>
            <a:r>
              <a:rPr lang="cs-CZ" dirty="0" smtClean="0"/>
              <a:t>O  +  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2  </a:t>
            </a:r>
            <a:r>
              <a:rPr lang="cs-CZ" dirty="0" smtClean="0"/>
              <a:t>→  2Ag</a:t>
            </a:r>
            <a:r>
              <a:rPr lang="cs-CZ" baseline="30000" dirty="0" smtClean="0"/>
              <a:t>0</a:t>
            </a:r>
            <a:r>
              <a:rPr lang="cs-CZ" dirty="0" smtClean="0"/>
              <a:t>  + H</a:t>
            </a:r>
            <a:r>
              <a:rPr lang="cs-CZ" baseline="-25000" dirty="0" smtClean="0"/>
              <a:t>2</a:t>
            </a:r>
            <a:r>
              <a:rPr lang="cs-CZ" dirty="0" smtClean="0"/>
              <a:t>O  + O</a:t>
            </a:r>
            <a:r>
              <a:rPr lang="cs-CZ" baseline="-25000" dirty="0" smtClean="0"/>
              <a:t>2</a:t>
            </a:r>
          </a:p>
          <a:p>
            <a:pPr>
              <a:buNone/>
            </a:pPr>
            <a:endParaRPr lang="cs-CZ" baseline="-25000" dirty="0" smtClean="0"/>
          </a:p>
          <a:p>
            <a:pPr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Laboratorní příprava:</a:t>
            </a:r>
          </a:p>
          <a:p>
            <a:pPr>
              <a:buNone/>
            </a:pPr>
            <a:r>
              <a:rPr lang="cs-CZ" dirty="0" smtClean="0"/>
              <a:t>	Na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2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r>
              <a:rPr lang="cs-CZ" dirty="0" smtClean="0"/>
              <a:t>O →   2NaOH  + 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2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Použití:</a:t>
            </a:r>
          </a:p>
          <a:p>
            <a:pPr>
              <a:buNone/>
            </a:pPr>
            <a:r>
              <a:rPr lang="cs-CZ" dirty="0" smtClean="0"/>
              <a:t>	Bělící, dezinfekční prostředek – v lékařství – 3% roztok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u="sng" dirty="0" smtClean="0">
                <a:solidFill>
                  <a:srgbClr val="0070C0"/>
                </a:solidFill>
              </a:rPr>
              <a:t>Vlastnosti H</a:t>
            </a:r>
            <a:r>
              <a:rPr lang="cs-CZ" sz="4000" u="sng" baseline="-25000" dirty="0" smtClean="0">
                <a:solidFill>
                  <a:srgbClr val="0070C0"/>
                </a:solidFill>
              </a:rPr>
              <a:t>2</a:t>
            </a:r>
            <a:r>
              <a:rPr lang="cs-CZ" sz="4000" u="sng" dirty="0" smtClean="0">
                <a:solidFill>
                  <a:srgbClr val="0070C0"/>
                </a:solidFill>
              </a:rPr>
              <a:t>O</a:t>
            </a:r>
            <a:r>
              <a:rPr lang="cs-CZ" sz="4000" u="sng" baseline="-25000" dirty="0" smtClean="0">
                <a:solidFill>
                  <a:srgbClr val="0070C0"/>
                </a:solidFill>
              </a:rPr>
              <a:t>2</a:t>
            </a:r>
            <a:r>
              <a:rPr lang="cs-CZ" sz="4000" u="sng" dirty="0" smtClean="0">
                <a:solidFill>
                  <a:srgbClr val="0070C0"/>
                </a:solidFill>
              </a:rPr>
              <a:t> </a:t>
            </a:r>
            <a:endParaRPr lang="cs-CZ" sz="4000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Nejvýznamnější jsou peroxidy alkalických kovů a kovů alkalických zemin</a:t>
            </a:r>
          </a:p>
          <a:p>
            <a:r>
              <a:rPr lang="cs-CZ" dirty="0" smtClean="0"/>
              <a:t>př.: Na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2</a:t>
            </a:r>
            <a:r>
              <a:rPr lang="cs-CZ" dirty="0" smtClean="0"/>
              <a:t>  	peroxid sodný</a:t>
            </a:r>
          </a:p>
          <a:p>
            <a:pPr>
              <a:buNone/>
            </a:pPr>
            <a:r>
              <a:rPr lang="cs-CZ" dirty="0" smtClean="0"/>
              <a:t>		 BaO</a:t>
            </a:r>
            <a:r>
              <a:rPr lang="cs-CZ" baseline="-25000" dirty="0" smtClean="0"/>
              <a:t>2</a:t>
            </a:r>
            <a:r>
              <a:rPr lang="cs-CZ" dirty="0" smtClean="0"/>
              <a:t> 	peroxid barnatý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u="sng" dirty="0" smtClean="0">
                <a:solidFill>
                  <a:srgbClr val="0070C0"/>
                </a:solidFill>
              </a:rPr>
              <a:t>Soli peroxidu vodíku</a:t>
            </a:r>
            <a:endParaRPr lang="cs-CZ" sz="4000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412776"/>
            <a:ext cx="8712968" cy="504056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Namodralý plyn</a:t>
            </a:r>
            <a:r>
              <a:rPr lang="en-US" dirty="0" smtClean="0"/>
              <a:t> s intenzivním </a:t>
            </a:r>
            <a:r>
              <a:rPr lang="cs-CZ" dirty="0" err="1" smtClean="0"/>
              <a:t>zá</a:t>
            </a:r>
            <a:r>
              <a:rPr lang="en-US" dirty="0" err="1" smtClean="0"/>
              <a:t>pachem</a:t>
            </a:r>
            <a:endParaRPr lang="cs-CZ" dirty="0" smtClean="0"/>
          </a:p>
          <a:p>
            <a:r>
              <a:rPr lang="cs-CZ" dirty="0" smtClean="0"/>
              <a:t>Velmi reaktivní  (více než kyslík)</a:t>
            </a:r>
          </a:p>
          <a:p>
            <a:r>
              <a:rPr lang="cs-CZ" dirty="0" smtClean="0"/>
              <a:t>Silné oxidační účinky: </a:t>
            </a:r>
            <a:r>
              <a:rPr lang="cs-CZ" dirty="0" err="1" smtClean="0"/>
              <a:t>PbS</a:t>
            </a:r>
            <a:r>
              <a:rPr lang="cs-CZ" dirty="0" smtClean="0"/>
              <a:t>  + 2O</a:t>
            </a:r>
            <a:r>
              <a:rPr lang="cs-CZ" baseline="-25000" dirty="0" smtClean="0"/>
              <a:t>3</a:t>
            </a:r>
            <a:r>
              <a:rPr lang="cs-CZ" baseline="-25000" dirty="0" smtClean="0">
                <a:latin typeface="Arial"/>
                <a:cs typeface="Arial"/>
              </a:rPr>
              <a:t> </a:t>
            </a:r>
            <a:r>
              <a:rPr lang="cs-CZ" dirty="0" smtClean="0">
                <a:latin typeface="Arial"/>
                <a:cs typeface="Arial"/>
              </a:rPr>
              <a:t> → </a:t>
            </a:r>
            <a:r>
              <a:rPr lang="cs-CZ" dirty="0" smtClean="0"/>
              <a:t>PbSO</a:t>
            </a:r>
            <a:r>
              <a:rPr lang="cs-CZ" baseline="-25000" dirty="0" smtClean="0"/>
              <a:t>4</a:t>
            </a:r>
            <a:r>
              <a:rPr lang="cs-CZ" dirty="0" smtClean="0">
                <a:latin typeface="Arial"/>
                <a:cs typeface="Arial"/>
              </a:rPr>
              <a:t> + </a:t>
            </a:r>
            <a:r>
              <a:rPr lang="cs-CZ" dirty="0" smtClean="0"/>
              <a:t>O</a:t>
            </a:r>
            <a:r>
              <a:rPr lang="cs-CZ" baseline="-25000" dirty="0" smtClean="0"/>
              <a:t>2</a:t>
            </a:r>
            <a:r>
              <a:rPr lang="cs-CZ" dirty="0" smtClean="0">
                <a:latin typeface="Arial"/>
                <a:cs typeface="Arial"/>
              </a:rPr>
              <a:t>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Silně oxiduje organické látky (kaučuk, korek) – způsobuje zesíťování (znehodnocení) pryží</a:t>
            </a:r>
          </a:p>
          <a:p>
            <a:endParaRPr lang="cs-CZ" dirty="0" smtClean="0"/>
          </a:p>
          <a:p>
            <a:r>
              <a:rPr lang="cs-CZ" dirty="0" smtClean="0"/>
              <a:t>Ve vysokých koncentrací je jedovatý, karcinogenní (tvorba volných radikálů)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u="sng" dirty="0" smtClean="0">
                <a:solidFill>
                  <a:srgbClr val="0070C0"/>
                </a:solidFill>
              </a:rPr>
              <a:t>Vznik:</a:t>
            </a:r>
          </a:p>
          <a:p>
            <a:r>
              <a:rPr lang="cs-CZ" dirty="0" smtClean="0"/>
              <a:t>v místě výskytu atomárního kyslíku –při elektrickém výboji nebo UV zářen</a:t>
            </a:r>
          </a:p>
          <a:p>
            <a:pPr>
              <a:buNone/>
            </a:pPr>
            <a:r>
              <a:rPr lang="cs-CZ" dirty="0" smtClean="0"/>
              <a:t>			O  +  O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dirty="0" smtClean="0">
                <a:latin typeface="Arial"/>
                <a:cs typeface="Arial"/>
              </a:rPr>
              <a:t>→  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r>
              <a:rPr lang="cs-CZ" baseline="-25000" dirty="0" smtClean="0">
                <a:latin typeface="Arial"/>
                <a:cs typeface="Arial"/>
              </a:rPr>
              <a:t> 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0070C0"/>
                </a:solidFill>
              </a:rPr>
              <a:t>OZON – O</a:t>
            </a:r>
            <a:r>
              <a:rPr lang="cs-CZ" u="sng" baseline="-25000" dirty="0" smtClean="0">
                <a:solidFill>
                  <a:srgbClr val="0070C0"/>
                </a:solidFill>
              </a:rPr>
              <a:t>3</a:t>
            </a:r>
            <a:endParaRPr lang="cs-CZ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</a:rPr>
              <a:t>POZITIVNÍ:</a:t>
            </a:r>
          </a:p>
          <a:p>
            <a:pPr>
              <a:buFontTx/>
              <a:buChar char="-"/>
            </a:pPr>
            <a:r>
              <a:rPr lang="cs-CZ" dirty="0" smtClean="0"/>
              <a:t>Ve vyšších vrstvách atmosféry (25 km nad povrchem) tvoří </a:t>
            </a:r>
            <a:r>
              <a:rPr lang="cs-CZ" b="1" u="sng" dirty="0" smtClean="0">
                <a:solidFill>
                  <a:srgbClr val="0070C0"/>
                </a:solidFill>
              </a:rPr>
              <a:t>OZONOSFÉRU</a:t>
            </a:r>
            <a:r>
              <a:rPr lang="cs-CZ" dirty="0" smtClean="0"/>
              <a:t> (obal chránící Zemi před účinky UV záření) </a:t>
            </a:r>
          </a:p>
          <a:p>
            <a:pPr>
              <a:buFontTx/>
              <a:buChar char="-"/>
            </a:pPr>
            <a:endParaRPr lang="cs-CZ" dirty="0" smtClean="0"/>
          </a:p>
          <a:p>
            <a:r>
              <a:rPr lang="cs-CZ" b="1" u="sng" dirty="0" smtClean="0">
                <a:solidFill>
                  <a:srgbClr val="0070C0"/>
                </a:solidFill>
              </a:rPr>
              <a:t>NEGATIVNÍ:</a:t>
            </a:r>
          </a:p>
          <a:p>
            <a:pPr>
              <a:buFontTx/>
              <a:buChar char="-"/>
            </a:pPr>
            <a:r>
              <a:rPr lang="cs-CZ" dirty="0" smtClean="0"/>
              <a:t>PŘÍZEMNÍ OZÓN – vzniká z výfukových plynů = tvoří </a:t>
            </a:r>
            <a:r>
              <a:rPr lang="cs-CZ" b="1" u="sng" dirty="0" smtClean="0">
                <a:solidFill>
                  <a:srgbClr val="0070C0"/>
                </a:solidFill>
              </a:rPr>
              <a:t>FOTOCHEMICKÝ SMOG </a:t>
            </a:r>
            <a:r>
              <a:rPr lang="cs-CZ" dirty="0" smtClean="0"/>
              <a:t>( NO</a:t>
            </a:r>
            <a:r>
              <a:rPr lang="cs-CZ" baseline="-25000" dirty="0" smtClean="0"/>
              <a:t>X</a:t>
            </a:r>
            <a:r>
              <a:rPr lang="cs-CZ" dirty="0" smtClean="0"/>
              <a:t>, O</a:t>
            </a:r>
            <a:r>
              <a:rPr lang="cs-CZ" baseline="-25000" dirty="0" smtClean="0"/>
              <a:t>3</a:t>
            </a:r>
            <a:r>
              <a:rPr lang="cs-CZ" dirty="0" smtClean="0"/>
              <a:t>)</a:t>
            </a:r>
          </a:p>
          <a:p>
            <a:pPr>
              <a:buFontTx/>
              <a:buChar char="-"/>
            </a:pPr>
            <a:r>
              <a:rPr lang="cs-CZ" dirty="0" smtClean="0"/>
              <a:t>Vyvolává bolest hlavy, kašel, dráždí sliznici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Význam ozonu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Sterilizace pitné vody – bakteriocidní (dezinfekční) účinky</a:t>
            </a:r>
          </a:p>
          <a:p>
            <a:r>
              <a:rPr lang="cs-CZ" dirty="0" smtClean="0"/>
              <a:t>Konzervace potravin v mrazírnách</a:t>
            </a:r>
          </a:p>
          <a:p>
            <a:r>
              <a:rPr lang="cs-CZ" dirty="0" smtClean="0"/>
              <a:t>Bělící prostředek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Použití ozonu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Jakým způsobem rozdělujeme oxidy?</a:t>
            </a:r>
          </a:p>
          <a:p>
            <a:endParaRPr lang="cs-CZ" dirty="0" smtClean="0"/>
          </a:p>
          <a:p>
            <a:r>
              <a:rPr lang="cs-CZ" dirty="0" smtClean="0"/>
              <a:t>2) Jak reagují </a:t>
            </a:r>
            <a:r>
              <a:rPr lang="cs-CZ" dirty="0" err="1" smtClean="0"/>
              <a:t>ZnO</a:t>
            </a:r>
            <a:r>
              <a:rPr lang="cs-CZ" dirty="0" smtClean="0"/>
              <a:t>, </a:t>
            </a:r>
            <a:r>
              <a:rPr lang="cs-CZ" dirty="0" err="1" smtClean="0"/>
              <a:t>CuO</a:t>
            </a:r>
            <a:r>
              <a:rPr lang="cs-CZ" dirty="0" smtClean="0"/>
              <a:t>, SO</a:t>
            </a:r>
            <a:r>
              <a:rPr lang="cs-CZ" baseline="-25000" dirty="0" smtClean="0"/>
              <a:t>2</a:t>
            </a:r>
            <a:r>
              <a:rPr lang="cs-CZ" dirty="0" smtClean="0"/>
              <a:t> s vodou, s HCL a s </a:t>
            </a:r>
            <a:r>
              <a:rPr lang="cs-CZ" dirty="0" err="1" smtClean="0"/>
              <a:t>NaOH</a:t>
            </a:r>
            <a:r>
              <a:rPr lang="cs-CZ" dirty="0" smtClean="0"/>
              <a:t>? Zapište rovnice.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3) Jaké jsou vlastnosti 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2</a:t>
            </a:r>
            <a:r>
              <a:rPr lang="cs-CZ" dirty="0" smtClean="0"/>
              <a:t> ?</a:t>
            </a:r>
          </a:p>
          <a:p>
            <a:endParaRPr lang="cs-CZ" dirty="0" smtClean="0"/>
          </a:p>
          <a:p>
            <a:r>
              <a:rPr lang="cs-CZ" dirty="0" smtClean="0"/>
              <a:t>4) V čem spočívá pozitivní a negativní  význam ozonu?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opakování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268760"/>
            <a:ext cx="8568952" cy="504056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/>
              <a:t>1) Jakým způsobem rozdělujeme oxidy?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kyselinotvorné</a:t>
            </a:r>
            <a:r>
              <a:rPr lang="cs-CZ" sz="2400" dirty="0" smtClean="0"/>
              <a:t> (s vodou tvoří kyseliny)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zásadotvorné</a:t>
            </a:r>
            <a:r>
              <a:rPr lang="cs-CZ" sz="2400" dirty="0" smtClean="0"/>
              <a:t> (s vodou tvoří zásady )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amfoterní</a:t>
            </a:r>
            <a:r>
              <a:rPr lang="cs-CZ" sz="2400" dirty="0" smtClean="0"/>
              <a:t> (reagují s kyselinou i zásadou)</a:t>
            </a:r>
          </a:p>
          <a:p>
            <a:pPr>
              <a:buNone/>
            </a:pP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0070C0"/>
                </a:solidFill>
              </a:rPr>
              <a:t>netečné</a:t>
            </a:r>
            <a:r>
              <a:rPr lang="cs-CZ" sz="2400" dirty="0" smtClean="0"/>
              <a:t> (nereagují s vodou, kyselinou ani se zásadou)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2)</a:t>
            </a:r>
          </a:p>
          <a:p>
            <a:pPr>
              <a:buNone/>
            </a:pPr>
            <a:r>
              <a:rPr lang="cs-CZ" sz="2400" dirty="0" err="1" smtClean="0">
                <a:solidFill>
                  <a:srgbClr val="0070C0"/>
                </a:solidFill>
              </a:rPr>
              <a:t>ZnO</a:t>
            </a:r>
            <a:r>
              <a:rPr lang="cs-CZ" sz="2400" dirty="0" smtClean="0">
                <a:solidFill>
                  <a:srgbClr val="0070C0"/>
                </a:solidFill>
              </a:rPr>
              <a:t> (amfoterní oxid)</a:t>
            </a:r>
          </a:p>
          <a:p>
            <a:pPr>
              <a:buNone/>
            </a:pPr>
            <a:r>
              <a:rPr lang="cs-CZ" sz="2400" dirty="0" err="1" smtClean="0">
                <a:solidFill>
                  <a:srgbClr val="0070C0"/>
                </a:solidFill>
              </a:rPr>
              <a:t>ZnO</a:t>
            </a:r>
            <a:r>
              <a:rPr lang="cs-CZ" sz="2400" dirty="0" smtClean="0">
                <a:solidFill>
                  <a:srgbClr val="0070C0"/>
                </a:solidFill>
              </a:rPr>
              <a:t> + 2HCl  </a:t>
            </a:r>
            <a:r>
              <a:rPr lang="cs-CZ" sz="2400" dirty="0" smtClean="0">
                <a:solidFill>
                  <a:srgbClr val="0070C0"/>
                </a:solidFill>
                <a:latin typeface="Arial"/>
                <a:cs typeface="Arial"/>
              </a:rPr>
              <a:t>→ </a:t>
            </a:r>
            <a:r>
              <a:rPr lang="cs-CZ" sz="2400" dirty="0" smtClean="0">
                <a:solidFill>
                  <a:srgbClr val="0070C0"/>
                </a:solidFill>
              </a:rPr>
              <a:t>ZnCl</a:t>
            </a:r>
            <a:r>
              <a:rPr lang="cs-CZ" sz="2400" baseline="-25000" dirty="0" smtClean="0">
                <a:solidFill>
                  <a:srgbClr val="0070C0"/>
                </a:solidFill>
              </a:rPr>
              <a:t>2</a:t>
            </a:r>
            <a:r>
              <a:rPr lang="cs-CZ" sz="2400" dirty="0" smtClean="0">
                <a:solidFill>
                  <a:srgbClr val="0070C0"/>
                </a:solidFill>
              </a:rPr>
              <a:t> + H</a:t>
            </a:r>
            <a:r>
              <a:rPr lang="cs-CZ" sz="2400" baseline="-25000" dirty="0" smtClean="0">
                <a:solidFill>
                  <a:srgbClr val="0070C0"/>
                </a:solidFill>
              </a:rPr>
              <a:t>2</a:t>
            </a:r>
            <a:r>
              <a:rPr lang="cs-CZ" sz="2400" dirty="0" smtClean="0">
                <a:solidFill>
                  <a:srgbClr val="0070C0"/>
                </a:solidFill>
              </a:rPr>
              <a:t>O</a:t>
            </a:r>
          </a:p>
          <a:p>
            <a:pPr>
              <a:buNone/>
            </a:pPr>
            <a:r>
              <a:rPr lang="cs-CZ" sz="2400" dirty="0" err="1" smtClean="0">
                <a:solidFill>
                  <a:srgbClr val="0070C0"/>
                </a:solidFill>
              </a:rPr>
              <a:t>ZnO</a:t>
            </a:r>
            <a:r>
              <a:rPr lang="cs-CZ" sz="2400" dirty="0" smtClean="0">
                <a:solidFill>
                  <a:srgbClr val="0070C0"/>
                </a:solidFill>
              </a:rPr>
              <a:t> + 2NaOH + H</a:t>
            </a:r>
            <a:r>
              <a:rPr lang="cs-CZ" sz="2400" baseline="-25000" dirty="0" smtClean="0">
                <a:solidFill>
                  <a:srgbClr val="0070C0"/>
                </a:solidFill>
              </a:rPr>
              <a:t>2</a:t>
            </a:r>
            <a:r>
              <a:rPr lang="cs-CZ" sz="2400" dirty="0" smtClean="0">
                <a:solidFill>
                  <a:srgbClr val="0070C0"/>
                </a:solidFill>
              </a:rPr>
              <a:t>O </a:t>
            </a:r>
            <a:r>
              <a:rPr lang="cs-CZ" sz="2400" dirty="0" smtClean="0">
                <a:solidFill>
                  <a:srgbClr val="0070C0"/>
                </a:solidFill>
                <a:latin typeface="Arial"/>
                <a:cs typeface="Arial"/>
              </a:rPr>
              <a:t>→  Na</a:t>
            </a:r>
            <a:r>
              <a:rPr lang="cs-CZ" sz="2400" baseline="-25000" dirty="0" smtClean="0">
                <a:solidFill>
                  <a:srgbClr val="0070C0"/>
                </a:solidFill>
              </a:rPr>
              <a:t>2 </a:t>
            </a:r>
            <a:r>
              <a:rPr lang="cs-CZ" sz="2400" dirty="0" smtClean="0">
                <a:solidFill>
                  <a:srgbClr val="0070C0"/>
                </a:solidFill>
              </a:rPr>
              <a:t>[</a:t>
            </a:r>
            <a:r>
              <a:rPr lang="cs-CZ" sz="2400" dirty="0" err="1" smtClean="0">
                <a:solidFill>
                  <a:srgbClr val="0070C0"/>
                </a:solidFill>
              </a:rPr>
              <a:t>Zn</a:t>
            </a:r>
            <a:r>
              <a:rPr lang="cs-CZ" sz="2400" dirty="0" smtClean="0">
                <a:solidFill>
                  <a:srgbClr val="0070C0"/>
                </a:solidFill>
              </a:rPr>
              <a:t>(OH)</a:t>
            </a:r>
            <a:r>
              <a:rPr lang="cs-CZ" sz="2400" baseline="-25000" dirty="0" smtClean="0">
                <a:solidFill>
                  <a:srgbClr val="0070C0"/>
                </a:solidFill>
              </a:rPr>
              <a:t>4</a:t>
            </a:r>
            <a:r>
              <a:rPr lang="cs-CZ" sz="2400" dirty="0" smtClean="0">
                <a:solidFill>
                  <a:srgbClr val="0070C0"/>
                </a:solidFill>
              </a:rPr>
              <a:t>]</a:t>
            </a:r>
          </a:p>
          <a:p>
            <a:pPr>
              <a:buNone/>
            </a:pPr>
            <a:endParaRPr lang="cs-CZ" sz="2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dirty="0" err="1" smtClean="0">
                <a:solidFill>
                  <a:srgbClr val="0070C0"/>
                </a:solidFill>
              </a:rPr>
              <a:t>CuO</a:t>
            </a:r>
            <a:r>
              <a:rPr lang="cs-CZ" sz="2400" dirty="0" smtClean="0">
                <a:solidFill>
                  <a:srgbClr val="0070C0"/>
                </a:solidFill>
              </a:rPr>
              <a:t> (zásadotvorný oxid)</a:t>
            </a:r>
          </a:p>
          <a:p>
            <a:pPr>
              <a:buNone/>
            </a:pPr>
            <a:r>
              <a:rPr lang="cs-CZ" sz="2400" dirty="0" err="1" smtClean="0">
                <a:solidFill>
                  <a:srgbClr val="0070C0"/>
                </a:solidFill>
              </a:rPr>
              <a:t>CuO</a:t>
            </a:r>
            <a:r>
              <a:rPr lang="cs-CZ" sz="2400" dirty="0" smtClean="0">
                <a:solidFill>
                  <a:srgbClr val="0070C0"/>
                </a:solidFill>
              </a:rPr>
              <a:t>  +   H</a:t>
            </a:r>
            <a:r>
              <a:rPr lang="cs-CZ" sz="2400" baseline="-25000" dirty="0" smtClean="0">
                <a:solidFill>
                  <a:srgbClr val="0070C0"/>
                </a:solidFill>
              </a:rPr>
              <a:t>2</a:t>
            </a:r>
            <a:r>
              <a:rPr lang="cs-CZ" sz="2400" dirty="0" smtClean="0">
                <a:solidFill>
                  <a:srgbClr val="0070C0"/>
                </a:solidFill>
              </a:rPr>
              <a:t>O  → </a:t>
            </a:r>
            <a:r>
              <a:rPr lang="cs-CZ" sz="2400" dirty="0" err="1" smtClean="0">
                <a:solidFill>
                  <a:srgbClr val="0070C0"/>
                </a:solidFill>
              </a:rPr>
              <a:t>Cu</a:t>
            </a:r>
            <a:r>
              <a:rPr lang="cs-CZ" sz="2400" dirty="0" smtClean="0">
                <a:solidFill>
                  <a:srgbClr val="0070C0"/>
                </a:solidFill>
              </a:rPr>
              <a:t>(OH)</a:t>
            </a:r>
            <a:r>
              <a:rPr lang="cs-CZ" sz="2400" baseline="-25000" dirty="0" smtClean="0">
                <a:solidFill>
                  <a:srgbClr val="0070C0"/>
                </a:solidFill>
              </a:rPr>
              <a:t>2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ŘEŠENÍ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124744"/>
            <a:ext cx="8291264" cy="488254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/>
              <a:t>2) </a:t>
            </a:r>
            <a:endParaRPr lang="cs-CZ" sz="2400" baseline="-25000" dirty="0" smtClean="0"/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SO</a:t>
            </a:r>
            <a:r>
              <a:rPr lang="cs-CZ" sz="2400" baseline="-25000" dirty="0" smtClean="0">
                <a:solidFill>
                  <a:srgbClr val="0070C0"/>
                </a:solidFill>
              </a:rPr>
              <a:t>3</a:t>
            </a:r>
            <a:r>
              <a:rPr lang="cs-CZ" sz="2400" dirty="0" smtClean="0">
                <a:solidFill>
                  <a:srgbClr val="0070C0"/>
                </a:solidFill>
              </a:rPr>
              <a:t> (kyselinotvorný oxid)</a:t>
            </a:r>
            <a:endParaRPr lang="cs-CZ" sz="2400" baseline="-250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baseline="-25000" dirty="0" smtClean="0">
                <a:solidFill>
                  <a:srgbClr val="0070C0"/>
                </a:solidFill>
              </a:rPr>
              <a:t> </a:t>
            </a:r>
            <a:r>
              <a:rPr lang="cs-CZ" sz="2400" dirty="0" smtClean="0">
                <a:solidFill>
                  <a:srgbClr val="0070C0"/>
                </a:solidFill>
              </a:rPr>
              <a:t>SO</a:t>
            </a:r>
            <a:r>
              <a:rPr lang="cs-CZ" sz="2400" baseline="-25000" dirty="0" smtClean="0">
                <a:solidFill>
                  <a:srgbClr val="0070C0"/>
                </a:solidFill>
              </a:rPr>
              <a:t>3</a:t>
            </a:r>
            <a:r>
              <a:rPr lang="cs-CZ" sz="2400" dirty="0" smtClean="0">
                <a:solidFill>
                  <a:srgbClr val="0070C0"/>
                </a:solidFill>
              </a:rPr>
              <a:t>  +  H</a:t>
            </a:r>
            <a:r>
              <a:rPr lang="cs-CZ" sz="2400" baseline="-25000" dirty="0" smtClean="0">
                <a:solidFill>
                  <a:srgbClr val="0070C0"/>
                </a:solidFill>
              </a:rPr>
              <a:t>2</a:t>
            </a:r>
            <a:r>
              <a:rPr lang="cs-CZ" sz="2400" dirty="0" smtClean="0">
                <a:solidFill>
                  <a:srgbClr val="0070C0"/>
                </a:solidFill>
              </a:rPr>
              <a:t>O  → H</a:t>
            </a:r>
            <a:r>
              <a:rPr lang="cs-CZ" sz="2400" baseline="-25000" dirty="0" smtClean="0">
                <a:solidFill>
                  <a:srgbClr val="0070C0"/>
                </a:solidFill>
              </a:rPr>
              <a:t>2</a:t>
            </a:r>
            <a:r>
              <a:rPr lang="cs-CZ" sz="2400" dirty="0" smtClean="0">
                <a:solidFill>
                  <a:srgbClr val="0070C0"/>
                </a:solidFill>
              </a:rPr>
              <a:t>SO</a:t>
            </a:r>
            <a:r>
              <a:rPr lang="cs-CZ" sz="2400" baseline="-25000" dirty="0" smtClean="0">
                <a:solidFill>
                  <a:srgbClr val="0070C0"/>
                </a:solidFill>
              </a:rPr>
              <a:t>4</a:t>
            </a:r>
            <a:r>
              <a:rPr lang="cs-CZ" sz="2400" dirty="0" smtClean="0">
                <a:solidFill>
                  <a:srgbClr val="0070C0"/>
                </a:solidFill>
              </a:rPr>
              <a:t>  </a:t>
            </a:r>
          </a:p>
          <a:p>
            <a:pPr>
              <a:buNone/>
            </a:pPr>
            <a:r>
              <a:rPr lang="cs-CZ" sz="2400" dirty="0" smtClean="0"/>
              <a:t> </a:t>
            </a:r>
          </a:p>
          <a:p>
            <a:pPr>
              <a:buNone/>
            </a:pPr>
            <a:r>
              <a:rPr lang="cs-CZ" sz="2400" dirty="0" smtClean="0"/>
              <a:t>3) Jaké jsou vlastnosti 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?</a:t>
            </a:r>
          </a:p>
          <a:p>
            <a:pPr>
              <a:buNone/>
            </a:pP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0070C0"/>
                </a:solidFill>
              </a:rPr>
              <a:t>Bezbarvá, slabě namodralá kapalina, výborné polární rozpouštědlo, hlavně oxidační vlastnosti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4) V čem spočívá pozitivní a negativní  význam ozonu? 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+	    ozonosféra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-      fotochemický smog</a:t>
            </a:r>
          </a:p>
          <a:p>
            <a:pPr>
              <a:buNone/>
            </a:pPr>
            <a:endParaRPr lang="cs-CZ" sz="2400" baseline="-25000" dirty="0" smtClean="0"/>
          </a:p>
          <a:p>
            <a:pPr>
              <a:buNone/>
            </a:pPr>
            <a:endParaRPr lang="cs-CZ" baseline="-250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922114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ŘEŠENÍ</a:t>
            </a:r>
            <a:endParaRPr lang="cs-CZ" sz="4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Vratislav Šrámek, Ludvík Kosina: Obecná a anorganická chemie,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FIN, Olomouc 1996</a:t>
            </a:r>
          </a:p>
          <a:p>
            <a:r>
              <a:rPr lang="cs-CZ" sz="1800" dirty="0" smtClean="0"/>
              <a:t>Marika Benešová, Hana </a:t>
            </a:r>
            <a:r>
              <a:rPr lang="cs-CZ" sz="1800" dirty="0" err="1" smtClean="0"/>
              <a:t>Satrapová</a:t>
            </a:r>
            <a:r>
              <a:rPr lang="cs-CZ" sz="1800" dirty="0" smtClean="0"/>
              <a:t>: Odmaturuj z chemie,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DIDAKTIS </a:t>
            </a:r>
            <a:r>
              <a:rPr lang="cs-CZ" sz="1800" dirty="0" err="1" smtClean="0"/>
              <a:t>spol.s.r.o</a:t>
            </a:r>
            <a:r>
              <a:rPr lang="cs-CZ" sz="1800" dirty="0" smtClean="0"/>
              <a:t>. 2002</a:t>
            </a:r>
          </a:p>
          <a:p>
            <a:r>
              <a:rPr lang="cs-CZ" sz="1800" dirty="0" smtClean="0"/>
              <a:t>Hana </a:t>
            </a:r>
            <a:r>
              <a:rPr lang="cs-CZ" sz="1800" dirty="0" err="1" smtClean="0"/>
              <a:t>Čtrnáctová</a:t>
            </a:r>
            <a:r>
              <a:rPr lang="cs-CZ" sz="1800" dirty="0" smtClean="0"/>
              <a:t>, Věra Vaňková: Znáte anorganickou chemii? (pracovní sešit),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PROSPEKTRU., spol. s. r. o., Praha1996</a:t>
            </a: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115</TotalTime>
  <Words>690</Words>
  <Application>Microsoft Office PowerPoint</Application>
  <PresentationFormat>Předvádění na obrazovce (4:3)</PresentationFormat>
  <Paragraphs>148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Shluk</vt:lpstr>
      <vt:lpstr>Snímek 1</vt:lpstr>
      <vt:lpstr>Kyslík a jeho sloučeniny</vt:lpstr>
      <vt:lpstr>OXIDY - O-II</vt:lpstr>
      <vt:lpstr>OXIDY</vt:lpstr>
      <vt:lpstr>OXIDY</vt:lpstr>
      <vt:lpstr>PEROXID VODÍKU</vt:lpstr>
      <vt:lpstr>Vlastnosti H2O2 </vt:lpstr>
      <vt:lpstr>Soli peroxidu vodíku</vt:lpstr>
      <vt:lpstr>OZON – O3</vt:lpstr>
      <vt:lpstr>Význam ozonu</vt:lpstr>
      <vt:lpstr>Použití ozonu</vt:lpstr>
      <vt:lpstr>opakování</vt:lpstr>
      <vt:lpstr>ŘEŠENÍ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Mates</dc:creator>
  <cp:lastModifiedBy>Mates</cp:lastModifiedBy>
  <cp:revision>17</cp:revision>
  <dcterms:created xsi:type="dcterms:W3CDTF">2013-07-31T11:25:48Z</dcterms:created>
  <dcterms:modified xsi:type="dcterms:W3CDTF">2013-10-01T04:36:05Z</dcterms:modified>
</cp:coreProperties>
</file>