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60" r:id="rId3"/>
    <p:sldId id="259" r:id="rId4"/>
    <p:sldId id="258" r:id="rId5"/>
    <p:sldId id="262" r:id="rId6"/>
    <p:sldId id="261" r:id="rId7"/>
    <p:sldId id="263" r:id="rId8"/>
    <p:sldId id="267" r:id="rId9"/>
    <p:sldId id="268" r:id="rId10"/>
    <p:sldId id="264" r:id="rId11"/>
    <p:sldId id="265" r:id="rId12"/>
    <p:sldId id="270" r:id="rId13"/>
    <p:sldId id="272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0AA52-4CB1-4DA3-83D2-14EEF25B9301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C0A74-3171-40CF-8289-7DE21595BC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90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5F02999-0C88-4A1E-97E3-F77BE70328AE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4F305BD-2350-43C4-9EF6-CDD7983E3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Vodikove_mustky_kalotovy_mode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708020"/>
          <a:ext cx="6697662" cy="476370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</a:t>
                      </a:r>
                    </a:p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VY_32_INOVACE_08.02.04 VODA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Jana Černá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Anorganická chemie pro 2.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5.9.2013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Materiál je určen pro studenty 2. ročníku přírodovědného lycea, 4letých a odpovídajících ročníků víceletých gymnázií, do předmětu Chemie. Tento materiál slouží k výkladu učiva o vlastnostech vody, její struktuře, anomáliích , tvrdosti a struktuře vody</a:t>
                      </a:r>
                      <a:r>
                        <a:rPr kumimoji="0" lang="cs-CZ" sz="1100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Teoretická část je určena jako podpora výkladu učitele a je doplněna  názornými obrázky. Žáci mohou tuto část použít jako podklad pro zápis do sešitu. Závěr obsahuje kontrolní otázky k upevnění a aplikaci získaných znalostí, které mohou žáci doplňovat do sešitu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VODA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NEJVÝZNAMNĚJŠÍ  A NEJROZŠÍŘENĚJŠÍ SLOUČENINA VODÍKU A KYSLÍKU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484784"/>
            <a:ext cx="8424936" cy="4824536"/>
          </a:xfrm>
        </p:spPr>
        <p:txBody>
          <a:bodyPr/>
          <a:lstStyle/>
          <a:p>
            <a:r>
              <a:rPr lang="cs-CZ" dirty="0" smtClean="0"/>
              <a:t>Nezbytnou podmínkou života, složkou organismů i neživé přírody</a:t>
            </a:r>
          </a:p>
          <a:p>
            <a:r>
              <a:rPr lang="cs-CZ" dirty="0" smtClean="0"/>
              <a:t>Bezbarvá kapalina bez chuti  a zápachu</a:t>
            </a:r>
          </a:p>
          <a:p>
            <a:r>
              <a:rPr lang="cs-CZ" dirty="0" smtClean="0"/>
              <a:t>Vysoké teploty tání a varu (</a:t>
            </a:r>
            <a:r>
              <a:rPr lang="cs-CZ" dirty="0" err="1" smtClean="0"/>
              <a:t>t</a:t>
            </a:r>
            <a:r>
              <a:rPr lang="cs-CZ" baseline="-25000" dirty="0" err="1" smtClean="0"/>
              <a:t>t</a:t>
            </a:r>
            <a:r>
              <a:rPr lang="cs-CZ" dirty="0" smtClean="0"/>
              <a:t> = 0°C, </a:t>
            </a:r>
            <a:r>
              <a:rPr lang="cs-CZ" dirty="0" err="1" smtClean="0"/>
              <a:t>t</a:t>
            </a:r>
            <a:r>
              <a:rPr lang="cs-CZ" baseline="-25000" dirty="0" err="1" smtClean="0"/>
              <a:t>v</a:t>
            </a:r>
            <a:r>
              <a:rPr lang="cs-CZ" dirty="0" smtClean="0"/>
              <a:t> = 100°C)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Vyskytuje se ve třech skupenstvích:</a:t>
            </a:r>
          </a:p>
          <a:p>
            <a:pPr>
              <a:buNone/>
            </a:pPr>
            <a:r>
              <a:rPr lang="cs-CZ" dirty="0" smtClean="0"/>
              <a:t>	kapalné   	plynné (vodní pára)	pevné (led)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 přírodě není nikdy čistá – obsahuje určité množství rozpuštěných látek a plynů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VLASTNOSTI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Atom kyslíku vázán se dvěma vodíkovými atomy polární kovalentní vazbou</a:t>
            </a:r>
          </a:p>
          <a:p>
            <a:r>
              <a:rPr lang="cs-CZ" dirty="0" smtClean="0"/>
              <a:t>Vazebný úhel je 105°</a:t>
            </a:r>
          </a:p>
          <a:p>
            <a:r>
              <a:rPr lang="cs-CZ" dirty="0" smtClean="0"/>
              <a:t>Má lomený tvar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Obě vazby H – O jsou silně </a:t>
            </a:r>
            <a:r>
              <a:rPr lang="cs-CZ" dirty="0" err="1" smtClean="0"/>
              <a:t>pol</a:t>
            </a:r>
            <a:r>
              <a:rPr lang="cs-CZ" dirty="0" smtClean="0"/>
              <a:t>	</a:t>
            </a:r>
            <a:r>
              <a:rPr lang="cs-CZ" dirty="0" err="1" smtClean="0"/>
              <a:t>ární</a:t>
            </a:r>
            <a:r>
              <a:rPr lang="cs-CZ" dirty="0" smtClean="0"/>
              <a:t> – jejich polarita se neruší, ale vektorově sčítá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Struktura vody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08104" y="357301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16216" y="357301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cxnSp>
        <p:nvCxnSpPr>
          <p:cNvPr id="18" name="Přímá spojovací čára 17"/>
          <p:cNvCxnSpPr>
            <a:endCxn id="15" idx="0"/>
          </p:cNvCxnSpPr>
          <p:nvPr/>
        </p:nvCxnSpPr>
        <p:spPr>
          <a:xfrm flipH="1">
            <a:off x="5724128" y="3068960"/>
            <a:ext cx="288032" cy="50405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6012160" y="2852936"/>
            <a:ext cx="28803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6012160" y="3212976"/>
            <a:ext cx="28803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6300192" y="3068960"/>
            <a:ext cx="360040" cy="50405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940152" y="285293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4594515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VZNIK: </a:t>
            </a:r>
            <a:r>
              <a:rPr lang="cs-CZ" dirty="0" smtClean="0"/>
              <a:t>atom O se svými el. páry orientuje k atomům H dalších molekul vody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VODÍKOVÉ MŮSTKY</a:t>
            </a:r>
            <a:endParaRPr lang="cs-CZ" sz="3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7186" t="8036" r="55966" b="52189"/>
          <a:stretch>
            <a:fillRect/>
          </a:stretch>
        </p:blipFill>
        <p:spPr bwMode="auto">
          <a:xfrm>
            <a:off x="384016" y="2420888"/>
            <a:ext cx="435504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788024" y="5373217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Obrázek1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994122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</a:rPr>
              <a:t>ANOMÁLIE VODY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268760"/>
            <a:ext cx="8424936" cy="504055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Způsobují </a:t>
            </a:r>
            <a:r>
              <a:rPr lang="cs-CZ" b="1" u="sng" dirty="0" smtClean="0">
                <a:solidFill>
                  <a:srgbClr val="0070C0"/>
                </a:solidFill>
              </a:rPr>
              <a:t>vodíkové můstky </a:t>
            </a:r>
          </a:p>
          <a:p>
            <a:pPr>
              <a:buNone/>
            </a:pPr>
            <a:endParaRPr lang="cs-CZ" b="1" u="sng" dirty="0" smtClean="0">
              <a:solidFill>
                <a:srgbClr val="0070C0"/>
              </a:solidFill>
            </a:endParaRPr>
          </a:p>
          <a:p>
            <a:pPr marL="624078" indent="-514350">
              <a:buNone/>
            </a:pPr>
            <a:r>
              <a:rPr lang="cs-CZ" dirty="0" smtClean="0"/>
              <a:t>1)  Při běžných teplotách na Zemi by voda měla existovat v plynném stavu</a:t>
            </a:r>
          </a:p>
          <a:p>
            <a:pPr marL="624078" indent="-514350">
              <a:buNone/>
            </a:pPr>
            <a:endParaRPr lang="cs-CZ" dirty="0" smtClean="0"/>
          </a:p>
          <a:p>
            <a:pPr marL="624078" indent="-514350">
              <a:buNone/>
            </a:pPr>
            <a:r>
              <a:rPr lang="cs-CZ" dirty="0" smtClean="0"/>
              <a:t>2) Led má menší hustotu než kapalná voda – „LED PLAVE“</a:t>
            </a:r>
          </a:p>
          <a:p>
            <a:pPr marL="624078" indent="-514350">
              <a:buNone/>
            </a:pPr>
            <a:r>
              <a:rPr lang="cs-CZ" dirty="0" smtClean="0"/>
              <a:t> 	( při tuhnutí se molekuly vody vlivem vodíkových můstků uspořádají do šestičlenných struktur a s prázdnými dutinami – tím je vysvětlen i větší objem ledu než u kapaliny)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3) Při vypařování vodíkové vazby zanikají a molekuly H</a:t>
            </a:r>
            <a:r>
              <a:rPr lang="cs-CZ" baseline="-25000" dirty="0" smtClean="0"/>
              <a:t>2</a:t>
            </a:r>
            <a:r>
              <a:rPr lang="cs-CZ" dirty="0" smtClean="0"/>
              <a:t>O se uvolňují do prostoru</a:t>
            </a:r>
          </a:p>
          <a:p>
            <a:endParaRPr lang="cs-CZ" dirty="0" smtClean="0"/>
          </a:p>
          <a:p>
            <a:r>
              <a:rPr lang="cs-CZ" dirty="0" smtClean="0"/>
              <a:t>4) Maximální hustoty </a:t>
            </a:r>
            <a:r>
              <a:rPr lang="el-GR" sz="3600" dirty="0" smtClean="0">
                <a:latin typeface="Arial"/>
                <a:cs typeface="Arial"/>
              </a:rPr>
              <a:t>ᵨ</a:t>
            </a:r>
            <a:r>
              <a:rPr lang="cs-CZ" dirty="0" smtClean="0">
                <a:latin typeface="Arial"/>
                <a:cs typeface="Arial"/>
              </a:rPr>
              <a:t> = 1 g/</a:t>
            </a:r>
            <a:r>
              <a:rPr lang="cs-CZ" dirty="0" smtClean="0"/>
              <a:t>cm</a:t>
            </a:r>
            <a:r>
              <a:rPr lang="cs-CZ" baseline="30000" dirty="0" smtClean="0"/>
              <a:t>3</a:t>
            </a:r>
            <a:r>
              <a:rPr lang="cs-CZ" dirty="0" smtClean="0"/>
              <a:t> dosáhne voda při 4 °C, což umožňuje přežití rybám na dně rybníků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ANOMÁLIE VODY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4824536"/>
          </a:xfrm>
        </p:spPr>
        <p:txBody>
          <a:bodyPr/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A) </a:t>
            </a:r>
            <a:r>
              <a:rPr lang="cs-CZ" sz="2400" b="1" u="sng" dirty="0" smtClean="0">
                <a:solidFill>
                  <a:srgbClr val="0070C0"/>
                </a:solidFill>
              </a:rPr>
              <a:t>ROZPUSTNOST IONTOVÝCH LÁTEK (př.: </a:t>
            </a:r>
            <a:r>
              <a:rPr lang="cs-CZ" sz="2400" b="1" u="sng" dirty="0" err="1" smtClean="0">
                <a:solidFill>
                  <a:srgbClr val="0070C0"/>
                </a:solidFill>
              </a:rPr>
              <a:t>NaCl</a:t>
            </a:r>
            <a:r>
              <a:rPr lang="cs-CZ" sz="2400" b="1" u="sng" dirty="0" smtClean="0">
                <a:solidFill>
                  <a:srgbClr val="0070C0"/>
                </a:solidFill>
              </a:rPr>
              <a:t>)</a:t>
            </a:r>
            <a:endParaRPr lang="cs-CZ" b="1" u="sng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/>
              <a:t>- vlivem elektrostatických sil jsou ionty „vytrhávány“ z iontové mřížky. Vzniklé ionty se hydratují.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922114"/>
          </a:xfrm>
        </p:spPr>
        <p:txBody>
          <a:bodyPr>
            <a:normAutofit/>
          </a:bodyPr>
          <a:lstStyle/>
          <a:p>
            <a:r>
              <a:rPr lang="cs-CZ" sz="4000" u="sng" dirty="0" smtClean="0">
                <a:solidFill>
                  <a:srgbClr val="0070C0"/>
                </a:solidFill>
              </a:rPr>
              <a:t>Voda jako polární rozpouštědlo</a:t>
            </a:r>
            <a:endParaRPr lang="cs-CZ" sz="4000" u="sng" dirty="0">
              <a:solidFill>
                <a:srgbClr val="0070C0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1547664" y="3501008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123728" y="3501008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1547664" y="4005064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123728" y="4005064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547664" y="4509120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699792" y="3501008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123728" y="4509120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699792" y="4005064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699792" y="4509120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3573016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+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4581128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+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95736" y="4077072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+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3573016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+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71800" y="4581128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+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95736" y="357301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4005064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95736" y="4509120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19672" y="4005064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</a:t>
            </a:r>
            <a:endParaRPr lang="cs-CZ" sz="2400" b="1" dirty="0"/>
          </a:p>
        </p:txBody>
      </p:sp>
      <p:sp>
        <p:nvSpPr>
          <p:cNvPr id="22" name="Elipsa 21"/>
          <p:cNvSpPr/>
          <p:nvPr/>
        </p:nvSpPr>
        <p:spPr>
          <a:xfrm>
            <a:off x="3275856" y="4581128"/>
            <a:ext cx="720080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699792" y="5085184"/>
            <a:ext cx="2160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275856" y="4941168"/>
            <a:ext cx="720080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059832" y="5085184"/>
            <a:ext cx="2160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3275856" y="45091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635896" y="450912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987824" y="515719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987824" y="55892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139952" y="472514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979712" y="32129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NaCl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700808"/>
            <a:ext cx="8291264" cy="4306483"/>
          </a:xfrm>
        </p:spPr>
        <p:txBody>
          <a:bodyPr/>
          <a:lstStyle/>
          <a:p>
            <a:r>
              <a:rPr lang="cs-CZ" sz="2800" b="1" dirty="0">
                <a:solidFill>
                  <a:srgbClr val="0070C0"/>
                </a:solidFill>
              </a:rPr>
              <a:t>B</a:t>
            </a:r>
            <a:r>
              <a:rPr lang="cs-CZ" sz="2800" b="1" dirty="0" smtClean="0">
                <a:solidFill>
                  <a:srgbClr val="0070C0"/>
                </a:solidFill>
              </a:rPr>
              <a:t>) </a:t>
            </a:r>
            <a:r>
              <a:rPr lang="cs-CZ" sz="2800" b="1" u="sng" dirty="0" smtClean="0">
                <a:solidFill>
                  <a:srgbClr val="0070C0"/>
                </a:solidFill>
              </a:rPr>
              <a:t>ROZPUSTNOST POLÁRNÍCH LÁTEK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2800" dirty="0" smtClean="0"/>
              <a:t>Př.: rozpuštění </a:t>
            </a:r>
            <a:r>
              <a:rPr lang="cs-CZ" sz="2800" dirty="0" err="1" smtClean="0"/>
              <a:t>HCl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- Molekuly vody se zápornými póly orientují k </a:t>
            </a:r>
            <a:r>
              <a:rPr lang="cs-CZ" dirty="0" smtClean="0"/>
              <a:t>H</a:t>
            </a:r>
            <a:r>
              <a:rPr lang="cs-CZ" baseline="30000" dirty="0" smtClean="0"/>
              <a:t>+</a:t>
            </a:r>
            <a:r>
              <a:rPr lang="cs-CZ" dirty="0" smtClean="0"/>
              <a:t> a kladnými póly k Cl</a:t>
            </a:r>
            <a:r>
              <a:rPr lang="cs-CZ" baseline="30000" dirty="0" smtClean="0"/>
              <a:t>-</a:t>
            </a:r>
            <a:r>
              <a:rPr lang="cs-CZ" dirty="0" smtClean="0"/>
              <a:t>, působením sil dojde k rozštěpení vazby mezi H a Cl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u="sng" dirty="0" smtClean="0">
                <a:solidFill>
                  <a:srgbClr val="0070C0"/>
                </a:solidFill>
              </a:rPr>
              <a:t>Voda jako polární rozpouštědlo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A) přechodná (karbonátová)</a:t>
            </a:r>
          </a:p>
          <a:p>
            <a:pPr>
              <a:buFontTx/>
              <a:buChar char="-"/>
            </a:pPr>
            <a:r>
              <a:rPr lang="cs-CZ" dirty="0" smtClean="0"/>
              <a:t>způsobena Ca(HCO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  <a:r>
              <a:rPr lang="cs-CZ" baseline="-25000" dirty="0" smtClean="0"/>
              <a:t>2</a:t>
            </a:r>
            <a:r>
              <a:rPr lang="cs-CZ" dirty="0" smtClean="0"/>
              <a:t>, Mg(HCO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  <a:r>
              <a:rPr lang="cs-CZ" baseline="-25000" dirty="0" smtClean="0"/>
              <a:t>2</a:t>
            </a:r>
          </a:p>
          <a:p>
            <a:pPr>
              <a:buNone/>
            </a:pPr>
            <a:r>
              <a:rPr lang="cs-CZ" baseline="-25000" dirty="0" smtClean="0"/>
              <a:t> </a:t>
            </a:r>
            <a:r>
              <a:rPr lang="cs-CZ" dirty="0" smtClean="0"/>
              <a:t> lze odstranit varem – vysráží se „vodní kámen“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0070C0"/>
                </a:solidFill>
              </a:rPr>
              <a:t>B) trvalá (nekarbonátová)</a:t>
            </a:r>
          </a:p>
          <a:p>
            <a:r>
              <a:rPr lang="cs-CZ" dirty="0" smtClean="0"/>
              <a:t>způsobena CaSO</a:t>
            </a:r>
            <a:r>
              <a:rPr lang="cs-CZ" baseline="-25000" dirty="0" smtClean="0"/>
              <a:t>4</a:t>
            </a:r>
            <a:r>
              <a:rPr lang="cs-CZ" dirty="0" smtClean="0"/>
              <a:t>, MgSO</a:t>
            </a:r>
            <a:r>
              <a:rPr lang="cs-CZ" baseline="-25000" dirty="0" smtClean="0"/>
              <a:t>4 </a:t>
            </a:r>
            <a:endParaRPr lang="cs-CZ" dirty="0" smtClean="0"/>
          </a:p>
          <a:p>
            <a:r>
              <a:rPr lang="cs-CZ" baseline="-25000" dirty="0" smtClean="0"/>
              <a:t> </a:t>
            </a:r>
            <a:r>
              <a:rPr lang="cs-CZ" dirty="0" smtClean="0"/>
              <a:t> lze odstranit: srážením sodou Na</a:t>
            </a:r>
            <a:r>
              <a:rPr lang="cs-CZ" baseline="-25000" dirty="0" smtClean="0"/>
              <a:t>2</a:t>
            </a:r>
            <a:r>
              <a:rPr lang="cs-CZ" dirty="0" smtClean="0"/>
              <a:t>CO</a:t>
            </a:r>
            <a:r>
              <a:rPr lang="cs-CZ" baseline="-25000" dirty="0" smtClean="0"/>
              <a:t>3</a:t>
            </a:r>
            <a:r>
              <a:rPr lang="cs-CZ" dirty="0" smtClean="0"/>
              <a:t> a </a:t>
            </a:r>
            <a:r>
              <a:rPr lang="cs-CZ" dirty="0" err="1" smtClean="0"/>
              <a:t>CaO</a:t>
            </a:r>
            <a:endParaRPr lang="cs-CZ" dirty="0" smtClean="0"/>
          </a:p>
          <a:p>
            <a:pPr>
              <a:buNone/>
            </a:pPr>
            <a:r>
              <a:rPr lang="cs-CZ" baseline="-25000" dirty="0" smtClean="0"/>
              <a:t> </a:t>
            </a:r>
            <a:r>
              <a:rPr lang="cs-CZ" dirty="0" smtClean="0"/>
              <a:t>                         iontoměniči (</a:t>
            </a:r>
            <a:r>
              <a:rPr lang="cs-CZ" dirty="0" err="1" smtClean="0"/>
              <a:t>ionexy</a:t>
            </a:r>
            <a:r>
              <a:rPr lang="cs-CZ" dirty="0" smtClean="0"/>
              <a:t>)</a:t>
            </a:r>
            <a:endParaRPr lang="cs-CZ" baseline="-250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Tvrdost vody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5184576"/>
          </a:xfrm>
        </p:spPr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Podle požadavků na kvalitu:</a:t>
            </a:r>
          </a:p>
          <a:p>
            <a:r>
              <a:rPr lang="cs-CZ" dirty="0" smtClean="0"/>
              <a:t>1. destilovaná voda</a:t>
            </a:r>
          </a:p>
          <a:p>
            <a:pPr>
              <a:buNone/>
            </a:pPr>
            <a:r>
              <a:rPr lang="cs-CZ" dirty="0" smtClean="0"/>
              <a:t>(použití: žehličky, auto- baterie)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2. pitná voda (=roztok s malým obsahem solí a plynů) </a:t>
            </a:r>
          </a:p>
          <a:p>
            <a:endParaRPr lang="cs-CZ" dirty="0" smtClean="0"/>
          </a:p>
          <a:p>
            <a:r>
              <a:rPr lang="cs-CZ" dirty="0" smtClean="0"/>
              <a:t>3. užitková voda (využití v průmyslu)</a:t>
            </a:r>
          </a:p>
          <a:p>
            <a:endParaRPr lang="cs-CZ" dirty="0" smtClean="0"/>
          </a:p>
          <a:p>
            <a:r>
              <a:rPr lang="cs-CZ" dirty="0" smtClean="0"/>
              <a:t>4. odpadní voda (čistí se mechanicky, chemicky a biologicky)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92211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DRUHY VOD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363272" cy="490000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1) Zakreslete molekulu vody.</a:t>
            </a:r>
          </a:p>
          <a:p>
            <a:pPr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2) Které znáte anomálie vody? Co je způsobuje?</a:t>
            </a:r>
          </a:p>
          <a:p>
            <a:pPr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3) Uveďte druhy vod podle kvality (4):</a:t>
            </a:r>
          </a:p>
          <a:p>
            <a:pPr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4) Jaké sloučeniny způsobují přechodnou tvrdost vody? Jak ji lze odstranit? 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Opakování: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04056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1) Zakreslete molekulu vody.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2) Které znáte anomálie vody? Co je způsobuje? 	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Led má menší hustotu než kapalná voda Maximální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hustoty </a:t>
            </a:r>
            <a:r>
              <a:rPr lang="el-GR" sz="3200" dirty="0" smtClean="0">
                <a:solidFill>
                  <a:srgbClr val="0070C0"/>
                </a:solidFill>
                <a:latin typeface="Arial"/>
                <a:cs typeface="Arial"/>
              </a:rPr>
              <a:t>ᵨ</a:t>
            </a:r>
            <a:r>
              <a:rPr lang="cs-CZ" sz="2400" dirty="0" smtClean="0">
                <a:solidFill>
                  <a:srgbClr val="0070C0"/>
                </a:solidFill>
                <a:latin typeface="Arial"/>
                <a:cs typeface="Arial"/>
              </a:rPr>
              <a:t> = 1 g/</a:t>
            </a:r>
            <a:r>
              <a:rPr lang="cs-CZ" sz="2400" dirty="0" smtClean="0">
                <a:solidFill>
                  <a:srgbClr val="0070C0"/>
                </a:solidFill>
              </a:rPr>
              <a:t>cm</a:t>
            </a:r>
            <a:r>
              <a:rPr lang="cs-CZ" sz="2400" baseline="30000" dirty="0" smtClean="0">
                <a:solidFill>
                  <a:srgbClr val="0070C0"/>
                </a:solidFill>
              </a:rPr>
              <a:t>3</a:t>
            </a:r>
            <a:r>
              <a:rPr lang="cs-CZ" sz="2400" dirty="0" smtClean="0">
                <a:solidFill>
                  <a:srgbClr val="0070C0"/>
                </a:solidFill>
              </a:rPr>
              <a:t> dosáhne voda při 4 °C.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Anomálie vody způsobují vodíkové můstky.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3) Uveďte druhy vod podle kvality (4):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destilovaná, pitná, užitková a odpadní voda</a:t>
            </a:r>
          </a:p>
          <a:p>
            <a:endParaRPr lang="cs-CZ" sz="2400" dirty="0" smtClean="0"/>
          </a:p>
          <a:p>
            <a:pPr lvl="0">
              <a:buNone/>
            </a:pPr>
            <a:r>
              <a:rPr lang="cs-CZ" sz="2400" dirty="0" smtClean="0"/>
              <a:t>4) Jaké sloučeniny způsobují přechodnou tvrdost vody? Jak ji lze odstranit? 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Ca(HCO</a:t>
            </a:r>
            <a:r>
              <a:rPr lang="cs-CZ" sz="2400" baseline="-25000" dirty="0" smtClean="0">
                <a:solidFill>
                  <a:srgbClr val="0070C0"/>
                </a:solidFill>
              </a:rPr>
              <a:t>3</a:t>
            </a:r>
            <a:r>
              <a:rPr lang="cs-CZ" sz="2400" dirty="0" smtClean="0">
                <a:solidFill>
                  <a:srgbClr val="0070C0"/>
                </a:solidFill>
              </a:rPr>
              <a:t>)</a:t>
            </a:r>
            <a:r>
              <a:rPr lang="cs-CZ" sz="2400" baseline="-25000" dirty="0" smtClean="0">
                <a:solidFill>
                  <a:srgbClr val="0070C0"/>
                </a:solidFill>
              </a:rPr>
              <a:t>2</a:t>
            </a:r>
            <a:r>
              <a:rPr lang="cs-CZ" sz="2400" dirty="0" smtClean="0">
                <a:solidFill>
                  <a:srgbClr val="0070C0"/>
                </a:solidFill>
              </a:rPr>
              <a:t>, Mg(HCO</a:t>
            </a:r>
            <a:r>
              <a:rPr lang="cs-CZ" sz="2400" baseline="-25000" dirty="0" smtClean="0">
                <a:solidFill>
                  <a:srgbClr val="0070C0"/>
                </a:solidFill>
              </a:rPr>
              <a:t>3</a:t>
            </a:r>
            <a:r>
              <a:rPr lang="cs-CZ" sz="2400" dirty="0" smtClean="0">
                <a:solidFill>
                  <a:srgbClr val="0070C0"/>
                </a:solidFill>
              </a:rPr>
              <a:t>)</a:t>
            </a:r>
            <a:r>
              <a:rPr lang="cs-CZ" sz="2400" baseline="-25000" dirty="0" smtClean="0">
                <a:solidFill>
                  <a:srgbClr val="0070C0"/>
                </a:solidFill>
              </a:rPr>
              <a:t>2</a:t>
            </a:r>
          </a:p>
          <a:p>
            <a:pPr>
              <a:buNone/>
            </a:pPr>
            <a:r>
              <a:rPr lang="cs-CZ" sz="2400" baseline="-25000" dirty="0" smtClean="0">
                <a:solidFill>
                  <a:srgbClr val="0070C0"/>
                </a:solidFill>
              </a:rPr>
              <a:t> </a:t>
            </a:r>
            <a:r>
              <a:rPr lang="cs-CZ" sz="2400" dirty="0" smtClean="0">
                <a:solidFill>
                  <a:srgbClr val="0070C0"/>
                </a:solidFill>
              </a:rPr>
              <a:t> 			- lze odstranit varem 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Řešení: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63922" t="41447" r="27129" b="42643"/>
          <a:stretch>
            <a:fillRect/>
          </a:stretch>
        </p:blipFill>
        <p:spPr bwMode="auto">
          <a:xfrm>
            <a:off x="5724128" y="980728"/>
            <a:ext cx="1008112" cy="112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Archiv autora</a:t>
            </a:r>
          </a:p>
          <a:p>
            <a:r>
              <a:rPr lang="cs-CZ" sz="1800" dirty="0" smtClean="0"/>
              <a:t>Vratislav Šrámek, Ludvík Kosina: Obecná a anorganická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FIN, Olomouc 1996</a:t>
            </a:r>
          </a:p>
          <a:p>
            <a:r>
              <a:rPr lang="cs-CZ" sz="1800" dirty="0" smtClean="0"/>
              <a:t>Marika Benešová, Hana </a:t>
            </a:r>
            <a:r>
              <a:rPr lang="cs-CZ" sz="1800" dirty="0" err="1" smtClean="0"/>
              <a:t>Satrapová</a:t>
            </a:r>
            <a:r>
              <a:rPr lang="cs-CZ" sz="1800" dirty="0" smtClean="0"/>
              <a:t>: Odmaturuj z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DIDAKTIS </a:t>
            </a:r>
            <a:r>
              <a:rPr lang="cs-CZ" sz="1800" dirty="0" err="1" smtClean="0"/>
              <a:t>spol.s.r.o</a:t>
            </a:r>
            <a:r>
              <a:rPr lang="cs-CZ" sz="1800" dirty="0" smtClean="0"/>
              <a:t>. 2002</a:t>
            </a:r>
          </a:p>
          <a:p>
            <a:r>
              <a:rPr lang="cs-CZ" sz="1800" dirty="0" smtClean="0"/>
              <a:t>Hana </a:t>
            </a:r>
            <a:r>
              <a:rPr lang="cs-CZ" sz="1800" dirty="0" err="1" smtClean="0"/>
              <a:t>Čtrnáctová</a:t>
            </a:r>
            <a:r>
              <a:rPr lang="cs-CZ" sz="1800" dirty="0" smtClean="0"/>
              <a:t>, Věra Vaňková: Znáte anorganickou chemii? (pracovní sešit),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PROSPEKTRU., spol. s. r. o., Praha1996</a:t>
            </a:r>
          </a:p>
          <a:p>
            <a:r>
              <a:rPr lang="cs-CZ" sz="1800" dirty="0" smtClean="0"/>
              <a:t>Obr. 1: </a:t>
            </a:r>
            <a:r>
              <a:rPr lang="cs-CZ" sz="1800" dirty="0" smtClean="0">
                <a:latin typeface="Arial"/>
                <a:cs typeface="Arial"/>
              </a:rPr>
              <a:t>[</a:t>
            </a:r>
            <a:r>
              <a:rPr lang="cs-CZ" sz="1800" dirty="0" smtClean="0"/>
              <a:t>cit. 5.9.2013</a:t>
            </a:r>
            <a:r>
              <a:rPr lang="cs-CZ" sz="1800" dirty="0" smtClean="0">
                <a:latin typeface="Arial"/>
                <a:cs typeface="Arial"/>
              </a:rPr>
              <a:t>]</a:t>
            </a:r>
            <a:r>
              <a:rPr lang="cs-CZ" sz="1800" dirty="0" smtClean="0"/>
              <a:t>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 na WWW: </a:t>
            </a:r>
            <a:r>
              <a:rPr lang="cs-CZ" sz="1800" dirty="0" smtClean="0">
                <a:hlinkClick r:id="rId2"/>
              </a:rPr>
              <a:t>http://commons.wikimedia.org/wiki/File:Vodikove_mustky_kalotovy_model.jpg</a:t>
            </a:r>
            <a:endParaRPr lang="cs-CZ" sz="1800" dirty="0" smtClean="0"/>
          </a:p>
          <a:p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481</TotalTime>
  <Words>633</Words>
  <Application>Microsoft Office PowerPoint</Application>
  <PresentationFormat>Předvádění na obrazovce (4:3)</PresentationFormat>
  <Paragraphs>126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VODA</vt:lpstr>
      <vt:lpstr>VLASTNOSTI</vt:lpstr>
      <vt:lpstr>Struktura vody</vt:lpstr>
      <vt:lpstr>VODÍKOVÉ MŮSTKY</vt:lpstr>
      <vt:lpstr>ANOMÁLIE VODY</vt:lpstr>
      <vt:lpstr>ANOMÁLIE VODY</vt:lpstr>
      <vt:lpstr>Voda jako polární rozpouštědlo</vt:lpstr>
      <vt:lpstr>Voda jako polární rozpouštědlo</vt:lpstr>
      <vt:lpstr>Tvrdost vody</vt:lpstr>
      <vt:lpstr>DRUHY VOD</vt:lpstr>
      <vt:lpstr>Opakování: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Mates</dc:creator>
  <cp:lastModifiedBy>cernaxj</cp:lastModifiedBy>
  <cp:revision>63</cp:revision>
  <dcterms:created xsi:type="dcterms:W3CDTF">2013-07-31T11:33:46Z</dcterms:created>
  <dcterms:modified xsi:type="dcterms:W3CDTF">2013-10-17T07:07:36Z</dcterms:modified>
</cp:coreProperties>
</file>