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6"/>
  </p:notesMasterIdLst>
  <p:sldIdLst>
    <p:sldId id="257" r:id="rId2"/>
    <p:sldId id="259" r:id="rId3"/>
    <p:sldId id="258" r:id="rId4"/>
    <p:sldId id="270" r:id="rId5"/>
    <p:sldId id="271" r:id="rId6"/>
    <p:sldId id="272" r:id="rId7"/>
    <p:sldId id="278" r:id="rId8"/>
    <p:sldId id="260" r:id="rId9"/>
    <p:sldId id="269" r:id="rId10"/>
    <p:sldId id="273" r:id="rId11"/>
    <p:sldId id="274" r:id="rId12"/>
    <p:sldId id="277" r:id="rId13"/>
    <p:sldId id="276" r:id="rId14"/>
    <p:sldId id="27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112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5D3C80-0240-4068-8723-5A32E808168B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DB500F-920D-44AB-89F5-053542D156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03096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5E1328-82B4-4BE1-AA7A-68A812489BC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E2E528F-350D-4A4D-B612-D92AA4F9072B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850BEDE-76A1-4C20-B40F-D7D7597A00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E2E528F-350D-4A4D-B612-D92AA4F9072B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50BEDE-76A1-4C20-B40F-D7D7597A00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E2E528F-350D-4A4D-B612-D92AA4F9072B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50BEDE-76A1-4C20-B40F-D7D7597A00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E2E528F-350D-4A4D-B612-D92AA4F9072B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50BEDE-76A1-4C20-B40F-D7D7597A00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E2E528F-350D-4A4D-B612-D92AA4F9072B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50BEDE-76A1-4C20-B40F-D7D7597A00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E2E528F-350D-4A4D-B612-D92AA4F9072B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50BEDE-76A1-4C20-B40F-D7D7597A00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E2E528F-350D-4A4D-B612-D92AA4F9072B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50BEDE-76A1-4C20-B40F-D7D7597A00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AE2E528F-350D-4A4D-B612-D92AA4F9072B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50BEDE-76A1-4C20-B40F-D7D7597A00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E2E528F-350D-4A4D-B612-D92AA4F9072B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850BEDE-76A1-4C20-B40F-D7D7597A00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E2E528F-350D-4A4D-B612-D92AA4F9072B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50BEDE-76A1-4C20-B40F-D7D7597A00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E2E528F-350D-4A4D-B612-D92AA4F9072B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50BEDE-76A1-4C20-B40F-D7D7597A00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AE2E528F-350D-4A4D-B612-D92AA4F9072B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850BEDE-76A1-4C20-B40F-D7D7597A00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jet8nKTvPxY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Bromine-ampoule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9632" y="1708020"/>
          <a:ext cx="6697662" cy="493134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endParaRPr lang="cs-CZ" sz="1200" b="0" i="0" u="none" strike="noStrike" dirty="0" smtClean="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algn="l" fontAlgn="t"/>
                      <a:r>
                        <a:rPr lang="cs-CZ" sz="12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  VY_32_INOVACE_08.02.06 HALOGENY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Jana Černá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Anorganická chemie pro 2. ročník přírodovědného lycea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25.10.2012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Studijní materiál je určen pro studenty 2. ročníku  přírodovědného lycea, 4letých a odpovídajících ročníků víceletých gymnázií, do předmětu Chemie. Tento materiál lze použít k výkladu učiva o výskytu, vlastnostech, reaktivitě, výrobě a použití halogenů. 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Teoretická část podporuje výklad učitele. Text prezentace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doplněný obrázky mohou 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žáci použít jako zápis do sešitu. Závěr prezentace slouží k shrnutí a opakování celé kapitoly. Žáci si tak upevní a procvičí získané vědomosti. Na jednotlivé otázky mohou odpovídat přímo nebo si je předem zpracují do svého sešitu.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00B050"/>
                </a:solidFill>
              </a:rPr>
              <a:t>HALOGENY</a:t>
            </a:r>
            <a:endParaRPr lang="cs-CZ" sz="5400" dirty="0">
              <a:solidFill>
                <a:srgbClr val="00B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Od řeckého slova </a:t>
            </a:r>
            <a:r>
              <a:rPr lang="cs-CZ" dirty="0" err="1" smtClean="0"/>
              <a:t>hals</a:t>
            </a:r>
            <a:r>
              <a:rPr lang="cs-CZ" dirty="0" smtClean="0"/>
              <a:t> = sůl (schopné tvořit řadu solí)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363272" cy="490000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F -fluor	 	I- jod     </a:t>
            </a: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Cl- chlor		</a:t>
            </a:r>
            <a:r>
              <a:rPr lang="cs-CZ" b="1" dirty="0" err="1" smtClean="0">
                <a:solidFill>
                  <a:srgbClr val="00B050"/>
                </a:solidFill>
              </a:rPr>
              <a:t>At</a:t>
            </a:r>
            <a:r>
              <a:rPr lang="cs-CZ" b="1" dirty="0" smtClean="0">
                <a:solidFill>
                  <a:srgbClr val="00B050"/>
                </a:solidFill>
              </a:rPr>
              <a:t> – astat</a:t>
            </a: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Br- brom	</a:t>
            </a:r>
          </a:p>
          <a:p>
            <a:pPr>
              <a:buNone/>
            </a:pPr>
            <a:endParaRPr lang="cs-CZ" b="1" dirty="0" smtClean="0">
              <a:solidFill>
                <a:srgbClr val="00B050"/>
              </a:solidFill>
            </a:endParaRPr>
          </a:p>
          <a:p>
            <a:r>
              <a:rPr lang="cs-CZ" dirty="0" smtClean="0"/>
              <a:t>Nestálá elektronová konfigurace: ns</a:t>
            </a:r>
            <a:r>
              <a:rPr lang="cs-CZ" baseline="30000" dirty="0" smtClean="0"/>
              <a:t>2 </a:t>
            </a:r>
            <a:r>
              <a:rPr lang="cs-CZ" dirty="0" smtClean="0"/>
              <a:t>np</a:t>
            </a:r>
            <a:r>
              <a:rPr lang="cs-CZ" baseline="30000" dirty="0" smtClean="0"/>
              <a:t>5</a:t>
            </a:r>
            <a:r>
              <a:rPr lang="cs-CZ" dirty="0" smtClean="0"/>
              <a:t>        				(7 valenčních elektronů)</a:t>
            </a:r>
          </a:p>
          <a:p>
            <a:pPr>
              <a:buNone/>
            </a:pPr>
            <a:endParaRPr lang="cs-CZ" sz="1900" dirty="0" smtClean="0"/>
          </a:p>
          <a:p>
            <a:r>
              <a:rPr lang="cs-CZ" dirty="0" smtClean="0"/>
              <a:t>Velmi reaktivní – tvoří ionty F</a:t>
            </a:r>
            <a:r>
              <a:rPr lang="cs-CZ" baseline="30000" dirty="0" smtClean="0"/>
              <a:t>-</a:t>
            </a:r>
            <a:r>
              <a:rPr lang="cs-CZ" dirty="0" smtClean="0"/>
              <a:t>, Cl</a:t>
            </a:r>
            <a:r>
              <a:rPr lang="cs-CZ" baseline="30000" dirty="0" smtClean="0"/>
              <a:t>-</a:t>
            </a:r>
            <a:r>
              <a:rPr lang="cs-CZ" dirty="0" smtClean="0"/>
              <a:t>, Br</a:t>
            </a:r>
            <a:r>
              <a:rPr lang="cs-CZ" baseline="30000" dirty="0" smtClean="0"/>
              <a:t>-</a:t>
            </a:r>
            <a:r>
              <a:rPr lang="cs-CZ" dirty="0" smtClean="0"/>
              <a:t>, I</a:t>
            </a:r>
            <a:r>
              <a:rPr lang="cs-CZ" baseline="30000" dirty="0" smtClean="0"/>
              <a:t>-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	nebo dvouatomové molekuly F-F, Cl-Cl, H-Cl</a:t>
            </a:r>
          </a:p>
          <a:p>
            <a:pPr>
              <a:buNone/>
            </a:pPr>
            <a:endParaRPr lang="cs-CZ" sz="1700" dirty="0" smtClean="0"/>
          </a:p>
          <a:p>
            <a:r>
              <a:rPr lang="cs-CZ" dirty="0" smtClean="0"/>
              <a:t>Se zvyšujícím protonovým číslem (Z) reaktivita klesá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VII.A skupina – Halogeny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4784"/>
            <a:ext cx="8291264" cy="475252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Pouze ve sloučeninách:</a:t>
            </a:r>
          </a:p>
          <a:p>
            <a:pPr>
              <a:buNone/>
            </a:pPr>
            <a:endParaRPr lang="cs-CZ" sz="2800" b="1" u="sng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2800" b="1" u="sng" dirty="0" smtClean="0">
                <a:solidFill>
                  <a:srgbClr val="00B050"/>
                </a:solidFill>
              </a:rPr>
              <a:t>Fluor: </a:t>
            </a:r>
            <a:r>
              <a:rPr lang="cs-CZ" dirty="0" smtClean="0"/>
              <a:t> v nerostech: kazivec (fluorit) CaF</a:t>
            </a:r>
            <a:r>
              <a:rPr lang="cs-CZ" baseline="-25000" dirty="0" smtClean="0"/>
              <a:t>2</a:t>
            </a:r>
            <a:r>
              <a:rPr lang="cs-CZ" dirty="0" smtClean="0"/>
              <a:t>, 					kryolit - Na</a:t>
            </a:r>
            <a:r>
              <a:rPr lang="cs-CZ" baseline="-25000" dirty="0" smtClean="0"/>
              <a:t>3</a:t>
            </a:r>
            <a:r>
              <a:rPr lang="cs-CZ" dirty="0" smtClean="0"/>
              <a:t>AlF</a:t>
            </a:r>
            <a:r>
              <a:rPr lang="cs-CZ" baseline="-25000" dirty="0" smtClean="0"/>
              <a:t>6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 				- v kostech, zubech</a:t>
            </a:r>
          </a:p>
          <a:p>
            <a:pPr>
              <a:buNone/>
            </a:pPr>
            <a:endParaRPr lang="cs-CZ" b="1" u="sng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u="sng" dirty="0" smtClean="0">
                <a:solidFill>
                  <a:srgbClr val="00B050"/>
                </a:solidFill>
              </a:rPr>
              <a:t>Chlor: </a:t>
            </a:r>
            <a:r>
              <a:rPr lang="cs-CZ" dirty="0" smtClean="0"/>
              <a:t>vázaný v nerostech: </a:t>
            </a:r>
            <a:r>
              <a:rPr lang="cs-CZ" dirty="0" err="1" smtClean="0"/>
              <a:t>NaCl</a:t>
            </a:r>
            <a:r>
              <a:rPr lang="cs-CZ" dirty="0" smtClean="0"/>
              <a:t> – sůl kamenná, </a:t>
            </a:r>
            <a:r>
              <a:rPr lang="cs-CZ" dirty="0" err="1" smtClean="0"/>
              <a:t>KCl</a:t>
            </a:r>
            <a:r>
              <a:rPr lang="cs-CZ" dirty="0" smtClean="0"/>
              <a:t> – sylvín</a:t>
            </a:r>
          </a:p>
          <a:p>
            <a:r>
              <a:rPr lang="cs-CZ" dirty="0" smtClean="0"/>
              <a:t>v mořské a minerální vodě jako rozpuštěné soli</a:t>
            </a:r>
          </a:p>
          <a:p>
            <a:r>
              <a:rPr lang="cs-CZ" dirty="0" smtClean="0"/>
              <a:t>v buňkách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Výskyt v přírodě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>
                <a:solidFill>
                  <a:srgbClr val="00B050"/>
                </a:solidFill>
              </a:rPr>
              <a:t>Brom: </a:t>
            </a:r>
            <a:r>
              <a:rPr lang="cs-CZ" dirty="0" smtClean="0"/>
              <a:t>vázaný v ložiskách chloridů</a:t>
            </a:r>
          </a:p>
          <a:p>
            <a:r>
              <a:rPr lang="cs-CZ" dirty="0" smtClean="0"/>
              <a:t>v mořské vodě, chaluhách, slaných jezerech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u="sng" dirty="0" err="1" smtClean="0">
                <a:solidFill>
                  <a:srgbClr val="00B050"/>
                </a:solidFill>
              </a:rPr>
              <a:t>Iod</a:t>
            </a:r>
            <a:r>
              <a:rPr lang="cs-CZ" b="1" u="sng" dirty="0" smtClean="0">
                <a:solidFill>
                  <a:srgbClr val="00B050"/>
                </a:solidFill>
              </a:rPr>
              <a:t>: </a:t>
            </a:r>
            <a:r>
              <a:rPr lang="cs-CZ" dirty="0" smtClean="0"/>
              <a:t>v mořské vodě, chaluhách</a:t>
            </a:r>
          </a:p>
          <a:p>
            <a:r>
              <a:rPr lang="cs-CZ" dirty="0" smtClean="0"/>
              <a:t>hormony štítné žlázy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Výskyt v přírodě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68760"/>
            <a:ext cx="8363272" cy="504056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F</a:t>
            </a:r>
            <a:r>
              <a:rPr lang="cs-CZ" baseline="-25000" dirty="0" smtClean="0"/>
              <a:t>2</a:t>
            </a:r>
            <a:r>
              <a:rPr lang="cs-CZ" dirty="0" smtClean="0"/>
              <a:t>, Cl</a:t>
            </a:r>
            <a:r>
              <a:rPr lang="cs-CZ" baseline="-25000" dirty="0" smtClean="0"/>
              <a:t>2</a:t>
            </a:r>
            <a:r>
              <a:rPr lang="cs-CZ" dirty="0" smtClean="0"/>
              <a:t> –jedovaté žlutozelené těkavé plyny </a:t>
            </a:r>
          </a:p>
          <a:p>
            <a:r>
              <a:rPr lang="cs-CZ" dirty="0" smtClean="0"/>
              <a:t>Cl</a:t>
            </a:r>
            <a:r>
              <a:rPr lang="cs-CZ" baseline="-25000" dirty="0" smtClean="0"/>
              <a:t>2</a:t>
            </a:r>
            <a:r>
              <a:rPr lang="cs-CZ" dirty="0" smtClean="0"/>
              <a:t> - 1915 – 1. bojový plyn použitý Němci za 1. světové války</a:t>
            </a:r>
          </a:p>
          <a:p>
            <a:r>
              <a:rPr lang="cs-CZ" dirty="0" smtClean="0"/>
              <a:t>Br</a:t>
            </a:r>
            <a:r>
              <a:rPr lang="cs-CZ" baseline="-25000" dirty="0" smtClean="0"/>
              <a:t>2</a:t>
            </a:r>
            <a:r>
              <a:rPr lang="cs-CZ" dirty="0" smtClean="0"/>
              <a:t> – červenohnědá kapalina</a:t>
            </a:r>
          </a:p>
          <a:p>
            <a:r>
              <a:rPr lang="cs-CZ" dirty="0" smtClean="0"/>
              <a:t>I</a:t>
            </a:r>
            <a:r>
              <a:rPr lang="cs-CZ" baseline="-25000" dirty="0" smtClean="0"/>
              <a:t>2</a:t>
            </a:r>
            <a:r>
              <a:rPr lang="cs-CZ" dirty="0" smtClean="0"/>
              <a:t> – fialové šupinaté krystalky, snadno sublimuje</a:t>
            </a:r>
          </a:p>
          <a:p>
            <a:r>
              <a:rPr lang="cs-CZ" dirty="0" smtClean="0"/>
              <a:t>Všechny jedovaté, dráždivé účinky, v plynném stavu tvoří dvouatomové molekuly</a:t>
            </a:r>
          </a:p>
          <a:p>
            <a:r>
              <a:rPr lang="cs-CZ" dirty="0" smtClean="0"/>
              <a:t>Kromě I</a:t>
            </a:r>
            <a:r>
              <a:rPr lang="cs-CZ" baseline="-25000" dirty="0" smtClean="0"/>
              <a:t>2</a:t>
            </a:r>
            <a:r>
              <a:rPr lang="cs-CZ" dirty="0" smtClean="0"/>
              <a:t> rozpustné ve vodě (I</a:t>
            </a:r>
            <a:r>
              <a:rPr lang="cs-CZ" baseline="-25000" dirty="0" smtClean="0"/>
              <a:t>2</a:t>
            </a:r>
            <a:r>
              <a:rPr lang="cs-CZ" dirty="0" smtClean="0"/>
              <a:t> v KI je tzv. </a:t>
            </a:r>
            <a:r>
              <a:rPr lang="cs-CZ" dirty="0" err="1" smtClean="0"/>
              <a:t>Lugolův</a:t>
            </a:r>
            <a:r>
              <a:rPr lang="cs-CZ" dirty="0" smtClean="0"/>
              <a:t> roztok)</a:t>
            </a:r>
          </a:p>
          <a:p>
            <a:r>
              <a:rPr lang="cs-CZ" dirty="0" smtClean="0"/>
              <a:t>Mají vysokou elektronegativitu (F – 4,1), oxidační účinky a jsou velmi reaktivní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VLASTNOSTI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60648"/>
            <a:ext cx="4248472" cy="47360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915816" y="5157192"/>
            <a:ext cx="3024335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Obrázek 1: brom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3945004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340768"/>
            <a:ext cx="8496944" cy="4824536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Slučují se přímo s většinou kovů i nekovů</a:t>
            </a:r>
          </a:p>
          <a:p>
            <a:pPr>
              <a:buNone/>
            </a:pPr>
            <a:r>
              <a:rPr lang="cs-CZ" dirty="0" smtClean="0"/>
              <a:t>2Na + Cl</a:t>
            </a:r>
            <a:r>
              <a:rPr lang="cs-CZ" baseline="-25000" dirty="0" smtClean="0"/>
              <a:t>2</a:t>
            </a:r>
            <a:r>
              <a:rPr lang="cs-CZ" dirty="0" smtClean="0"/>
              <a:t> → 2NaCl</a:t>
            </a:r>
          </a:p>
          <a:p>
            <a:pPr>
              <a:buNone/>
            </a:pPr>
            <a:r>
              <a:rPr lang="cs-CZ" dirty="0" smtClean="0"/>
              <a:t>H</a:t>
            </a:r>
            <a:r>
              <a:rPr lang="cs-CZ" baseline="-25000" dirty="0" smtClean="0"/>
              <a:t>2</a:t>
            </a:r>
            <a:r>
              <a:rPr lang="cs-CZ" dirty="0" smtClean="0"/>
              <a:t> + Cl</a:t>
            </a:r>
            <a:r>
              <a:rPr lang="cs-CZ" baseline="-25000" dirty="0" smtClean="0"/>
              <a:t>2</a:t>
            </a:r>
            <a:r>
              <a:rPr lang="cs-CZ" dirty="0" smtClean="0"/>
              <a:t> → 2HCl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>
                <a:solidFill>
                  <a:srgbClr val="00B050"/>
                </a:solidFill>
              </a:rPr>
              <a:t>Halogen s </a:t>
            </a:r>
            <a:r>
              <a:rPr lang="cs-CZ" b="1" dirty="0" smtClean="0">
                <a:solidFill>
                  <a:srgbClr val="00B050"/>
                </a:solidFill>
                <a:latin typeface="Arial"/>
                <a:cs typeface="Arial"/>
              </a:rPr>
              <a:t>↓ Z „vyoxiduje“  z halogenidu halogen s ↑ Z</a:t>
            </a:r>
          </a:p>
          <a:p>
            <a:pPr>
              <a:buNone/>
            </a:pPr>
            <a:r>
              <a:rPr lang="cs-CZ" dirty="0" smtClean="0"/>
              <a:t>2KBr + Cl</a:t>
            </a:r>
            <a:r>
              <a:rPr lang="cs-CZ" baseline="-25000" dirty="0" smtClean="0"/>
              <a:t>2</a:t>
            </a:r>
            <a:r>
              <a:rPr lang="cs-CZ" dirty="0" smtClean="0"/>
              <a:t> → 2KCl  +  Br</a:t>
            </a:r>
            <a:r>
              <a:rPr lang="cs-CZ" baseline="-25000" dirty="0" smtClean="0"/>
              <a:t>2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b="1" dirty="0" smtClean="0">
                <a:solidFill>
                  <a:srgbClr val="00B050"/>
                </a:solidFill>
              </a:rPr>
              <a:t>Halogen s </a:t>
            </a:r>
            <a:r>
              <a:rPr lang="cs-CZ" b="1" dirty="0" smtClean="0">
                <a:solidFill>
                  <a:srgbClr val="00B050"/>
                </a:solidFill>
                <a:latin typeface="Arial"/>
                <a:cs typeface="Arial"/>
              </a:rPr>
              <a:t>↑Z „vyredukuje“ halogen s ↓ Z </a:t>
            </a:r>
            <a:r>
              <a:rPr lang="cs-CZ" b="1" dirty="0" err="1" smtClean="0">
                <a:solidFill>
                  <a:srgbClr val="00B050"/>
                </a:solidFill>
                <a:latin typeface="Arial"/>
                <a:cs typeface="Arial"/>
              </a:rPr>
              <a:t>z</a:t>
            </a:r>
            <a:r>
              <a:rPr lang="cs-CZ" b="1" dirty="0" smtClean="0">
                <a:solidFill>
                  <a:srgbClr val="00B050"/>
                </a:solidFill>
                <a:latin typeface="Arial"/>
                <a:cs typeface="Arial"/>
              </a:rPr>
              <a:t> jeho kyslíkatých solí</a:t>
            </a:r>
          </a:p>
          <a:p>
            <a:pPr>
              <a:buNone/>
            </a:pPr>
            <a:r>
              <a:rPr lang="cs-CZ" dirty="0" smtClean="0"/>
              <a:t>I</a:t>
            </a:r>
            <a:r>
              <a:rPr lang="cs-CZ" baseline="-25000" dirty="0" smtClean="0"/>
              <a:t>2</a:t>
            </a:r>
            <a:r>
              <a:rPr lang="cs-CZ" dirty="0" smtClean="0"/>
              <a:t> + 2NaClO</a:t>
            </a:r>
            <a:r>
              <a:rPr lang="cs-CZ" baseline="-25000" dirty="0" smtClean="0"/>
              <a:t>3</a:t>
            </a:r>
            <a:r>
              <a:rPr lang="cs-CZ" dirty="0" smtClean="0"/>
              <a:t> → 2NaIO</a:t>
            </a:r>
            <a:r>
              <a:rPr lang="cs-CZ" baseline="-25000" dirty="0" smtClean="0"/>
              <a:t>3</a:t>
            </a:r>
            <a:r>
              <a:rPr lang="cs-CZ" dirty="0" smtClean="0"/>
              <a:t> + Cl</a:t>
            </a:r>
            <a:r>
              <a:rPr lang="cs-CZ" baseline="-25000" dirty="0" smtClean="0"/>
              <a:t>2</a:t>
            </a:r>
            <a:endParaRPr lang="cs-CZ" dirty="0" smtClean="0"/>
          </a:p>
          <a:p>
            <a:pPr>
              <a:buNone/>
            </a:pPr>
            <a:endParaRPr lang="cs-CZ" dirty="0" smtClean="0">
              <a:latin typeface="Arial"/>
              <a:cs typeface="Arial"/>
            </a:endParaRP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Chemické vlastnosti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548680"/>
            <a:ext cx="8424936" cy="5688632"/>
          </a:xfrm>
        </p:spPr>
        <p:txBody>
          <a:bodyPr/>
          <a:lstStyle/>
          <a:p>
            <a:pPr>
              <a:buNone/>
            </a:pPr>
            <a:r>
              <a:rPr lang="cs-CZ" sz="2800" b="1" u="sng" dirty="0" smtClean="0">
                <a:solidFill>
                  <a:srgbClr val="00B050"/>
                </a:solidFill>
              </a:rPr>
              <a:t>VÝROBA:</a:t>
            </a:r>
            <a:endParaRPr lang="cs-CZ" sz="2800" b="1" u="sng" dirty="0" smtClean="0"/>
          </a:p>
          <a:p>
            <a:r>
              <a:rPr lang="cs-CZ" dirty="0" smtClean="0"/>
              <a:t>Elektrolýza roztoků (tavenin) jejich solí, vylučují se na anodě- př.: </a:t>
            </a:r>
            <a:r>
              <a:rPr lang="cs-CZ" dirty="0" err="1" smtClean="0"/>
              <a:t>NaCl</a:t>
            </a:r>
            <a:r>
              <a:rPr lang="cs-CZ" dirty="0" smtClean="0"/>
              <a:t> elektrolýzou solanky – 30%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800" b="1" u="sng" dirty="0" smtClean="0">
                <a:solidFill>
                  <a:srgbClr val="00B050"/>
                </a:solidFill>
              </a:rPr>
              <a:t>Laboratorní příprava </a:t>
            </a:r>
            <a:r>
              <a:rPr lang="cs-CZ" dirty="0" smtClean="0">
                <a:solidFill>
                  <a:srgbClr val="00B050"/>
                </a:solidFill>
              </a:rPr>
              <a:t>- </a:t>
            </a:r>
            <a:r>
              <a:rPr lang="cs-CZ" dirty="0" smtClean="0"/>
              <a:t>oxidací halogenidů nebo halogenovodíků silnými oxidačními činidly: </a:t>
            </a:r>
          </a:p>
          <a:p>
            <a:pPr>
              <a:buNone/>
            </a:pPr>
            <a:endParaRPr lang="cs-CZ" b="1" dirty="0" smtClean="0"/>
          </a:p>
          <a:p>
            <a:pPr lvl="1">
              <a:buNone/>
            </a:pPr>
            <a:r>
              <a:rPr lang="cs-CZ" dirty="0" smtClean="0"/>
              <a:t>		</a:t>
            </a:r>
            <a:r>
              <a:rPr lang="cs-CZ" sz="2400" b="1" dirty="0" smtClean="0"/>
              <a:t>MnO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  +  4HCl → MnCl</a:t>
            </a:r>
            <a:r>
              <a:rPr lang="cs-CZ" sz="2400" b="1" baseline="-25000" dirty="0" smtClean="0"/>
              <a:t>2 </a:t>
            </a:r>
            <a:r>
              <a:rPr lang="cs-CZ" sz="2400" b="1" dirty="0" smtClean="0"/>
              <a:t> + Cl</a:t>
            </a:r>
            <a:r>
              <a:rPr lang="cs-CZ" sz="2400" b="1" baseline="-25000" dirty="0" smtClean="0"/>
              <a:t>2 </a:t>
            </a:r>
            <a:r>
              <a:rPr lang="cs-CZ" sz="2400" b="1" dirty="0" smtClean="0"/>
              <a:t> + 2H</a:t>
            </a:r>
            <a:r>
              <a:rPr lang="cs-CZ" sz="2400" b="1" baseline="-25000" dirty="0" smtClean="0"/>
              <a:t>2</a:t>
            </a:r>
            <a:r>
              <a:rPr lang="cs-CZ" sz="2400" b="1" dirty="0" smtClean="0"/>
              <a:t>O</a:t>
            </a:r>
          </a:p>
          <a:p>
            <a:pPr lvl="1">
              <a:buNone/>
            </a:pPr>
            <a:endParaRPr lang="cs-CZ" sz="2000" dirty="0" smtClean="0"/>
          </a:p>
          <a:p>
            <a:pPr lvl="1">
              <a:buNone/>
            </a:pPr>
            <a:r>
              <a:rPr lang="cs-CZ" sz="2000" dirty="0" smtClean="0"/>
              <a:t>Video:</a:t>
            </a:r>
          </a:p>
          <a:p>
            <a:pPr lvl="1">
              <a:buNone/>
            </a:pPr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youtube.com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watch</a:t>
            </a:r>
            <a:r>
              <a:rPr lang="cs-CZ" sz="2000" dirty="0" smtClean="0">
                <a:hlinkClick r:id="rId2"/>
              </a:rPr>
              <a:t>?v=jet8nKTvPxY</a:t>
            </a:r>
            <a:endParaRPr lang="cs-CZ" sz="2000" dirty="0" smtClean="0"/>
          </a:p>
          <a:p>
            <a:pPr lvl="1">
              <a:buNone/>
            </a:pPr>
            <a:endParaRPr lang="cs-CZ" sz="2000" dirty="0" smtClean="0"/>
          </a:p>
          <a:p>
            <a:pPr lvl="1">
              <a:buNone/>
            </a:pPr>
            <a:endParaRPr lang="cs-CZ" sz="2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196752"/>
            <a:ext cx="8435280" cy="5184576"/>
          </a:xfrm>
        </p:spPr>
        <p:txBody>
          <a:bodyPr>
            <a:normAutofit lnSpcReduction="10000"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F: </a:t>
            </a:r>
            <a:r>
              <a:rPr lang="cs-CZ" dirty="0" smtClean="0"/>
              <a:t>	výroba plastů (teflon – PTFE), freonů 	(CCl</a:t>
            </a:r>
            <a:r>
              <a:rPr lang="cs-CZ" baseline="-25000" dirty="0" smtClean="0"/>
              <a:t>2</a:t>
            </a:r>
            <a:r>
              <a:rPr lang="cs-CZ" dirty="0" smtClean="0"/>
              <a:t>F</a:t>
            </a:r>
            <a:r>
              <a:rPr lang="cs-CZ" baseline="-25000" dirty="0" smtClean="0"/>
              <a:t>2</a:t>
            </a:r>
            <a:r>
              <a:rPr lang="cs-CZ" dirty="0" smtClean="0"/>
              <a:t>) – výroba omezena</a:t>
            </a:r>
          </a:p>
          <a:p>
            <a:pPr>
              <a:buNone/>
            </a:pPr>
            <a:r>
              <a:rPr lang="cs-CZ" dirty="0" smtClean="0"/>
              <a:t>		- UF</a:t>
            </a:r>
            <a:r>
              <a:rPr lang="cs-CZ" baseline="-25000" dirty="0" smtClean="0"/>
              <a:t>6</a:t>
            </a:r>
            <a:r>
              <a:rPr lang="cs-CZ" dirty="0" smtClean="0"/>
              <a:t> –palivo v jaderných elektrárnách</a:t>
            </a:r>
          </a:p>
          <a:p>
            <a:pPr>
              <a:buNone/>
            </a:pPr>
            <a:endParaRPr lang="cs-CZ" sz="1500" dirty="0" smtClean="0"/>
          </a:p>
          <a:p>
            <a:r>
              <a:rPr lang="cs-CZ" b="1" dirty="0" smtClean="0">
                <a:solidFill>
                  <a:srgbClr val="00B050"/>
                </a:solidFill>
              </a:rPr>
              <a:t>Cl:  </a:t>
            </a:r>
            <a:r>
              <a:rPr lang="cs-CZ" dirty="0" smtClean="0"/>
              <a:t>výroba </a:t>
            </a:r>
            <a:r>
              <a:rPr lang="cs-CZ" dirty="0" err="1" smtClean="0"/>
              <a:t>HCl</a:t>
            </a:r>
            <a:r>
              <a:rPr lang="cs-CZ" dirty="0" smtClean="0"/>
              <a:t>, plastů – PVC, freonů</a:t>
            </a:r>
          </a:p>
          <a:p>
            <a:pPr>
              <a:buNone/>
            </a:pPr>
            <a:r>
              <a:rPr lang="cs-CZ" dirty="0" smtClean="0"/>
              <a:t>		dezinfekční a bělící prostředek – sterilizace 	pitné vody</a:t>
            </a:r>
          </a:p>
          <a:p>
            <a:pPr>
              <a:buNone/>
            </a:pPr>
            <a:endParaRPr lang="cs-CZ" sz="1500" dirty="0" smtClean="0"/>
          </a:p>
          <a:p>
            <a:r>
              <a:rPr lang="cs-CZ" b="1" dirty="0" smtClean="0">
                <a:solidFill>
                  <a:srgbClr val="00B050"/>
                </a:solidFill>
              </a:rPr>
              <a:t>Br: </a:t>
            </a:r>
            <a:r>
              <a:rPr lang="cs-CZ" dirty="0" smtClean="0"/>
              <a:t>výroba barviv, pesticidů, fotografického materiálu, léčiv (</a:t>
            </a:r>
            <a:r>
              <a:rPr lang="cs-CZ" dirty="0" err="1" smtClean="0"/>
              <a:t>Bromexin</a:t>
            </a:r>
            <a:r>
              <a:rPr lang="cs-CZ" dirty="0" smtClean="0"/>
              <a:t>)</a:t>
            </a:r>
          </a:p>
          <a:p>
            <a:endParaRPr lang="cs-CZ" sz="1800" dirty="0" smtClean="0"/>
          </a:p>
          <a:p>
            <a:r>
              <a:rPr lang="cs-CZ" b="1" dirty="0" smtClean="0">
                <a:solidFill>
                  <a:srgbClr val="00B050"/>
                </a:solidFill>
              </a:rPr>
              <a:t>I: </a:t>
            </a:r>
            <a:r>
              <a:rPr lang="cs-CZ" dirty="0" smtClean="0"/>
              <a:t>výroba barviv a léčiv, </a:t>
            </a:r>
            <a:r>
              <a:rPr lang="cs-CZ" dirty="0" smtClean="0">
                <a:solidFill>
                  <a:srgbClr val="00B050"/>
                </a:solidFill>
              </a:rPr>
              <a:t>JODOVÁ TINKTURA </a:t>
            </a:r>
            <a:r>
              <a:rPr lang="cs-CZ" sz="2800" dirty="0" smtClean="0"/>
              <a:t>(5 % </a:t>
            </a:r>
            <a:r>
              <a:rPr lang="cs-CZ" sz="2800" dirty="0" err="1" smtClean="0"/>
              <a:t>ethanolový</a:t>
            </a:r>
            <a:r>
              <a:rPr lang="cs-CZ" sz="2800" dirty="0" smtClean="0"/>
              <a:t> roztok jodu)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POUŽITÍ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340768"/>
            <a:ext cx="8496944" cy="4464496"/>
          </a:xfrm>
        </p:spPr>
        <p:txBody>
          <a:bodyPr/>
          <a:lstStyle/>
          <a:p>
            <a:pPr marL="624078" indent="-514350">
              <a:buNone/>
            </a:pPr>
            <a:r>
              <a:rPr lang="cs-CZ" dirty="0" smtClean="0"/>
              <a:t>1) Doplňte </a:t>
            </a:r>
            <a:r>
              <a:rPr lang="cs-CZ" dirty="0" smtClean="0"/>
              <a:t>do tabulky chybějící údaje</a:t>
            </a:r>
            <a:r>
              <a:rPr lang="cs-CZ" dirty="0" smtClean="0"/>
              <a:t>:</a:t>
            </a:r>
          </a:p>
          <a:p>
            <a:pPr marL="624078" indent="-514350">
              <a:buNone/>
            </a:pPr>
            <a:endParaRPr lang="cs-CZ" dirty="0" smtClean="0"/>
          </a:p>
          <a:p>
            <a:pPr marL="624078" indent="-514350">
              <a:buNone/>
            </a:pPr>
            <a:endParaRPr lang="cs-CZ" dirty="0" smtClean="0"/>
          </a:p>
          <a:p>
            <a:pPr marL="624078" indent="-514350">
              <a:buNone/>
            </a:pPr>
            <a:endParaRPr lang="cs-CZ" dirty="0" smtClean="0"/>
          </a:p>
          <a:p>
            <a:pPr marL="624078" indent="-51435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850106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Opakování:</a:t>
            </a:r>
            <a:endParaRPr lang="cs-CZ" dirty="0">
              <a:solidFill>
                <a:srgbClr val="00B05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827584" y="2420888"/>
          <a:ext cx="609600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značka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vzhled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fluor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chlor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brom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1405" t="17582" r="74427" b="64882"/>
          <a:stretch>
            <a:fillRect/>
          </a:stretch>
        </p:blipFill>
        <p:spPr bwMode="auto">
          <a:xfrm>
            <a:off x="1331640" y="1988840"/>
            <a:ext cx="6192688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620688"/>
            <a:ext cx="8568952" cy="532859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2) Doplňte: Halogeny a jejich sloučeniny se vyskytují:</a:t>
            </a:r>
          </a:p>
          <a:p>
            <a:pPr marL="624078" indent="-514350">
              <a:buAutoNum type="alphaUcParenR"/>
            </a:pPr>
            <a:r>
              <a:rPr lang="cs-CZ" dirty="0" smtClean="0"/>
              <a:t>V mořské vodě jako ............., př.:............</a:t>
            </a:r>
          </a:p>
          <a:p>
            <a:pPr marL="624078" indent="-514350">
              <a:buAutoNum type="alphaUcParenR"/>
            </a:pPr>
            <a:r>
              <a:rPr lang="cs-CZ" dirty="0" smtClean="0"/>
              <a:t>V zemské kůře jako ............., př.:............</a:t>
            </a:r>
          </a:p>
          <a:p>
            <a:pPr marL="624078" indent="-514350">
              <a:buAutoNum type="alphaUcParenR"/>
            </a:pPr>
            <a:r>
              <a:rPr lang="cs-CZ" dirty="0" smtClean="0"/>
              <a:t>V organismech jako součást............., př.:......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marL="624078" indent="-514350">
              <a:buAutoNum type="alphaUcParenR"/>
            </a:pPr>
            <a:r>
              <a:rPr lang="cs-CZ" dirty="0" smtClean="0"/>
              <a:t>V mořské vodě jako </a:t>
            </a:r>
            <a:r>
              <a:rPr lang="cs-CZ" sz="2400" dirty="0" smtClean="0">
                <a:solidFill>
                  <a:srgbClr val="FF0000"/>
                </a:solidFill>
              </a:rPr>
              <a:t>rozpuštěné soli</a:t>
            </a:r>
            <a:r>
              <a:rPr lang="cs-CZ" dirty="0" smtClean="0"/>
              <a:t>, př.: </a:t>
            </a:r>
            <a:r>
              <a:rPr lang="cs-CZ" sz="2400" dirty="0" err="1" smtClean="0">
                <a:solidFill>
                  <a:srgbClr val="FF0000"/>
                </a:solidFill>
              </a:rPr>
              <a:t>NaCl</a:t>
            </a:r>
            <a:r>
              <a:rPr lang="cs-CZ" sz="2400" dirty="0" smtClean="0">
                <a:solidFill>
                  <a:srgbClr val="FF0000"/>
                </a:solidFill>
              </a:rPr>
              <a:t>, </a:t>
            </a:r>
            <a:r>
              <a:rPr lang="cs-CZ" sz="2400" dirty="0" err="1" smtClean="0">
                <a:solidFill>
                  <a:srgbClr val="FF0000"/>
                </a:solidFill>
              </a:rPr>
              <a:t>KCl</a:t>
            </a:r>
            <a:r>
              <a:rPr lang="cs-CZ" sz="2400" dirty="0" smtClean="0">
                <a:solidFill>
                  <a:srgbClr val="FF0000"/>
                </a:solidFill>
              </a:rPr>
              <a:t>, MgCl</a:t>
            </a:r>
            <a:r>
              <a:rPr lang="cs-CZ" baseline="-25000" dirty="0" smtClean="0">
                <a:solidFill>
                  <a:srgbClr val="FF0000"/>
                </a:solidFill>
              </a:rPr>
              <a:t>2</a:t>
            </a:r>
            <a:endParaRPr lang="cs-CZ" dirty="0" smtClean="0">
              <a:solidFill>
                <a:srgbClr val="FF0000"/>
              </a:solidFill>
            </a:endParaRPr>
          </a:p>
          <a:p>
            <a:pPr marL="624078" indent="-514350">
              <a:buAutoNum type="alphaUcParenR"/>
            </a:pPr>
            <a:r>
              <a:rPr lang="cs-CZ" dirty="0" smtClean="0"/>
              <a:t>V zemské kůře jako </a:t>
            </a:r>
            <a:r>
              <a:rPr lang="cs-CZ" sz="2400" dirty="0" smtClean="0">
                <a:solidFill>
                  <a:srgbClr val="FF0000"/>
                </a:solidFill>
              </a:rPr>
              <a:t>nerosty a součást hornin</a:t>
            </a:r>
            <a:r>
              <a:rPr lang="cs-CZ" dirty="0" smtClean="0"/>
              <a:t>, př.: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NaCl</a:t>
            </a:r>
            <a:r>
              <a:rPr lang="cs-CZ" sz="2400" dirty="0" smtClean="0">
                <a:solidFill>
                  <a:srgbClr val="FF0000"/>
                </a:solidFill>
              </a:rPr>
              <a:t>, </a:t>
            </a:r>
            <a:r>
              <a:rPr lang="cs-CZ" sz="2400" dirty="0" err="1" smtClean="0">
                <a:solidFill>
                  <a:srgbClr val="FF0000"/>
                </a:solidFill>
              </a:rPr>
              <a:t>KCl</a:t>
            </a:r>
            <a:r>
              <a:rPr lang="cs-CZ" sz="2400" dirty="0" smtClean="0">
                <a:solidFill>
                  <a:srgbClr val="FF0000"/>
                </a:solidFill>
              </a:rPr>
              <a:t>, MgCl</a:t>
            </a:r>
            <a:r>
              <a:rPr lang="cs-CZ" sz="2400" baseline="-25000" dirty="0" smtClean="0">
                <a:solidFill>
                  <a:srgbClr val="FF0000"/>
                </a:solidFill>
              </a:rPr>
              <a:t>2</a:t>
            </a:r>
            <a:r>
              <a:rPr lang="cs-CZ" sz="2400" dirty="0" smtClean="0">
                <a:solidFill>
                  <a:srgbClr val="FF0000"/>
                </a:solidFill>
              </a:rPr>
              <a:t>,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CaF</a:t>
            </a:r>
            <a:r>
              <a:rPr lang="cs-CZ" sz="2400" baseline="-25000" dirty="0" smtClean="0">
                <a:solidFill>
                  <a:srgbClr val="FF0000"/>
                </a:solidFill>
              </a:rPr>
              <a:t>2</a:t>
            </a:r>
            <a:endParaRPr lang="cs-CZ" dirty="0" smtClean="0">
              <a:solidFill>
                <a:srgbClr val="FF0000"/>
              </a:solidFill>
            </a:endParaRPr>
          </a:p>
          <a:p>
            <a:pPr marL="624078" indent="-514350">
              <a:buAutoNum type="alphaUcParenR"/>
            </a:pPr>
            <a:r>
              <a:rPr lang="cs-CZ" dirty="0" smtClean="0"/>
              <a:t>V organismech jako součást </a:t>
            </a:r>
            <a:r>
              <a:rPr lang="cs-CZ" sz="2400" dirty="0" smtClean="0">
                <a:solidFill>
                  <a:srgbClr val="FF0000"/>
                </a:solidFill>
              </a:rPr>
              <a:t>orgánů</a:t>
            </a:r>
            <a:r>
              <a:rPr lang="cs-CZ" dirty="0" smtClean="0"/>
              <a:t>, př.: </a:t>
            </a:r>
            <a:r>
              <a:rPr lang="cs-CZ" sz="2400" dirty="0" smtClean="0">
                <a:solidFill>
                  <a:srgbClr val="FF0000"/>
                </a:solidFill>
              </a:rPr>
              <a:t>F – zuby, Cl – žaludeční šťáva, I - chaluhy</a:t>
            </a:r>
          </a:p>
          <a:p>
            <a:pPr marL="624078" indent="-514350">
              <a:buNone/>
            </a:pPr>
            <a:endParaRPr lang="cs-CZ" dirty="0" smtClean="0"/>
          </a:p>
          <a:p>
            <a:pPr marL="624078" indent="-514350"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Vratislav Šrámek, Ludvík Kosina: Obecná a anorganická chemie, </a:t>
            </a:r>
            <a:r>
              <a:rPr lang="cs-CZ" sz="1800" dirty="0" err="1" smtClean="0"/>
              <a:t>nakl</a:t>
            </a:r>
            <a:r>
              <a:rPr lang="cs-CZ" sz="1800" dirty="0" smtClean="0"/>
              <a:t>. FIN, Olomouc 1996</a:t>
            </a:r>
          </a:p>
          <a:p>
            <a:r>
              <a:rPr lang="cs-CZ" sz="1800" dirty="0" smtClean="0"/>
              <a:t>Marika Benešová, Hana </a:t>
            </a:r>
            <a:r>
              <a:rPr lang="cs-CZ" sz="1800" dirty="0" err="1" smtClean="0"/>
              <a:t>Satrapová</a:t>
            </a:r>
            <a:r>
              <a:rPr lang="cs-CZ" sz="1800" dirty="0" smtClean="0"/>
              <a:t>: Odmaturuj z chemie, </a:t>
            </a:r>
            <a:r>
              <a:rPr lang="cs-CZ" sz="1800" dirty="0" err="1" smtClean="0"/>
              <a:t>nakl</a:t>
            </a:r>
            <a:r>
              <a:rPr lang="cs-CZ" sz="1800" dirty="0" smtClean="0"/>
              <a:t>. DIDAKTIS </a:t>
            </a:r>
            <a:r>
              <a:rPr lang="cs-CZ" sz="1800" dirty="0" err="1" smtClean="0"/>
              <a:t>spol.s.r.o</a:t>
            </a:r>
            <a:r>
              <a:rPr lang="cs-CZ" sz="1800" dirty="0" smtClean="0"/>
              <a:t>. 2002</a:t>
            </a:r>
          </a:p>
          <a:p>
            <a:r>
              <a:rPr lang="cs-CZ" sz="1800" dirty="0" smtClean="0"/>
              <a:t>Hana </a:t>
            </a:r>
            <a:r>
              <a:rPr lang="cs-CZ" sz="1800" dirty="0" err="1" smtClean="0"/>
              <a:t>Čtrnáctová</a:t>
            </a:r>
            <a:r>
              <a:rPr lang="cs-CZ" sz="1800" dirty="0" smtClean="0"/>
              <a:t>, Věra Vaňková: Znáte anorganickou chemii? (pracovní sešit), </a:t>
            </a:r>
            <a:r>
              <a:rPr lang="cs-CZ" sz="1800" dirty="0" err="1" smtClean="0"/>
              <a:t>nakl</a:t>
            </a:r>
            <a:r>
              <a:rPr lang="cs-CZ" sz="1800" dirty="0" smtClean="0"/>
              <a:t>. PROSPEKTRU., spol. s. r. o., Praha1996</a:t>
            </a:r>
          </a:p>
          <a:p>
            <a:endParaRPr lang="cs-CZ" sz="1800" dirty="0" smtClean="0"/>
          </a:p>
          <a:p>
            <a:r>
              <a:rPr lang="cs-CZ" sz="1600" dirty="0" smtClean="0"/>
              <a:t>Obr. 2. </a:t>
            </a:r>
            <a:r>
              <a:rPr lang="cs-CZ" sz="1600" dirty="0" err="1" smtClean="0"/>
              <a:t>Jurii</a:t>
            </a:r>
            <a:r>
              <a:rPr lang="cs-CZ" sz="1600" dirty="0" smtClean="0"/>
              <a:t> .</a:t>
            </a:r>
            <a:r>
              <a:rPr lang="cs-CZ" sz="1600" dirty="0" smtClean="0">
                <a:latin typeface="Arial"/>
                <a:cs typeface="Arial"/>
              </a:rPr>
              <a:t>[</a:t>
            </a:r>
            <a:r>
              <a:rPr lang="cs-CZ" sz="1600" dirty="0" smtClean="0"/>
              <a:t>cit. 25.10.2012</a:t>
            </a:r>
            <a:r>
              <a:rPr lang="cs-CZ" sz="1600" dirty="0" smtClean="0">
                <a:latin typeface="Arial"/>
                <a:cs typeface="Arial"/>
              </a:rPr>
              <a:t>]</a:t>
            </a:r>
            <a:r>
              <a:rPr lang="en-US" sz="1600" b="1" dirty="0" smtClean="0"/>
              <a:t>.</a:t>
            </a:r>
            <a:r>
              <a:rPr lang="cs-CZ" sz="1600" b="1" dirty="0" smtClean="0"/>
              <a:t> </a:t>
            </a:r>
            <a:r>
              <a:rPr lang="en-US" sz="1600" i="1" dirty="0" err="1" smtClean="0"/>
              <a:t>Dostupný</a:t>
            </a:r>
            <a:r>
              <a:rPr lang="cs-CZ" sz="1600" i="1" dirty="0" smtClean="0"/>
              <a:t> pod licencí </a:t>
            </a:r>
            <a:r>
              <a:rPr lang="cs-CZ" sz="1600" i="1" dirty="0" err="1" smtClean="0"/>
              <a:t>Creative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i="1" dirty="0" smtClean="0"/>
              <a:t>  na WWW</a:t>
            </a:r>
            <a:r>
              <a:rPr lang="cs-CZ" sz="1600" b="1" dirty="0" smtClean="0"/>
              <a:t> : </a:t>
            </a:r>
            <a:r>
              <a:rPr lang="cs-CZ" sz="1600" b="1" dirty="0" smtClean="0">
                <a:hlinkClick r:id="rId2"/>
              </a:rPr>
              <a:t>http://commons.wikimedia.org/wiki/File:Bromine-ampoule.jpg</a:t>
            </a:r>
            <a:endParaRPr lang="cs-CZ" sz="1600" b="1" dirty="0" smtClean="0"/>
          </a:p>
          <a:p>
            <a:endParaRPr lang="cs-CZ" sz="1800" b="1" dirty="0" smtClean="0"/>
          </a:p>
          <a:p>
            <a:endParaRPr lang="cs-CZ" sz="1800" dirty="0" smtClean="0"/>
          </a:p>
          <a:p>
            <a:pPr>
              <a:buNone/>
            </a:pPr>
            <a:endParaRPr lang="cs-CZ" sz="1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zdroje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1578</TotalTime>
  <Words>571</Words>
  <Application>Microsoft Office PowerPoint</Application>
  <PresentationFormat>Předvádění na obrazovce (4:3)</PresentationFormat>
  <Paragraphs>125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Shluk</vt:lpstr>
      <vt:lpstr>Snímek 1</vt:lpstr>
      <vt:lpstr>HALOGENY</vt:lpstr>
      <vt:lpstr>VII.A skupina – Halogeny</vt:lpstr>
      <vt:lpstr>Výskyt v přírodě</vt:lpstr>
      <vt:lpstr>Výskyt v přírodě</vt:lpstr>
      <vt:lpstr>VLASTNOSTI</vt:lpstr>
      <vt:lpstr>Snímek 7</vt:lpstr>
      <vt:lpstr>Chemické vlastnosti</vt:lpstr>
      <vt:lpstr>Snímek 9</vt:lpstr>
      <vt:lpstr>POUŽITÍ</vt:lpstr>
      <vt:lpstr>Opakování:</vt:lpstr>
      <vt:lpstr>Snímek 12</vt:lpstr>
      <vt:lpstr>Snímek 13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Mates</dc:creator>
  <cp:lastModifiedBy>Mates</cp:lastModifiedBy>
  <cp:revision>86</cp:revision>
  <dcterms:created xsi:type="dcterms:W3CDTF">2013-08-16T05:16:09Z</dcterms:created>
  <dcterms:modified xsi:type="dcterms:W3CDTF">2013-10-01T04:50:54Z</dcterms:modified>
</cp:coreProperties>
</file>