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0" r:id="rId2"/>
    <p:sldId id="256" r:id="rId3"/>
    <p:sldId id="261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9C4CC0-3532-4BD4-80A7-7ABF83BC7AC5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3D1DCD-99E1-43E7-9B02-905C7638C5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562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C16C17F-9A89-4720-8EEE-7E87D8DE5F4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397C7EE-8B15-4752-8B81-B26DCDCB2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_tyzZm4tgK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2zOphNGP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708020"/>
          <a:ext cx="6697662" cy="49313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VY_32_INOVACE_08.02.07 SLOUČENINY HALOGENŮ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26.10.2012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Studijní materiál je určen pro studenty 2. ročníku  přírodovědného lycea, 4letých a odpovídajících ročníků víceletých gymnázií, do předmětu Chemie. Tento materiál lze použít k výkladu učiva o bezkyslíkatých a kyslíkatých sloučeninách halogenů. U některých sloučenin je uvedena příprava nebo jejich výroba a praktické využití.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Teoretická část podporuje výklad učitele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 je doplněna hypertextovými odkazy na videa demonstrující přípravu </a:t>
                      </a:r>
                      <a:r>
                        <a:rPr kumimoji="0" lang="cs-CZ" sz="1100" kern="1200" baseline="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HCl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 vlastnosti HF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Text  prezentace mohou žáci použít jako zápis do sešitu a v závěru si procvičí názvosloví probíraných sloučenin.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SLOUČENINY  HALOGENŮ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A) BEZKYSLÍKATÉ SLOUČENINY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Dvouprvkové sloučeniny, obecný vzorec HX (</a:t>
            </a:r>
            <a:r>
              <a:rPr lang="cs-CZ" dirty="0" err="1" smtClean="0"/>
              <a:t>HCl</a:t>
            </a:r>
            <a:r>
              <a:rPr lang="cs-CZ" dirty="0" smtClean="0"/>
              <a:t>, HF, </a:t>
            </a:r>
            <a:r>
              <a:rPr lang="cs-CZ" dirty="0" err="1" smtClean="0"/>
              <a:t>HBr</a:t>
            </a:r>
            <a:r>
              <a:rPr lang="cs-CZ" dirty="0" smtClean="0"/>
              <a:t>, HI)</a:t>
            </a:r>
          </a:p>
          <a:p>
            <a:r>
              <a:rPr lang="cs-CZ" dirty="0" smtClean="0"/>
              <a:t>Bezbarvé, ostře páchnoucí plyny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7030A0"/>
                </a:solidFill>
              </a:rPr>
              <a:t>Průmyslová výroba </a:t>
            </a:r>
            <a:r>
              <a:rPr lang="cs-CZ" dirty="0" err="1" smtClean="0">
                <a:solidFill>
                  <a:srgbClr val="7030A0"/>
                </a:solidFill>
              </a:rPr>
              <a:t>HCl</a:t>
            </a:r>
            <a:r>
              <a:rPr lang="cs-CZ" dirty="0" smtClean="0">
                <a:solidFill>
                  <a:srgbClr val="7030A0"/>
                </a:solidFill>
              </a:rPr>
              <a:t>: </a:t>
            </a:r>
          </a:p>
          <a:p>
            <a:pPr>
              <a:buNone/>
            </a:pPr>
            <a:r>
              <a:rPr lang="cs-CZ" dirty="0" smtClean="0"/>
              <a:t>a) spalováním vodíku v atmosféře Cl</a:t>
            </a:r>
            <a:r>
              <a:rPr lang="cs-CZ" baseline="-25000" dirty="0" smtClean="0"/>
              <a:t>2</a:t>
            </a:r>
            <a:r>
              <a:rPr lang="cs-CZ" dirty="0" smtClean="0"/>
              <a:t> při asi 2000°C:</a:t>
            </a:r>
          </a:p>
          <a:p>
            <a:pPr>
              <a:buNone/>
            </a:pPr>
            <a:r>
              <a:rPr lang="cs-CZ" dirty="0" smtClean="0"/>
              <a:t>		H</a:t>
            </a:r>
            <a:r>
              <a:rPr lang="cs-CZ" baseline="-25000" dirty="0" smtClean="0"/>
              <a:t>2</a:t>
            </a:r>
            <a:r>
              <a:rPr lang="cs-CZ" dirty="0" smtClean="0"/>
              <a:t> + </a:t>
            </a:r>
            <a:r>
              <a:rPr lang="cs-CZ" baseline="-25000" dirty="0" smtClean="0"/>
              <a:t> </a:t>
            </a:r>
            <a:r>
              <a:rPr lang="cs-CZ" dirty="0" smtClean="0"/>
              <a:t> Cl</a:t>
            </a:r>
            <a:r>
              <a:rPr lang="cs-CZ" baseline="-25000" dirty="0" smtClean="0"/>
              <a:t>2 </a:t>
            </a:r>
            <a:r>
              <a:rPr lang="cs-CZ" dirty="0" smtClean="0"/>
              <a:t> →  2HCl</a:t>
            </a:r>
          </a:p>
          <a:p>
            <a:pPr>
              <a:buNone/>
            </a:pPr>
            <a:r>
              <a:rPr lang="cs-CZ" sz="2600" dirty="0" smtClean="0"/>
              <a:t>Video: </a:t>
            </a:r>
            <a:r>
              <a:rPr lang="cs-CZ" sz="2600" dirty="0" smtClean="0">
                <a:hlinkClick r:id="rId2"/>
              </a:rPr>
              <a:t>http://www.</a:t>
            </a:r>
            <a:r>
              <a:rPr lang="cs-CZ" sz="2600" dirty="0" err="1" smtClean="0">
                <a:hlinkClick r:id="rId2"/>
              </a:rPr>
              <a:t>youtube.com</a:t>
            </a:r>
            <a:r>
              <a:rPr lang="cs-CZ" sz="2600" dirty="0" smtClean="0">
                <a:hlinkClick r:id="rId2"/>
              </a:rPr>
              <a:t>/</a:t>
            </a:r>
            <a:r>
              <a:rPr lang="cs-CZ" sz="2600" dirty="0" err="1" smtClean="0">
                <a:hlinkClick r:id="rId2"/>
              </a:rPr>
              <a:t>watch</a:t>
            </a:r>
            <a:r>
              <a:rPr lang="cs-CZ" sz="2600" dirty="0" smtClean="0">
                <a:hlinkClick r:id="rId2"/>
              </a:rPr>
              <a:t>?v=_tyzZm4tgK0</a:t>
            </a:r>
            <a:endParaRPr lang="cs-CZ" sz="26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b) Sulfátový způsob:	</a:t>
            </a:r>
          </a:p>
          <a:p>
            <a:pPr>
              <a:buNone/>
            </a:pPr>
            <a:r>
              <a:rPr lang="cs-CZ" dirty="0" smtClean="0"/>
              <a:t>		2NaCl +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→  2HCl  + Na</a:t>
            </a:r>
            <a:r>
              <a:rPr lang="cs-CZ" baseline="-25000" dirty="0" smtClean="0"/>
              <a:t>2</a:t>
            </a:r>
            <a:r>
              <a:rPr lang="cs-CZ" dirty="0" smtClean="0"/>
              <a:t> SO</a:t>
            </a:r>
            <a:r>
              <a:rPr lang="cs-CZ" baseline="-25000" dirty="0" smtClean="0"/>
              <a:t>4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HALOGENOVODÍKY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12776"/>
            <a:ext cx="8496944" cy="4896544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c) dnes spíše jako vedlejší produkt při chloraci organických látek</a:t>
            </a:r>
          </a:p>
          <a:p>
            <a:pPr>
              <a:buNone/>
            </a:pPr>
            <a:r>
              <a:rPr lang="cs-CZ" dirty="0" smtClean="0"/>
              <a:t>  CH</a:t>
            </a:r>
            <a:r>
              <a:rPr lang="cs-CZ" baseline="-25000" dirty="0" smtClean="0"/>
              <a:t>2</a:t>
            </a:r>
            <a:r>
              <a:rPr lang="cs-CZ" dirty="0" smtClean="0"/>
              <a:t> = </a:t>
            </a:r>
            <a:r>
              <a:rPr lang="cs-CZ" dirty="0" err="1" smtClean="0"/>
              <a:t>CH</a:t>
            </a:r>
            <a:r>
              <a:rPr lang="cs-CZ" baseline="-25000" dirty="0" err="1" smtClean="0"/>
              <a:t>2</a:t>
            </a:r>
            <a:r>
              <a:rPr lang="cs-CZ" baseline="-25000" dirty="0" smtClean="0"/>
              <a:t>  </a:t>
            </a:r>
            <a:r>
              <a:rPr lang="cs-CZ" dirty="0" smtClean="0"/>
              <a:t>+ </a:t>
            </a:r>
            <a:r>
              <a:rPr lang="cs-CZ" baseline="-25000" dirty="0" smtClean="0"/>
              <a:t> </a:t>
            </a:r>
            <a:r>
              <a:rPr lang="cs-CZ" dirty="0" smtClean="0"/>
              <a:t> Cl</a:t>
            </a:r>
            <a:r>
              <a:rPr lang="cs-CZ" baseline="-25000" dirty="0" smtClean="0"/>
              <a:t>2 </a:t>
            </a:r>
            <a:r>
              <a:rPr lang="cs-CZ" dirty="0" smtClean="0"/>
              <a:t> → CH</a:t>
            </a:r>
            <a:r>
              <a:rPr lang="cs-CZ" baseline="-25000" dirty="0" smtClean="0"/>
              <a:t>2</a:t>
            </a:r>
            <a:r>
              <a:rPr lang="cs-CZ" dirty="0" smtClean="0"/>
              <a:t> = </a:t>
            </a:r>
            <a:r>
              <a:rPr lang="cs-CZ" dirty="0" err="1" smtClean="0"/>
              <a:t>CHCl</a:t>
            </a:r>
            <a:r>
              <a:rPr lang="cs-CZ" dirty="0" smtClean="0"/>
              <a:t>  + </a:t>
            </a:r>
            <a:r>
              <a:rPr lang="cs-CZ" baseline="-25000" dirty="0" smtClean="0"/>
              <a:t>  </a:t>
            </a:r>
            <a:r>
              <a:rPr lang="cs-CZ" dirty="0" err="1" smtClean="0"/>
              <a:t>HCl</a:t>
            </a:r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dirty="0" smtClean="0"/>
              <a:t>Dobře se rozpouštějí ve vodě za vzniku </a:t>
            </a:r>
            <a:r>
              <a:rPr lang="cs-CZ" dirty="0" smtClean="0">
                <a:solidFill>
                  <a:srgbClr val="7030A0"/>
                </a:solidFill>
              </a:rPr>
              <a:t>HALOGENOVODÍKOVÝCH KYSELIN </a:t>
            </a:r>
            <a:r>
              <a:rPr lang="cs-CZ" dirty="0" smtClean="0"/>
              <a:t>– síla roste s rostoucím </a:t>
            </a:r>
            <a:r>
              <a:rPr lang="cs-CZ" dirty="0" smtClean="0">
                <a:solidFill>
                  <a:srgbClr val="7030A0"/>
                </a:solidFill>
              </a:rPr>
              <a:t>Z: </a:t>
            </a:r>
            <a:r>
              <a:rPr lang="cs-CZ" dirty="0" err="1" smtClean="0">
                <a:solidFill>
                  <a:srgbClr val="7030A0"/>
                </a:solidFill>
              </a:rPr>
              <a:t>HCl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  <a:latin typeface="Arial"/>
                <a:cs typeface="Arial"/>
              </a:rPr>
              <a:t>˂ </a:t>
            </a:r>
            <a:r>
              <a:rPr lang="cs-CZ" dirty="0" err="1" smtClean="0">
                <a:solidFill>
                  <a:srgbClr val="7030A0"/>
                </a:solidFill>
                <a:latin typeface="Arial"/>
                <a:cs typeface="Arial"/>
              </a:rPr>
              <a:t>HBr</a:t>
            </a:r>
            <a:r>
              <a:rPr lang="cs-CZ" dirty="0" smtClean="0">
                <a:solidFill>
                  <a:srgbClr val="7030A0"/>
                </a:solidFill>
                <a:latin typeface="Arial"/>
                <a:cs typeface="Arial"/>
              </a:rPr>
              <a:t> ˂ HI</a:t>
            </a: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</a:t>
            </a:r>
            <a:r>
              <a:rPr lang="cs-CZ" b="1" u="sng" dirty="0" smtClean="0">
                <a:solidFill>
                  <a:srgbClr val="7030A0"/>
                </a:solidFill>
              </a:rPr>
              <a:t>Kyselina fluorovodíková HF</a:t>
            </a:r>
            <a:r>
              <a:rPr lang="cs-CZ" b="1" u="sng" dirty="0" smtClean="0"/>
              <a:t> </a:t>
            </a:r>
            <a:r>
              <a:rPr lang="cs-CZ" b="1" dirty="0" smtClean="0"/>
              <a:t>	</a:t>
            </a:r>
          </a:p>
          <a:p>
            <a:pPr>
              <a:buNone/>
            </a:pPr>
            <a:r>
              <a:rPr lang="cs-CZ" b="1" dirty="0" smtClean="0"/>
              <a:t>– středně silná kyseliny</a:t>
            </a:r>
          </a:p>
          <a:p>
            <a:pPr>
              <a:buNone/>
            </a:pPr>
            <a:r>
              <a:rPr lang="cs-CZ" b="1" dirty="0" smtClean="0"/>
              <a:t>- </a:t>
            </a:r>
            <a:r>
              <a:rPr lang="cs-CZ" dirty="0" smtClean="0"/>
              <a:t>leptá sklo, proto se uchovává v plastových nádobách: </a:t>
            </a:r>
          </a:p>
          <a:p>
            <a:pPr>
              <a:buNone/>
            </a:pPr>
            <a:r>
              <a:rPr lang="cs-CZ" dirty="0" smtClean="0"/>
              <a:t>			SiO</a:t>
            </a:r>
            <a:r>
              <a:rPr lang="cs-CZ" baseline="-25000" dirty="0" smtClean="0"/>
              <a:t>2</a:t>
            </a:r>
            <a:r>
              <a:rPr lang="cs-CZ" dirty="0" smtClean="0"/>
              <a:t> + 4HF → SiF</a:t>
            </a:r>
            <a:r>
              <a:rPr lang="cs-CZ" baseline="-25000" dirty="0" smtClean="0"/>
              <a:t>4</a:t>
            </a:r>
            <a:r>
              <a:rPr lang="cs-CZ" dirty="0" smtClean="0"/>
              <a:t> +   2H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b="1" dirty="0" smtClean="0"/>
              <a:t>Video: </a:t>
            </a:r>
            <a:r>
              <a:rPr lang="cs-CZ" sz="2400" b="1" dirty="0" smtClean="0">
                <a:hlinkClick r:id="rId2"/>
              </a:rPr>
              <a:t>http://www.</a:t>
            </a:r>
            <a:r>
              <a:rPr lang="cs-CZ" sz="2400" b="1" dirty="0" err="1" smtClean="0">
                <a:hlinkClick r:id="rId2"/>
              </a:rPr>
              <a:t>youtube.com</a:t>
            </a:r>
            <a:r>
              <a:rPr lang="cs-CZ" sz="2400" b="1" dirty="0" smtClean="0">
                <a:hlinkClick r:id="rId2"/>
              </a:rPr>
              <a:t>/</a:t>
            </a:r>
            <a:r>
              <a:rPr lang="cs-CZ" sz="2400" b="1" dirty="0" err="1" smtClean="0">
                <a:hlinkClick r:id="rId2"/>
              </a:rPr>
              <a:t>watch</a:t>
            </a:r>
            <a:r>
              <a:rPr lang="cs-CZ" sz="2400" b="1" dirty="0" smtClean="0">
                <a:hlinkClick r:id="rId2"/>
              </a:rPr>
              <a:t>?v=M2zOphNGPpg</a:t>
            </a: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HALOGENOVODÍKY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764704"/>
            <a:ext cx="8219256" cy="524258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	</a:t>
            </a:r>
            <a:r>
              <a:rPr lang="cs-CZ" sz="2800" b="1" u="sng" dirty="0" smtClean="0">
                <a:solidFill>
                  <a:srgbClr val="7030A0"/>
                </a:solidFill>
              </a:rPr>
              <a:t>Kyselina chlorovodíková </a:t>
            </a:r>
            <a:r>
              <a:rPr lang="cs-CZ" sz="2800" b="1" u="sng" dirty="0" err="1" smtClean="0">
                <a:solidFill>
                  <a:srgbClr val="7030A0"/>
                </a:solidFill>
              </a:rPr>
              <a:t>HCl</a:t>
            </a:r>
            <a:r>
              <a:rPr lang="cs-CZ" sz="2800" b="1" u="sng" dirty="0" smtClean="0">
                <a:solidFill>
                  <a:srgbClr val="7030A0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– silná kyselina, koncentrovaná je 38%</a:t>
            </a:r>
          </a:p>
          <a:p>
            <a:pPr>
              <a:buNone/>
            </a:pPr>
            <a:r>
              <a:rPr lang="cs-CZ" dirty="0" smtClean="0"/>
              <a:t>- složkou žaludečních šťáv</a:t>
            </a:r>
          </a:p>
          <a:p>
            <a:pPr>
              <a:buNone/>
            </a:pPr>
            <a:r>
              <a:rPr lang="cs-CZ" dirty="0" smtClean="0"/>
              <a:t>- základní chemikálie 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POUŽITÍ:</a:t>
            </a:r>
          </a:p>
          <a:p>
            <a:r>
              <a:rPr lang="cs-CZ" dirty="0" smtClean="0"/>
              <a:t>moření kovů</a:t>
            </a:r>
          </a:p>
          <a:p>
            <a:r>
              <a:rPr lang="cs-CZ" dirty="0" smtClean="0"/>
              <a:t>čistící prostředky (</a:t>
            </a:r>
            <a:r>
              <a:rPr lang="cs-CZ" dirty="0" err="1" smtClean="0"/>
              <a:t>cillit</a:t>
            </a:r>
            <a:r>
              <a:rPr lang="cs-CZ" dirty="0" smtClean="0"/>
              <a:t>)</a:t>
            </a:r>
          </a:p>
          <a:p>
            <a:r>
              <a:rPr lang="cs-CZ" dirty="0" smtClean="0"/>
              <a:t>zpracování kůží, výroba želatiny</a:t>
            </a:r>
          </a:p>
          <a:p>
            <a:r>
              <a:rPr lang="cs-CZ" dirty="0" smtClean="0"/>
              <a:t>lučavka královská = směs koncentrované HNO</a:t>
            </a:r>
            <a:r>
              <a:rPr lang="cs-CZ" baseline="-25000" dirty="0" smtClean="0"/>
              <a:t>3</a:t>
            </a:r>
            <a:r>
              <a:rPr lang="cs-CZ" dirty="0" smtClean="0"/>
              <a:t> a </a:t>
            </a:r>
            <a:r>
              <a:rPr lang="cs-CZ" dirty="0" err="1" smtClean="0"/>
              <a:t>HCl</a:t>
            </a:r>
            <a:r>
              <a:rPr lang="cs-CZ" dirty="0" smtClean="0"/>
              <a:t> v poměru 1:3 pro rozpouštění vzácných kovů (Au, </a:t>
            </a:r>
            <a:r>
              <a:rPr lang="cs-CZ" dirty="0" err="1" smtClean="0"/>
              <a:t>Pt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Soli halogenovodíkových kyselin</a:t>
            </a:r>
          </a:p>
          <a:p>
            <a:r>
              <a:rPr lang="cs-CZ" dirty="0" smtClean="0"/>
              <a:t>Převážně dobře rozpustné ve vodě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PŘÍPRAVA: </a:t>
            </a:r>
          </a:p>
          <a:p>
            <a:r>
              <a:rPr lang="cs-CZ" sz="2400" b="1" u="sng" dirty="0" smtClean="0"/>
              <a:t>přímou syntézou:</a:t>
            </a:r>
            <a:r>
              <a:rPr lang="cs-CZ" sz="2400" dirty="0" smtClean="0"/>
              <a:t> 2Fe + 3Cl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→ 2FeCl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 </a:t>
            </a:r>
          </a:p>
          <a:p>
            <a:endParaRPr lang="cs-CZ" sz="2400" b="1" u="sng" dirty="0" smtClean="0"/>
          </a:p>
          <a:p>
            <a:r>
              <a:rPr lang="cs-CZ" sz="2400" b="1" u="sng" dirty="0" smtClean="0"/>
              <a:t>nebo reakcí </a:t>
            </a:r>
            <a:r>
              <a:rPr lang="cs-CZ" sz="2400" b="1" u="sng" dirty="0" err="1" smtClean="0"/>
              <a:t>halogenovodíků</a:t>
            </a:r>
            <a:r>
              <a:rPr lang="cs-CZ" sz="2400" b="1" u="sng" dirty="0" smtClean="0"/>
              <a:t> s kovy, oxidy a hydroxidy :</a:t>
            </a:r>
            <a:r>
              <a:rPr lang="cs-CZ" sz="2400" dirty="0" smtClean="0"/>
              <a:t> 	</a:t>
            </a:r>
            <a:r>
              <a:rPr lang="cs-CZ" sz="2400" dirty="0" err="1" smtClean="0"/>
              <a:t>Zn</a:t>
            </a:r>
            <a:r>
              <a:rPr lang="cs-CZ" sz="2400" dirty="0" smtClean="0"/>
              <a:t> + 2HCl → ZnCl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+ H</a:t>
            </a:r>
            <a:r>
              <a:rPr lang="cs-CZ" sz="2400" baseline="-25000" dirty="0" smtClean="0"/>
              <a:t>2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	KOH + </a:t>
            </a:r>
            <a:r>
              <a:rPr lang="cs-CZ" sz="2400" dirty="0" err="1" smtClean="0"/>
              <a:t>HCl</a:t>
            </a:r>
            <a:r>
              <a:rPr lang="cs-CZ" sz="2400" dirty="0" smtClean="0"/>
              <a:t> → </a:t>
            </a:r>
            <a:r>
              <a:rPr lang="cs-CZ" sz="2400" dirty="0" err="1" smtClean="0"/>
              <a:t>KCl</a:t>
            </a:r>
            <a:r>
              <a:rPr lang="cs-CZ" sz="2400" dirty="0" smtClean="0"/>
              <a:t>  +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endParaRPr lang="cs-CZ" sz="2400" b="1" u="sng" dirty="0" smtClean="0"/>
          </a:p>
          <a:p>
            <a:endParaRPr lang="cs-CZ" sz="2400" b="1" u="sng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HALOGENIDY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7030A0"/>
                </a:solidFill>
              </a:rPr>
              <a:t>A) </a:t>
            </a:r>
            <a:r>
              <a:rPr lang="cs-CZ" sz="2800" b="1" dirty="0" smtClean="0">
                <a:solidFill>
                  <a:srgbClr val="7030A0"/>
                </a:solidFill>
              </a:rPr>
              <a:t>Iontové halogenidy: </a:t>
            </a:r>
          </a:p>
          <a:p>
            <a:pPr>
              <a:buNone/>
            </a:pPr>
            <a:r>
              <a:rPr lang="cs-CZ" sz="2800" b="1" dirty="0" smtClean="0"/>
              <a:t>	- </a:t>
            </a:r>
            <a:r>
              <a:rPr lang="cs-CZ" sz="2800" dirty="0" smtClean="0"/>
              <a:t>halogenidy alkalických kovů, alkalických zemin a jiných kovů (</a:t>
            </a:r>
            <a:r>
              <a:rPr lang="cs-CZ" sz="2800" dirty="0" err="1" smtClean="0"/>
              <a:t>NaCl</a:t>
            </a:r>
            <a:r>
              <a:rPr lang="cs-CZ" sz="2800" dirty="0" smtClean="0"/>
              <a:t>, CaCl</a:t>
            </a:r>
            <a:r>
              <a:rPr lang="cs-CZ" sz="2800" baseline="-25000" dirty="0" smtClean="0"/>
              <a:t>2,</a:t>
            </a:r>
            <a:r>
              <a:rPr lang="cs-CZ" sz="2800" dirty="0" smtClean="0"/>
              <a:t> BaCl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)</a:t>
            </a:r>
          </a:p>
          <a:p>
            <a:endParaRPr lang="cs-CZ" sz="2800" dirty="0" smtClean="0"/>
          </a:p>
          <a:p>
            <a:r>
              <a:rPr lang="cs-CZ" sz="2800" b="1" dirty="0" smtClean="0">
                <a:solidFill>
                  <a:srgbClr val="7030A0"/>
                </a:solidFill>
              </a:rPr>
              <a:t>B) kovalentní halogenidy </a:t>
            </a:r>
          </a:p>
          <a:p>
            <a:pPr>
              <a:buNone/>
            </a:pPr>
            <a:r>
              <a:rPr lang="cs-CZ" sz="2800" dirty="0" smtClean="0"/>
              <a:t>	– halogenidy nekovů, polokovů nebo kovy s vyšším oxid. číslem (TiCl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, SiCl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, SnCl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Typy halogenidů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B) KYSLÍKATÉ SLOUČENINY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4824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	</a:t>
            </a:r>
            <a:r>
              <a:rPr lang="cs-CZ" b="1" u="sng" dirty="0" smtClean="0">
                <a:solidFill>
                  <a:srgbClr val="7030A0"/>
                </a:solidFill>
              </a:rPr>
              <a:t>Kyselina chlorná </a:t>
            </a:r>
            <a:r>
              <a:rPr lang="cs-CZ" b="1" u="sng" dirty="0" err="1" smtClean="0">
                <a:solidFill>
                  <a:srgbClr val="7030A0"/>
                </a:solidFill>
              </a:rPr>
              <a:t>HClO</a:t>
            </a:r>
            <a:endParaRPr lang="cs-CZ" b="1" u="sng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Velmi slabá, nestálá kyselina</a:t>
            </a:r>
            <a:endParaRPr lang="cs-CZ" sz="2800" dirty="0" smtClean="0"/>
          </a:p>
          <a:p>
            <a:r>
              <a:rPr lang="cs-CZ" sz="2800" dirty="0" smtClean="0"/>
              <a:t>Oxidační činidlo, má bělící účinky</a:t>
            </a:r>
          </a:p>
          <a:p>
            <a:r>
              <a:rPr lang="cs-CZ" sz="2800" dirty="0" smtClean="0"/>
              <a:t>Ke sterilizaci pitné vody: </a:t>
            </a:r>
            <a:r>
              <a:rPr lang="cs-CZ" dirty="0" smtClean="0"/>
              <a:t>2HClO </a:t>
            </a:r>
            <a:r>
              <a:rPr lang="cs-CZ" dirty="0" smtClean="0">
                <a:latin typeface="Arial"/>
                <a:cs typeface="Arial"/>
              </a:rPr>
              <a:t>→ O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+ 2HCl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b="1" u="sng" dirty="0" smtClean="0">
                <a:solidFill>
                  <a:srgbClr val="7030A0"/>
                </a:solidFill>
              </a:rPr>
              <a:t>Soli = CHLORNANY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BĚLÍCÍ LOUH </a:t>
            </a:r>
            <a:r>
              <a:rPr lang="cs-CZ" sz="2800" dirty="0" smtClean="0"/>
              <a:t>(směs </a:t>
            </a:r>
            <a:r>
              <a:rPr lang="cs-CZ" sz="2800" dirty="0" err="1" smtClean="0"/>
              <a:t>NaCl</a:t>
            </a:r>
            <a:r>
              <a:rPr lang="cs-CZ" sz="2800" dirty="0" smtClean="0"/>
              <a:t> a </a:t>
            </a:r>
            <a:r>
              <a:rPr lang="cs-CZ" sz="2800" dirty="0" err="1" smtClean="0"/>
              <a:t>NaClO</a:t>
            </a:r>
            <a:r>
              <a:rPr lang="cs-CZ" sz="2800" dirty="0" smtClean="0"/>
              <a:t>)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CHLOROVÉ VÁPNO </a:t>
            </a:r>
            <a:r>
              <a:rPr lang="cs-CZ" sz="2800" dirty="0" smtClean="0"/>
              <a:t>(směs CaCl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a Ca(</a:t>
            </a:r>
            <a:r>
              <a:rPr lang="cs-CZ" sz="2800" dirty="0" err="1" smtClean="0"/>
              <a:t>ClO</a:t>
            </a:r>
            <a:r>
              <a:rPr lang="cs-CZ" sz="2800" dirty="0" smtClean="0"/>
              <a:t>)</a:t>
            </a:r>
            <a:r>
              <a:rPr lang="cs-CZ" sz="2800" baseline="-25000" dirty="0" smtClean="0"/>
              <a:t> 2</a:t>
            </a:r>
            <a:r>
              <a:rPr lang="cs-CZ" sz="2800" dirty="0" smtClean="0"/>
              <a:t> )</a:t>
            </a:r>
          </a:p>
          <a:p>
            <a:pPr>
              <a:buNone/>
            </a:pPr>
            <a:r>
              <a:rPr lang="cs-CZ" sz="2800" dirty="0" smtClean="0"/>
              <a:t>	- k dezinfekci (</a:t>
            </a:r>
            <a:r>
              <a:rPr lang="cs-CZ" sz="2800" dirty="0" err="1" smtClean="0"/>
              <a:t>Savo</a:t>
            </a:r>
            <a:r>
              <a:rPr lang="cs-CZ" sz="2800" dirty="0" smtClean="0"/>
              <a:t>, </a:t>
            </a:r>
            <a:r>
              <a:rPr lang="cs-CZ" sz="2800" dirty="0" err="1" smtClean="0"/>
              <a:t>Domestos</a:t>
            </a:r>
            <a:r>
              <a:rPr lang="cs-CZ" sz="2800" dirty="0" smtClean="0"/>
              <a:t>), k bělení papíru</a:t>
            </a:r>
          </a:p>
          <a:p>
            <a:pPr>
              <a:buNone/>
            </a:pPr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OXOKYSELINY</a:t>
            </a:r>
            <a:endParaRPr lang="cs-CZ" sz="4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340768"/>
            <a:ext cx="8712968" cy="482453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u="sng" dirty="0" smtClean="0">
                <a:solidFill>
                  <a:srgbClr val="7030A0"/>
                </a:solidFill>
              </a:rPr>
              <a:t>kyselina chlorečná HClO</a:t>
            </a:r>
            <a:r>
              <a:rPr lang="cs-CZ" sz="2400" b="1" u="sng" baseline="-25000" dirty="0" smtClean="0">
                <a:solidFill>
                  <a:srgbClr val="7030A0"/>
                </a:solidFill>
              </a:rPr>
              <a:t>3</a:t>
            </a:r>
            <a:endParaRPr lang="cs-CZ" b="1" u="sng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silná, nestálá kyselina, silné oxidační činidlo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</a:t>
            </a:r>
            <a:r>
              <a:rPr lang="cs-CZ" b="1" u="sng" dirty="0" smtClean="0">
                <a:solidFill>
                  <a:srgbClr val="7030A0"/>
                </a:solidFill>
              </a:rPr>
              <a:t>soli = CHLOREČNANY </a:t>
            </a:r>
          </a:p>
          <a:p>
            <a:pPr>
              <a:buNone/>
            </a:pPr>
            <a:r>
              <a:rPr lang="cs-CZ" dirty="0" smtClean="0"/>
              <a:t>NaClO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– </a:t>
            </a:r>
            <a:r>
              <a:rPr lang="cs-CZ" sz="2800" dirty="0" smtClean="0"/>
              <a:t>bělící činidlo, výroba herbicidů                  </a:t>
            </a:r>
          </a:p>
          <a:p>
            <a:pPr>
              <a:buNone/>
            </a:pPr>
            <a:r>
              <a:rPr lang="cs-CZ" sz="2800" dirty="0" smtClean="0"/>
              <a:t>								(x plevelu)</a:t>
            </a:r>
          </a:p>
          <a:p>
            <a:pPr>
              <a:buNone/>
            </a:pPr>
            <a:r>
              <a:rPr lang="cs-CZ" sz="2800" dirty="0" smtClean="0"/>
              <a:t>KClO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– výroba </a:t>
            </a:r>
            <a:r>
              <a:rPr lang="cs-CZ" sz="2800" dirty="0" smtClean="0"/>
              <a:t>třaskavin (výbušniny, ohňostroje</a:t>
            </a:r>
            <a:r>
              <a:rPr lang="cs-CZ" sz="2800" dirty="0" smtClean="0"/>
              <a:t>)</a:t>
            </a:r>
          </a:p>
          <a:p>
            <a:pPr>
              <a:buNone/>
            </a:pPr>
            <a:r>
              <a:rPr lang="cs-CZ" sz="2800" dirty="0" smtClean="0"/>
              <a:t>		   - zápalek, herbicidů (</a:t>
            </a:r>
            <a:r>
              <a:rPr lang="cs-CZ" sz="2800" dirty="0" err="1" smtClean="0"/>
              <a:t>Travex</a:t>
            </a:r>
            <a:r>
              <a:rPr lang="cs-CZ" sz="2800" dirty="0" smtClean="0"/>
              <a:t>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7030A0"/>
                </a:solidFill>
              </a:rPr>
              <a:t>OXOKYSELINY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u="sng" dirty="0" smtClean="0">
                <a:solidFill>
                  <a:srgbClr val="7030A0"/>
                </a:solidFill>
              </a:rPr>
              <a:t>Kyselina chloristá HClO</a:t>
            </a:r>
            <a:r>
              <a:rPr lang="cs-CZ" sz="2800" b="1" u="sng" baseline="-25000" dirty="0" smtClean="0">
                <a:solidFill>
                  <a:srgbClr val="7030A0"/>
                </a:solidFill>
              </a:rPr>
              <a:t>4</a:t>
            </a:r>
            <a:endParaRPr lang="cs-CZ" b="1" u="sng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Nejsilnější a nejstálejší kyselina chloru</a:t>
            </a:r>
          </a:p>
          <a:p>
            <a:pPr>
              <a:buNone/>
            </a:pPr>
            <a:endParaRPr lang="cs-CZ" sz="1400" u="sng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	</a:t>
            </a:r>
            <a:r>
              <a:rPr lang="cs-CZ" b="1" u="sng" dirty="0" smtClean="0">
                <a:solidFill>
                  <a:srgbClr val="7030A0"/>
                </a:solidFill>
              </a:rPr>
              <a:t>Soli = CHLORISTANY</a:t>
            </a:r>
          </a:p>
          <a:p>
            <a:r>
              <a:rPr lang="cs-CZ" dirty="0" smtClean="0"/>
              <a:t>KClO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, NH</a:t>
            </a:r>
            <a:r>
              <a:rPr lang="cs-CZ" sz="2400" baseline="-25000" dirty="0" smtClean="0"/>
              <a:t>4</a:t>
            </a:r>
            <a:r>
              <a:rPr lang="cs-CZ" dirty="0" smtClean="0"/>
              <a:t>ClO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 – použití v pyrotechnice (petardy, rakety)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sz="4400" dirty="0" smtClean="0">
                <a:solidFill>
                  <a:srgbClr val="7030A0"/>
                </a:solidFill>
              </a:rPr>
              <a:t>OXOKYSELINY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268760"/>
            <a:ext cx="8280920" cy="50405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1) Napište vzorce a pojmenujte dvouprvkové sloučeniny halogenů s vodíkem, sodíkem, hořčíkem, hliníkem, mědí a železem.</a:t>
            </a:r>
          </a:p>
          <a:p>
            <a:pPr>
              <a:buNone/>
            </a:pPr>
            <a:r>
              <a:rPr lang="cs-CZ" dirty="0" smtClean="0"/>
              <a:t>	..........................................................</a:t>
            </a:r>
          </a:p>
          <a:p>
            <a:pPr>
              <a:buNone/>
            </a:pPr>
            <a:r>
              <a:rPr lang="cs-CZ" dirty="0" smtClean="0"/>
              <a:t>	..........................................................</a:t>
            </a:r>
          </a:p>
          <a:p>
            <a:pPr>
              <a:buNone/>
            </a:pPr>
            <a:r>
              <a:rPr lang="cs-CZ" dirty="0" smtClean="0"/>
              <a:t>	..........................................................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2) Přiřaďte ke vzorcům A) až D) správné názvy 1)    až 4)</a:t>
            </a:r>
          </a:p>
          <a:p>
            <a:pPr marL="624078" indent="-514350">
              <a:buAutoNum type="alphaUcParenR"/>
            </a:pPr>
            <a:r>
              <a:rPr lang="cs-CZ" dirty="0" err="1" smtClean="0"/>
              <a:t>HClO</a:t>
            </a:r>
            <a:r>
              <a:rPr lang="cs-CZ" dirty="0" smtClean="0"/>
              <a:t> ......		1) chloritan draselný</a:t>
            </a:r>
          </a:p>
          <a:p>
            <a:pPr marL="624078" indent="-514350">
              <a:buAutoNum type="alphaUcParenR"/>
            </a:pPr>
            <a:r>
              <a:rPr lang="cs-CZ" dirty="0" smtClean="0"/>
              <a:t>KClO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......		2) chloristan draselný</a:t>
            </a:r>
          </a:p>
          <a:p>
            <a:pPr marL="624078" indent="-514350">
              <a:buAutoNum type="alphaUcParenR"/>
            </a:pPr>
            <a:r>
              <a:rPr lang="cs-CZ" sz="2800" dirty="0" smtClean="0"/>
              <a:t>HClO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......		3) kyselina chlorná</a:t>
            </a:r>
          </a:p>
          <a:p>
            <a:pPr marL="624078" indent="-514350">
              <a:buAutoNum type="alphaUcParenR"/>
            </a:pPr>
            <a:r>
              <a:rPr lang="cs-CZ" sz="2800" dirty="0" smtClean="0"/>
              <a:t>KClO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 ......		4) kyseliny chlorečná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22114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Procvičování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1) </a:t>
            </a:r>
            <a:r>
              <a:rPr lang="cs-CZ" sz="2800" dirty="0" smtClean="0"/>
              <a:t>HX – </a:t>
            </a:r>
            <a:r>
              <a:rPr lang="cs-CZ" sz="2800" dirty="0" err="1" smtClean="0"/>
              <a:t>halogenovodík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dirty="0" err="1" smtClean="0"/>
              <a:t>NaX</a:t>
            </a:r>
            <a:r>
              <a:rPr lang="cs-CZ" sz="2800" dirty="0" smtClean="0"/>
              <a:t> – halogenid sodný</a:t>
            </a:r>
          </a:p>
          <a:p>
            <a:pPr>
              <a:buNone/>
            </a:pPr>
            <a:r>
              <a:rPr lang="cs-CZ" sz="2800" dirty="0" smtClean="0"/>
              <a:t>	MgX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- halogenid hořečnatý </a:t>
            </a:r>
          </a:p>
          <a:p>
            <a:pPr>
              <a:buNone/>
            </a:pPr>
            <a:r>
              <a:rPr lang="cs-CZ" sz="2800" dirty="0" smtClean="0"/>
              <a:t>	AlX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– halogenid hlinitý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dirty="0" err="1" smtClean="0"/>
              <a:t>CuX</a:t>
            </a:r>
            <a:r>
              <a:rPr lang="cs-CZ" sz="2800" dirty="0" smtClean="0"/>
              <a:t> – halogenid měďný, CuX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– </a:t>
            </a:r>
            <a:r>
              <a:rPr lang="cs-CZ" sz="2800" dirty="0" smtClean="0"/>
              <a:t>halogenid měďnatý</a:t>
            </a:r>
          </a:p>
          <a:p>
            <a:pPr>
              <a:buNone/>
            </a:pPr>
            <a:r>
              <a:rPr lang="cs-CZ" sz="2800" b="1" dirty="0" smtClean="0"/>
              <a:t>	</a:t>
            </a:r>
            <a:r>
              <a:rPr lang="cs-CZ" sz="2800" dirty="0" smtClean="0"/>
              <a:t>FeX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– halogenid železnatý , FeX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– halogenid železitý</a:t>
            </a:r>
            <a:endParaRPr lang="cs-CZ" sz="2800" b="1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2) A3, B1, C4, D2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Řešení: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Vratislav Šrámek, Ludvík Kosina: Obecná a anorganická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FIN, Olomouc 1996</a:t>
            </a:r>
          </a:p>
          <a:p>
            <a:r>
              <a:rPr lang="cs-CZ" sz="1800" dirty="0" smtClean="0"/>
              <a:t>Marika Benešová, Hana </a:t>
            </a:r>
            <a:r>
              <a:rPr lang="cs-CZ" sz="1800" dirty="0" err="1" smtClean="0"/>
              <a:t>Satrapová</a:t>
            </a:r>
            <a:r>
              <a:rPr lang="cs-CZ" sz="1800" dirty="0" smtClean="0"/>
              <a:t>: Odmaturuj z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DIDAKTIS </a:t>
            </a:r>
            <a:r>
              <a:rPr lang="cs-CZ" sz="1800" dirty="0" err="1" smtClean="0"/>
              <a:t>spol.s.r.o</a:t>
            </a:r>
            <a:r>
              <a:rPr lang="cs-CZ" sz="1800" dirty="0" smtClean="0"/>
              <a:t>. 2002</a:t>
            </a:r>
          </a:p>
          <a:p>
            <a:r>
              <a:rPr lang="cs-CZ" sz="1800" dirty="0" smtClean="0"/>
              <a:t>Hana </a:t>
            </a:r>
            <a:r>
              <a:rPr lang="cs-CZ" sz="1800" dirty="0" err="1" smtClean="0"/>
              <a:t>Čtrnáctová</a:t>
            </a:r>
            <a:r>
              <a:rPr lang="cs-CZ" sz="1800" dirty="0" smtClean="0"/>
              <a:t>, Věra Vaňková: Znáte anorganickou chemii? (pracovní sešit),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PROSPEKTRU., spol. s. r. o., Praha1996</a:t>
            </a:r>
          </a:p>
          <a:p>
            <a:pPr>
              <a:buNone/>
            </a:pP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623</TotalTime>
  <Words>357</Words>
  <Application>Microsoft Office PowerPoint</Application>
  <PresentationFormat>Předvádění na obrazovce (4:3)</PresentationFormat>
  <Paragraphs>120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Prezentace aplikace PowerPoint</vt:lpstr>
      <vt:lpstr>SLOUČENINY  HALOGENŮ</vt:lpstr>
      <vt:lpstr>A) BEZKYSLÍKATÉ SLOUČENINY</vt:lpstr>
      <vt:lpstr>HALOGENOVODÍKY</vt:lpstr>
      <vt:lpstr>HALOGENOVODÍKY</vt:lpstr>
      <vt:lpstr>Prezentace aplikace PowerPoint</vt:lpstr>
      <vt:lpstr>HALOGENIDY</vt:lpstr>
      <vt:lpstr>Typy halogenidů</vt:lpstr>
      <vt:lpstr>B) KYSLÍKATÉ SLOUČENINY</vt:lpstr>
      <vt:lpstr>OXOKYSELINY</vt:lpstr>
      <vt:lpstr>OXOKYSELINY</vt:lpstr>
      <vt:lpstr>OXOKYSELINY</vt:lpstr>
      <vt:lpstr>Procvičování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SLOUČENINY  HALOGENŮ</dc:title>
  <dc:creator>Mates</dc:creator>
  <cp:lastModifiedBy>cernaxj</cp:lastModifiedBy>
  <cp:revision>45</cp:revision>
  <dcterms:created xsi:type="dcterms:W3CDTF">2013-08-21T18:27:31Z</dcterms:created>
  <dcterms:modified xsi:type="dcterms:W3CDTF">2013-10-17T07:17:48Z</dcterms:modified>
</cp:coreProperties>
</file>