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87" r:id="rId2"/>
    <p:sldId id="294" r:id="rId3"/>
    <p:sldId id="288" r:id="rId4"/>
    <p:sldId id="289" r:id="rId5"/>
    <p:sldId id="296" r:id="rId6"/>
    <p:sldId id="291" r:id="rId7"/>
    <p:sldId id="290" r:id="rId8"/>
    <p:sldId id="292" r:id="rId9"/>
    <p:sldId id="297" r:id="rId10"/>
    <p:sldId id="298" r:id="rId11"/>
    <p:sldId id="299" r:id="rId12"/>
    <p:sldId id="30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12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28029D-75FB-4B8C-9028-A77B8481C52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3AA1C7-3D6A-4D8E-984A-3F17AC797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715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3AA1C7-3D6A-4D8E-984A-3F17AC797FA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5013-6B0D-497D-B5A4-272734D25F6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F58FAD1-196D-403B-87B3-D3716F21E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5013-6B0D-497D-B5A4-272734D25F6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FAD1-196D-403B-87B3-D3716F21E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5013-6B0D-497D-B5A4-272734D25F6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F58FAD1-196D-403B-87B3-D3716F21E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5013-6B0D-497D-B5A4-272734D25F6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FAD1-196D-403B-87B3-D3716F21E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5013-6B0D-497D-B5A4-272734D25F6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FAD1-196D-403B-87B3-D3716F21E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5013-6B0D-497D-B5A4-272734D25F6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FAD1-196D-403B-87B3-D3716F21E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5013-6B0D-497D-B5A4-272734D25F6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FAD1-196D-403B-87B3-D3716F21E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5013-6B0D-497D-B5A4-272734D25F6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FAD1-196D-403B-87B3-D3716F21E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5013-6B0D-497D-B5A4-272734D25F6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F58FAD1-196D-403B-87B3-D3716F21E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5013-6B0D-497D-B5A4-272734D25F6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FAD1-196D-403B-87B3-D3716F21E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5013-6B0D-497D-B5A4-272734D25F6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FAD1-196D-403B-87B3-D3716F21E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CFB5013-6B0D-497D-B5A4-272734D25F6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7F58FAD1-196D-403B-87B3-D3716F21E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ytvR1dHuImo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Ol1SJiVJ02c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raha,_Mal%C3%A1_Strana,_Novoro%C4%8Dn%C3%AD_oh%C5%88ostroj_2008_20.jpg?uselang=cs" TargetMode="External"/><Relationship Id="rId2" Type="http://schemas.openxmlformats.org/officeDocument/2006/relationships/hyperlink" Target="http://cs.wikipedia.org/wiki/Soubor:Sulfur-sampl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87624" y="1772816"/>
          <a:ext cx="6697662" cy="49313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  VY_32_INOVACE_08.02.08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SÍRA I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1.11.2012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přírodovědného lycea, 4letých a odpovídajících ročníků víceletých gymnázií, do předmětu Chemie. Tento materiál slouží k výkladu učiva o výskytu, vlastnostech, reaktivitě a využití síry.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Prezentace je určena jako podpora výkladu učitele a je doplněna obrázky a hypertextovými odkazy na videa demonstrující vlastnosti síry. Žáci mohou tuto část použít jako podklad pro zápis do sešitu. V závěru prezentace si žáci mohou při opakování ověřit získané znalosti a upevnit je.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Síra I</a:t>
            </a:r>
            <a:endParaRPr lang="cs-CZ" sz="54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Výskyt, vlastnosti, použití</a:t>
            </a:r>
            <a:endParaRPr lang="cs-CZ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Obecná charakteristika skupiny - CHALKOGENY</a:t>
            </a:r>
            <a:endParaRPr lang="cs-CZ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700808"/>
            <a:ext cx="7931224" cy="431899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VI.A 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O,S (nekovy) Se,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Te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(polokovy) Po(radioaktivní kov)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El. konfigurace: ns</a:t>
            </a:r>
            <a:r>
              <a:rPr lang="cs-CZ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np</a:t>
            </a:r>
            <a:r>
              <a:rPr lang="cs-CZ" baseline="30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– 6 val. el.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Max.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ox.č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.:VI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Min.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ox.č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.: -II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7724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Výskyt síry</a:t>
            </a:r>
            <a:endParaRPr lang="cs-CZ" b="1" u="sng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7844408" cy="471601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- </a:t>
            </a:r>
            <a:r>
              <a:rPr lang="cs-CZ" sz="30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volná (elementární):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u sopek, sirné doly – Polsko,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Sicílie</a:t>
            </a:r>
            <a:endParaRPr lang="cs-CZ" sz="3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900" dirty="0" smtClean="0">
              <a:latin typeface="Calibri" pitchFamily="34" charset="0"/>
              <a:cs typeface="Calibri" pitchFamily="34" charset="0"/>
            </a:endParaRPr>
          </a:p>
          <a:p>
            <a:pPr>
              <a:buFontTx/>
              <a:buChar char="-"/>
            </a:pPr>
            <a:r>
              <a:rPr lang="cs-CZ" sz="30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vázaná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ve formě:</a:t>
            </a: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 a) </a:t>
            </a:r>
            <a:r>
              <a:rPr lang="cs-CZ" sz="30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sulfidů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	</a:t>
            </a:r>
            <a:r>
              <a:rPr lang="cs-CZ" sz="3000" dirty="0" err="1" smtClean="0">
                <a:latin typeface="Calibri" pitchFamily="34" charset="0"/>
                <a:cs typeface="Calibri" pitchFamily="34" charset="0"/>
              </a:rPr>
              <a:t>PbS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– galenit</a:t>
            </a: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			</a:t>
            </a:r>
            <a:r>
              <a:rPr lang="cs-CZ" sz="3000" dirty="0" err="1" smtClean="0">
                <a:latin typeface="Calibri" pitchFamily="34" charset="0"/>
                <a:cs typeface="Calibri" pitchFamily="34" charset="0"/>
              </a:rPr>
              <a:t>ZnS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– sfalerit</a:t>
            </a: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			FeS</a:t>
            </a:r>
            <a:r>
              <a:rPr lang="cs-CZ" sz="3000" baseline="-25000" dirty="0" smtClean="0">
                <a:latin typeface="Calibri" pitchFamily="34" charset="0"/>
                <a:cs typeface="Calibri" pitchFamily="34" charset="0"/>
              </a:rPr>
              <a:t>2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- pyrit - kovové rudy</a:t>
            </a: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			</a:t>
            </a:r>
            <a:r>
              <a:rPr lang="cs-CZ" sz="3000" dirty="0" err="1" smtClean="0">
                <a:latin typeface="Calibri" pitchFamily="34" charset="0"/>
                <a:cs typeface="Calibri" pitchFamily="34" charset="0"/>
              </a:rPr>
              <a:t>HgS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- 	rumělka</a:t>
            </a:r>
          </a:p>
          <a:p>
            <a:pPr>
              <a:buNone/>
            </a:pP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b) </a:t>
            </a:r>
            <a:r>
              <a:rPr lang="cs-CZ" sz="30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síranů</a:t>
            </a:r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    	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CaSO</a:t>
            </a:r>
            <a:r>
              <a:rPr lang="cs-CZ" sz="3000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. 2H</a:t>
            </a:r>
            <a:r>
              <a:rPr lang="cs-CZ" sz="30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O – sádrovec</a:t>
            </a: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			BaSO</a:t>
            </a:r>
            <a:r>
              <a:rPr lang="cs-CZ" sz="3000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- baryt</a:t>
            </a: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- V bílkovinách – biogenní prvek</a:t>
            </a: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- V uhlí, ropě a zemním plynu – sírou znečištěny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5301208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 1</a:t>
            </a:r>
            <a:endParaRPr lang="cs-CZ" sz="1400" dirty="0"/>
          </a:p>
        </p:txBody>
      </p:sp>
      <p:pic>
        <p:nvPicPr>
          <p:cNvPr id="13" name="Zástupný symbol pro obsah 12" descr="799px-Sulfur-sample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2267744" y="1340768"/>
            <a:ext cx="4994638" cy="37444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772400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VLASTNOSTI SÍRY</a:t>
            </a:r>
            <a:endParaRPr lang="cs-CZ" sz="36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132440" cy="48600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=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žlutá,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krystalická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l.</a:t>
            </a:r>
          </a:p>
          <a:p>
            <a:pPr>
              <a:buFontTx/>
              <a:buChar char="-"/>
            </a:pPr>
            <a:r>
              <a:rPr lang="cs-CZ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několik alotropických modifikací:</a:t>
            </a:r>
          </a:p>
          <a:p>
            <a:pPr>
              <a:buNone/>
            </a:pPr>
            <a:endParaRPr lang="cs-CZ" sz="1100" u="sng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1. kosočtverečná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– stálá do 90°C, tvoří molekuly S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8</a:t>
            </a:r>
          </a:p>
          <a:p>
            <a:pPr marL="514350" indent="-514350">
              <a:buNone/>
            </a:pPr>
            <a:endParaRPr lang="cs-CZ" baseline="-25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2. jednoklonná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– do 120°C, molekuly S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8</a:t>
            </a:r>
          </a:p>
          <a:p>
            <a:pPr>
              <a:buNone/>
            </a:pPr>
            <a:endParaRPr lang="cs-CZ" baseline="-25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3. plastická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– beztvará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   - vzniká nalitím roztavené S do vody </a:t>
            </a:r>
          </a:p>
          <a:p>
            <a:pPr>
              <a:buNone/>
            </a:pPr>
            <a:r>
              <a:rPr lang="cs-CZ" sz="22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Video vznik plastické síry: </a:t>
            </a:r>
            <a:r>
              <a:rPr lang="cs-CZ" sz="2200" dirty="0" smtClean="0">
                <a:latin typeface="Calibri" pitchFamily="34" charset="0"/>
                <a:cs typeface="Calibri" pitchFamily="34" charset="0"/>
                <a:hlinkClick r:id="rId2"/>
              </a:rPr>
              <a:t>http://www.</a:t>
            </a:r>
            <a:r>
              <a:rPr lang="cs-CZ" sz="2200" dirty="0" err="1" smtClean="0">
                <a:latin typeface="Calibri" pitchFamily="34" charset="0"/>
                <a:cs typeface="Calibri" pitchFamily="34" charset="0"/>
                <a:hlinkClick r:id="rId2"/>
              </a:rPr>
              <a:t>youtube.com</a:t>
            </a:r>
            <a:r>
              <a:rPr lang="cs-CZ" sz="2200" dirty="0" smtClean="0">
                <a:latin typeface="Calibri" pitchFamily="34" charset="0"/>
                <a:cs typeface="Calibri" pitchFamily="34" charset="0"/>
                <a:hlinkClick r:id="rId2"/>
              </a:rPr>
              <a:t>/</a:t>
            </a:r>
            <a:r>
              <a:rPr lang="cs-CZ" sz="2200" dirty="0" err="1" smtClean="0">
                <a:latin typeface="Calibri" pitchFamily="34" charset="0"/>
                <a:cs typeface="Calibri" pitchFamily="34" charset="0"/>
                <a:hlinkClick r:id="rId2"/>
              </a:rPr>
              <a:t>watch</a:t>
            </a:r>
            <a:r>
              <a:rPr lang="cs-CZ" sz="2200" dirty="0" smtClean="0">
                <a:latin typeface="Calibri" pitchFamily="34" charset="0"/>
                <a:cs typeface="Calibri" pitchFamily="34" charset="0"/>
                <a:hlinkClick r:id="rId2"/>
              </a:rPr>
              <a:t>?v=ytvR1dHuImo</a:t>
            </a: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4. amorfní- sirný květ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- vzniká ochlazením par S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VLASTNOSTI SÍRY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628800"/>
            <a:ext cx="7772400" cy="4572000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hoří malým modrým plamenem za vzniku 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Video hoření síry: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http://www.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youtube.com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/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watch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?v=Ol1SJiVJ02c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nerozpustná ve vodě</a:t>
            </a:r>
          </a:p>
          <a:p>
            <a:pPr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rozpustná CS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(nepolární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rozpouštědlo)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středně reaktivní – přímo reaguje po zahřátí s většinou prvků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OXIDAČNÍ VL.: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Fe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S →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FeS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REDUKČNÍ VL.: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S + 2HNO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→ 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+ 2NO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POUŽITÍ</a:t>
            </a:r>
            <a:endParaRPr lang="cs-CZ" sz="36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484784"/>
            <a:ext cx="7931224" cy="4535016"/>
          </a:xfrm>
        </p:spPr>
        <p:txBody>
          <a:bodyPr/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výroba střelného prachu, zápalek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vulkanizace kaučuku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dezinfekce (síření sudů, sklepů..)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lékařství (sirné masti..)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chemické suroviny (výroba H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, CS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H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S…)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brázek 6" descr="Praha,_Malá_Strana,_Novoroční_ohňostroj_2008_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1052736"/>
            <a:ext cx="5220072" cy="391505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403648" y="5157192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2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772400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Opakování</a:t>
            </a:r>
            <a:endParaRPr lang="cs-CZ" sz="36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84784"/>
            <a:ext cx="8219256" cy="4896544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3400" b="1" dirty="0" smtClean="0">
                <a:latin typeface="Calibri" pitchFamily="34" charset="0"/>
                <a:cs typeface="Calibri" pitchFamily="34" charset="0"/>
              </a:rPr>
              <a:t>Doplňte text:</a:t>
            </a:r>
          </a:p>
          <a:p>
            <a:pPr>
              <a:buNone/>
            </a:pPr>
            <a:endParaRPr lang="cs-CZ" sz="21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400" dirty="0" smtClean="0">
                <a:latin typeface="Calibri" pitchFamily="34" charset="0"/>
                <a:cs typeface="Calibri" pitchFamily="34" charset="0"/>
              </a:rPr>
              <a:t>Volná neboli ............. síra se vyskytuje u sopek a v .........  ............. .   </a:t>
            </a:r>
          </a:p>
          <a:p>
            <a:pPr>
              <a:buNone/>
            </a:pPr>
            <a:r>
              <a:rPr lang="cs-CZ" sz="3400" dirty="0" smtClean="0">
                <a:latin typeface="Calibri" pitchFamily="34" charset="0"/>
                <a:cs typeface="Calibri" pitchFamily="34" charset="0"/>
              </a:rPr>
              <a:t>Vázaná síra je nejčastěji ve formě ...............  a  ................ . </a:t>
            </a:r>
          </a:p>
          <a:p>
            <a:pPr>
              <a:buNone/>
            </a:pPr>
            <a:r>
              <a:rPr lang="cs-CZ" sz="3400" dirty="0" smtClean="0">
                <a:latin typeface="Calibri" pitchFamily="34" charset="0"/>
                <a:cs typeface="Calibri" pitchFamily="34" charset="0"/>
              </a:rPr>
              <a:t>V organismech je součástí ............... . </a:t>
            </a:r>
          </a:p>
          <a:p>
            <a:pPr>
              <a:buNone/>
            </a:pPr>
            <a:r>
              <a:rPr lang="cs-CZ" sz="3400" dirty="0" smtClean="0">
                <a:latin typeface="Calibri" pitchFamily="34" charset="0"/>
                <a:cs typeface="Calibri" pitchFamily="34" charset="0"/>
              </a:rPr>
              <a:t>Síra hoří ........ plamenem za vzniku .............. . </a:t>
            </a:r>
          </a:p>
          <a:p>
            <a:pPr>
              <a:buNone/>
            </a:pPr>
            <a:r>
              <a:rPr lang="cs-CZ" sz="3400" dirty="0" smtClean="0">
                <a:latin typeface="Calibri" pitchFamily="34" charset="0"/>
                <a:cs typeface="Calibri" pitchFamily="34" charset="0"/>
              </a:rPr>
              <a:t>Je ..................... ve vodě.</a:t>
            </a:r>
          </a:p>
          <a:p>
            <a:pPr>
              <a:buNone/>
            </a:pPr>
            <a:r>
              <a:rPr lang="cs-CZ" sz="3400" dirty="0" smtClean="0">
                <a:latin typeface="Calibri" pitchFamily="34" charset="0"/>
                <a:cs typeface="Calibri" pitchFamily="34" charset="0"/>
              </a:rPr>
              <a:t>Používá se na výrobu střelného ............, k ................... </a:t>
            </a:r>
          </a:p>
          <a:p>
            <a:pPr>
              <a:buNone/>
            </a:pPr>
            <a:r>
              <a:rPr lang="cs-CZ" sz="3400" dirty="0" smtClean="0">
                <a:latin typeface="Calibri" pitchFamily="34" charset="0"/>
                <a:cs typeface="Calibri" pitchFamily="34" charset="0"/>
              </a:rPr>
              <a:t>kaučuku, k ............. sudů a sklepů.</a:t>
            </a:r>
          </a:p>
          <a:p>
            <a:pPr>
              <a:buNone/>
            </a:pPr>
            <a:endParaRPr lang="cs-CZ" sz="3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Řešení:</a:t>
            </a:r>
            <a:endParaRPr lang="cs-CZ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700808"/>
            <a:ext cx="8075240" cy="460702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Volná neboli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elementární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síra se vyskytuje u sopek a  v 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sirných dolech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 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Vázaná síra je nejčastěji ve formě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sulfidů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síranů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 organismech je součástí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bílkovin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Síra hoří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modrým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plamenem za vzniku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SO</a:t>
            </a:r>
            <a:r>
              <a:rPr lang="cs-CZ" sz="2400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Je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nerozpustná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ve vodě.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Používá se na výrobu střelného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prachu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, k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vulkanizaci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kaučuku, k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síření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sudů a sklepů.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libri" pitchFamily="34" charset="0"/>
                <a:cs typeface="Calibri" pitchFamily="34" charset="0"/>
              </a:rPr>
              <a:t>Vratislav Šrámek, Ludvík Kosina: Obecná a anorganická chemie,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FIN, Olomouc 1996</a:t>
            </a:r>
          </a:p>
          <a:p>
            <a:r>
              <a:rPr lang="cs-CZ" sz="1800" dirty="0" smtClean="0">
                <a:latin typeface="Calibri" pitchFamily="34" charset="0"/>
                <a:cs typeface="Calibri" pitchFamily="34" charset="0"/>
              </a:rPr>
              <a:t>Marika Benešová, Hana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Satrapová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: Odmaturuj z chemie,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DIDAKTIS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spol.s.r.o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2002</a:t>
            </a:r>
          </a:p>
          <a:p>
            <a:r>
              <a:rPr lang="cs-CZ" sz="1800" dirty="0" smtClean="0">
                <a:latin typeface="Calibri" pitchFamily="34" charset="0"/>
                <a:cs typeface="Calibri" pitchFamily="34" charset="0"/>
              </a:rPr>
              <a:t>Hana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Čtrnáctová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, Věra Vaňková: Znáte anorganickou chemii? (pracovní sešit),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PROSPEKTRU., spol. s. r. o., Praha1996</a:t>
            </a:r>
          </a:p>
          <a:p>
            <a:pPr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600" dirty="0" smtClean="0">
                <a:latin typeface="Calibri" pitchFamily="34" charset="0"/>
                <a:cs typeface="Calibri" pitchFamily="34" charset="0"/>
              </a:rPr>
              <a:t>Obr. 1.: MILLS, </a:t>
            </a:r>
            <a:r>
              <a:rPr lang="cs-CZ" sz="1600" dirty="0" err="1" smtClean="0">
                <a:latin typeface="Calibri" pitchFamily="34" charset="0"/>
                <a:cs typeface="Calibri" pitchFamily="34" charset="0"/>
              </a:rPr>
              <a:t>Ben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.</a:t>
            </a:r>
            <a:r>
              <a:rPr lang="cs-CZ" sz="1600" i="1" dirty="0" smtClean="0">
                <a:latin typeface="Calibri" pitchFamily="34" charset="0"/>
                <a:cs typeface="Calibri" pitchFamily="34" charset="0"/>
              </a:rPr>
              <a:t>[cit. 1.11.2012]. Dostupný pod licencí </a:t>
            </a:r>
            <a:r>
              <a:rPr lang="cs-CZ" sz="1600" i="1" dirty="0" err="1" smtClean="0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6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600" i="1" dirty="0" err="1" smtClean="0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600" i="1" dirty="0" smtClean="0">
                <a:latin typeface="Calibri" pitchFamily="34" charset="0"/>
                <a:cs typeface="Calibri" pitchFamily="34" charset="0"/>
              </a:rPr>
              <a:t> na WWW: </a:t>
            </a:r>
            <a:r>
              <a:rPr lang="cs-CZ" sz="1600" i="1" dirty="0" smtClean="0">
                <a:latin typeface="Calibri" pitchFamily="34" charset="0"/>
                <a:cs typeface="Calibri" pitchFamily="34" charset="0"/>
                <a:hlinkClick r:id="rId2"/>
              </a:rPr>
              <a:t>http://cs.wikipedia.org/wiki/Soubor:Sulfur-sample.jpg</a:t>
            </a:r>
            <a:endParaRPr lang="cs-CZ" sz="1600" i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600" dirty="0" smtClean="0">
                <a:latin typeface="Calibri" pitchFamily="34" charset="0"/>
                <a:cs typeface="Calibri" pitchFamily="34" charset="0"/>
              </a:rPr>
              <a:t>Obr. 2.:</a:t>
            </a:r>
            <a:r>
              <a:rPr lang="cs-CZ" sz="16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600" i="1" dirty="0" err="1" smtClean="0">
                <a:latin typeface="Calibri" pitchFamily="34" charset="0"/>
                <a:cs typeface="Calibri" pitchFamily="34" charset="0"/>
              </a:rPr>
              <a:t>Aktron</a:t>
            </a:r>
            <a:r>
              <a:rPr lang="cs-CZ" sz="1600" i="1" dirty="0" smtClean="0">
                <a:latin typeface="Calibri" pitchFamily="34" charset="0"/>
                <a:cs typeface="Calibri" pitchFamily="34" charset="0"/>
              </a:rPr>
              <a:t> [cit. 1.11.2012]. Dostupný pod licencí </a:t>
            </a:r>
            <a:r>
              <a:rPr lang="cs-CZ" sz="1600" i="1" dirty="0" err="1" smtClean="0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6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600" i="1" dirty="0" err="1" smtClean="0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600" i="1" dirty="0" smtClean="0">
                <a:latin typeface="Calibri" pitchFamily="34" charset="0"/>
                <a:cs typeface="Calibri" pitchFamily="34" charset="0"/>
              </a:rPr>
              <a:t>  na WWW: </a:t>
            </a:r>
            <a:r>
              <a:rPr lang="cs-CZ" sz="1600" dirty="0" smtClean="0">
                <a:latin typeface="Calibri" pitchFamily="34" charset="0"/>
                <a:cs typeface="Calibri" pitchFamily="34" charset="0"/>
                <a:hlinkClick r:id="rId3"/>
              </a:rPr>
              <a:t>http://commons.wikimedia.org/wiki/File:Praha,_Mal%C3%A1_Strana,_Novoro%C4%8Dn%C3%AD_oh%C5%88ostroj_2008_20.jpg?uselang=cs</a:t>
            </a: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800" dirty="0" smtClean="0"/>
          </a:p>
          <a:p>
            <a:endParaRPr lang="cs-CZ" sz="1800" i="1" dirty="0" smtClean="0"/>
          </a:p>
          <a:p>
            <a:endParaRPr lang="cs-CZ" sz="1800" i="1" dirty="0" smtClean="0"/>
          </a:p>
          <a:p>
            <a:endParaRPr lang="cs-CZ" sz="1800" i="1" dirty="0" smtClean="0"/>
          </a:p>
          <a:p>
            <a:endParaRPr lang="cs-CZ" sz="1800" i="1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zdroje</a:t>
            </a:r>
            <a:endParaRPr lang="cs-CZ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708920"/>
            <a:ext cx="34563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1368</TotalTime>
  <Words>584</Words>
  <Application>Microsoft Office PowerPoint</Application>
  <PresentationFormat>Předvádění na obrazovce (4:3)</PresentationFormat>
  <Paragraphs>111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Prezentace aplikace PowerPoint</vt:lpstr>
      <vt:lpstr>Síra I</vt:lpstr>
      <vt:lpstr>Obecná charakteristika skupiny - CHALKOGENY</vt:lpstr>
      <vt:lpstr>Výskyt síry</vt:lpstr>
      <vt:lpstr>Prezentace aplikace PowerPoint</vt:lpstr>
      <vt:lpstr>VLASTNOSTI SÍRY</vt:lpstr>
      <vt:lpstr>VLASTNOSTI SÍRY</vt:lpstr>
      <vt:lpstr>POUŽITÍ</vt:lpstr>
      <vt:lpstr>Prezentace aplikace PowerPoint</vt:lpstr>
      <vt:lpstr>Opakování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chalkogeny</dc:title>
  <dc:creator>Mates</dc:creator>
  <cp:lastModifiedBy>cernaxj</cp:lastModifiedBy>
  <cp:revision>153</cp:revision>
  <dcterms:created xsi:type="dcterms:W3CDTF">2011-10-29T16:11:32Z</dcterms:created>
  <dcterms:modified xsi:type="dcterms:W3CDTF">2013-10-17T07:15:23Z</dcterms:modified>
</cp:coreProperties>
</file>