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63" r:id="rId2"/>
    <p:sldId id="256" r:id="rId3"/>
    <p:sldId id="257" r:id="rId4"/>
    <p:sldId id="258" r:id="rId5"/>
    <p:sldId id="264" r:id="rId6"/>
    <p:sldId id="259" r:id="rId7"/>
    <p:sldId id="260" r:id="rId8"/>
    <p:sldId id="261" r:id="rId9"/>
    <p:sldId id="262" r:id="rId10"/>
    <p:sldId id="265" r:id="rId11"/>
    <p:sldId id="270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B269E9-5E02-49CF-B366-B534121161AF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366F8A-E209-450E-A01F-A1C2514D6D3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312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DCC7F33-CC09-459D-9EEF-99D1722C1CB7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93CEA8F-178D-41E6-8D32-365EEE3032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OAPfUL97Us" TargetMode="External"/><Relationship Id="rId2" Type="http://schemas.openxmlformats.org/officeDocument/2006/relationships/hyperlink" Target="http://www.youtube.com/watch?v=rOowgw9N2YQ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16632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331640" y="1628800"/>
          <a:ext cx="6697662" cy="49313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endParaRPr lang="cs-CZ" sz="1200" b="0" i="0" u="none" strike="noStrike" dirty="0" smtClean="0">
                        <a:solidFill>
                          <a:srgbClr val="000000"/>
                        </a:solidFill>
                        <a:latin typeface="Calibri"/>
                      </a:endParaRPr>
                    </a:p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 VY_32_INOVACE_08.02.09 SÍRA II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7.11.2012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bezkyslíkatých  a kyslíkatých sloučeninách síry a jejich vlastnostech.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Prezentace je určena jako podpora výkladu učitele a je doplněna hypertextovým odkazem na videa demonstrující vlastnosti koncentrované a zředěné kyseliny sírové. Žáci mohou tuto část použít jako podklad pro zápis do sešitu. V závěru si mohou žáci ověřit znalost vzorců a triviálních názvů některých známých 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sloučenin síry.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Calibri" pitchFamily="34" charset="0"/>
                <a:cs typeface="Calibri" pitchFamily="34" charset="0"/>
              </a:rPr>
              <a:t>SÍRA II</a:t>
            </a:r>
            <a:endParaRPr lang="cs-CZ" sz="4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BEZKYSLÍKATÉ SLOUČENINY</a:t>
            </a:r>
            <a:endParaRPr lang="cs-CZ" sz="36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628800"/>
            <a:ext cx="7488832" cy="4572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/>
                <a:cs typeface="Arial"/>
              </a:rPr>
              <a:t>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 – SULFAN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(sirovodík)</a:t>
            </a:r>
            <a:endParaRPr lang="cs-CZ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jedovatý , bezbarvý plyn, páchne po zkažených vejcích</a:t>
            </a:r>
          </a:p>
          <a:p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vznik: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při hnití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org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zbytků (bílkovin) „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 smrdí jako pes“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působí na CNS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hoří namodralým plamenem za vzniku oxidu 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nebo S:	 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+ 3O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→ 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+ 2SO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332656"/>
            <a:ext cx="8424936" cy="6336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Příprava H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 :  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FeS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+ 2HCl  → FeCl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(v Kippově přístroji)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silné redukční účinky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rozpustný ve vodě – vzniká </a:t>
            </a:r>
            <a:r>
              <a:rPr lang="cs-CZ" b="1" u="sng" dirty="0" err="1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sulfanová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voda</a:t>
            </a: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                       					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kys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sirovodíková)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200" b="1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→ SOLI: </a:t>
            </a:r>
          </a:p>
          <a:p>
            <a:pPr marL="514350" indent="-514350">
              <a:buAutoNum type="arabicParenR"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sulfidy kovů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nerozpustné ve vodě – zbarvené –  využívají se v analytice jako pigmenty – př.: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CdS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– žlutý, Ag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 – černý…</a:t>
            </a:r>
          </a:p>
          <a:p>
            <a:pPr marL="514350" indent="-51435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- pražením- zahříváním sulfidů na vzduchu vzniká oxid kovu (nebo kov)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2) </a:t>
            </a:r>
            <a:r>
              <a:rPr lang="cs-CZ" b="1" dirty="0" err="1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hydrogensulfidy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– rozpustné ve vodě</a:t>
            </a:r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724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KYSLÍKATÉ SLOUČENINY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1484784"/>
            <a:ext cx="7931224" cy="453501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sz="30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– oxid siřičitý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= bezbarvý plyn štiplavého zápachu, jedovatý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Vznik: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hoření síry  (S + 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→</a:t>
            </a: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b="1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) </a:t>
            </a: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oxid. i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reduk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úč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zdroj v ovzduší: </a:t>
            </a: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spalováním uhlí,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při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zprac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ování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ropy, pražení  sulfid. rud</a:t>
            </a:r>
          </a:p>
          <a:p>
            <a:pPr algn="r">
              <a:buNone/>
            </a:pP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odsiřovací </a:t>
            </a:r>
            <a:r>
              <a:rPr lang="cs-CZ" sz="3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postupy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(spaliny +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CaO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(Ca(OH)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voda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→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CaSO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(sádra) – ve stavebnictví)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568952" cy="61926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sz="28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– oxid sírový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Vznik: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2SO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+ 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→ 2SO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- bílý dým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dráždivější než SO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 vodou na H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Způsobují kyselé deště – poškození vegetace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			         - zvyšují korozi kovu</a:t>
            </a:r>
          </a:p>
          <a:p>
            <a:pPr>
              <a:buNone/>
            </a:pPr>
            <a:r>
              <a:rPr lang="cs-CZ" sz="24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KYSELINY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28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 </a:t>
            </a:r>
            <a:r>
              <a:rPr lang="cs-CZ" sz="28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sz="28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– k. siřičitá</a:t>
            </a:r>
          </a:p>
          <a:p>
            <a:pPr>
              <a:buNone/>
            </a:pPr>
            <a:r>
              <a:rPr lang="cs-CZ" sz="2400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Vznik: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sz="24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H</a:t>
            </a:r>
            <a:r>
              <a:rPr lang="cs-CZ" sz="2400" b="1" baseline="-250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sz="2400" b="1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 </a:t>
            </a:r>
            <a:endParaRPr lang="cs-CZ" sz="2400" b="1" baseline="-25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= slabá , nestálá kyseliny, redukční vlastnosti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SOLI: </a:t>
            </a: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  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) siřičitany (redukční činidlo, bělení prádla)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	 2) hydrogensiřičitany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/>
          </a:p>
          <a:p>
            <a:pPr lvl="8"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476672"/>
            <a:ext cx="8352928" cy="60486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0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30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sz="30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sz="3000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sz="3000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  - k. sírová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= silná dvojsytná kyseliny</a:t>
            </a:r>
          </a:p>
          <a:p>
            <a:pPr>
              <a:buNone/>
            </a:pPr>
            <a:endParaRPr lang="cs-CZ" sz="1400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Vlastnosti: </a:t>
            </a: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bezbarvá, olejovitá kapalina</a:t>
            </a: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silně </a:t>
            </a:r>
            <a:r>
              <a:rPr lang="cs-CZ" sz="22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HYDROSKOPICKÁ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(materiálu odebírá vodu – </a:t>
            </a:r>
            <a:r>
              <a:rPr lang="cs-CZ" sz="22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SUŠIDLO</a:t>
            </a:r>
            <a:r>
              <a:rPr lang="cs-CZ" sz="2200" dirty="0" smtClean="0">
                <a:latin typeface="Calibri" pitchFamily="34" charset="0"/>
                <a:cs typeface="Calibri" pitchFamily="34" charset="0"/>
              </a:rPr>
              <a:t>)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Video: </a:t>
            </a:r>
            <a:r>
              <a:rPr lang="cs-CZ" sz="2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  <a:hlinkClick r:id="rId2"/>
              </a:rPr>
              <a:t>http://www.</a:t>
            </a:r>
            <a:r>
              <a:rPr lang="cs-CZ" sz="2200" dirty="0" err="1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  <a:hlinkClick r:id="rId2"/>
              </a:rPr>
              <a:t>youtube.com</a:t>
            </a:r>
            <a:r>
              <a:rPr lang="cs-CZ" sz="2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  <a:hlinkClick r:id="rId2"/>
              </a:rPr>
              <a:t>/</a:t>
            </a:r>
            <a:r>
              <a:rPr lang="cs-CZ" sz="2200" dirty="0" err="1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  <a:hlinkClick r:id="rId2"/>
              </a:rPr>
              <a:t>watch</a:t>
            </a:r>
            <a:r>
              <a:rPr lang="cs-CZ" sz="22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  <a:hlinkClick r:id="rId2"/>
              </a:rPr>
              <a:t>?v=rOowgw9N2YQ</a:t>
            </a:r>
            <a:endParaRPr lang="cs-CZ" sz="2200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neomezeně mísitelná s vodou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					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KYSELINA DO VODY !!!!</a:t>
            </a:r>
            <a:endParaRPr lang="cs-CZ" sz="2400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800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A)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koncentrovaná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 98%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14350" indent="-514350"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Oxidační účinky</a:t>
            </a:r>
          </a:p>
          <a:p>
            <a:pPr marL="514350" indent="-514350"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Reaguje se všemi kovy (ne Au,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 marL="514350" indent="-514350">
              <a:buNone/>
            </a:pPr>
            <a:r>
              <a:rPr lang="cs-CZ" sz="2200" dirty="0" smtClean="0">
                <a:latin typeface="Calibri" pitchFamily="34" charset="0"/>
                <a:cs typeface="Calibri" pitchFamily="34" charset="0"/>
              </a:rPr>
              <a:t>Video: 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3"/>
              </a:rPr>
              <a:t>http://www.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  <a:hlinkClick r:id="rId3"/>
              </a:rPr>
              <a:t>youtube.com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3"/>
              </a:rPr>
              <a:t>/</a:t>
            </a:r>
            <a:r>
              <a:rPr lang="cs-CZ" sz="2200" dirty="0" err="1" smtClean="0">
                <a:latin typeface="Calibri" pitchFamily="34" charset="0"/>
                <a:cs typeface="Calibri" pitchFamily="34" charset="0"/>
                <a:hlinkClick r:id="rId3"/>
              </a:rPr>
              <a:t>watch</a:t>
            </a:r>
            <a:r>
              <a:rPr lang="cs-CZ" sz="2200" dirty="0" smtClean="0">
                <a:latin typeface="Calibri" pitchFamily="34" charset="0"/>
                <a:cs typeface="Calibri" pitchFamily="34" charset="0"/>
                <a:hlinkClick r:id="rId3"/>
              </a:rPr>
              <a:t>?v=nOAPfUL97Us</a:t>
            </a:r>
            <a:endParaRPr lang="cs-CZ" sz="22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(reakce železa s kyselinou sírovou)</a:t>
            </a:r>
          </a:p>
          <a:p>
            <a:pPr marL="514350" indent="-514350">
              <a:buFontTx/>
              <a:buChar char="-"/>
            </a:pPr>
            <a:endParaRPr lang="cs-CZ" dirty="0" smtClean="0">
              <a:latin typeface="Arial"/>
              <a:cs typeface="Arial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sz="quarter" idx="1"/>
          </p:nvPr>
        </p:nvSpPr>
        <p:spPr>
          <a:xfrm>
            <a:off x="179388" y="260350"/>
            <a:ext cx="8713092" cy="583294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Pasivace kovů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= kov se pokryje vrstvičkou oxidů, síranů a brání reakci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Př.: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→ CuSO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</a:t>
            </a:r>
            <a:endParaRPr lang="cs-CZ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b="1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B) zředěná H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2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</a:t>
            </a:r>
            <a:r>
              <a:rPr lang="cs-CZ" b="1" u="sng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4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– bez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oxidačního </a:t>
            </a: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účinku</a:t>
            </a:r>
          </a:p>
          <a:p>
            <a:pPr>
              <a:buNone/>
            </a:pPr>
            <a:endParaRPr lang="cs-CZ" sz="1100" u="sng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chová jako silná kyselina – uvolňuje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Př.: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→ FeSO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Použití: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- výroba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prům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 hnojiv (superfosfát - CuSO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Ca(H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(NH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- výbušnin, umělé hmoty, léčiv, barviv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   = elektrolyt do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akumulátorů, viskózní vlákna</a:t>
            </a:r>
          </a:p>
          <a:p>
            <a:pPr>
              <a:buNone/>
            </a:pPr>
            <a:endParaRPr lang="cs-CZ" dirty="0" smtClean="0">
              <a:latin typeface="Arial"/>
              <a:cs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260648"/>
            <a:ext cx="8435280" cy="648072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VÝROBA – kontaktní způsob: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Oxidace S: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→ 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 marL="514350" indent="-514350"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2SO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→ 2SO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3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Rozpouštění: </a:t>
            </a:r>
            <a:r>
              <a:rPr lang="cs-CZ" baseline="-250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3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+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→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7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(k. disírová = oleum) →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7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+ 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→ 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</a:p>
          <a:p>
            <a:pPr marL="514350" indent="-514350">
              <a:buNone/>
            </a:pPr>
            <a:endParaRPr lang="cs-CZ" baseline="-250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SOLI: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</a:p>
          <a:p>
            <a:pPr marL="514350" indent="-51435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sírany (sulfáty)</a:t>
            </a:r>
          </a:p>
          <a:p>
            <a:pPr marL="514350" indent="-514350"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Al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3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- úprava povrchových vod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→ v pitnou</a:t>
            </a:r>
          </a:p>
          <a:p>
            <a:pPr marL="514350" indent="-514350">
              <a:buFontTx/>
              <a:buChar char="-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(NH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, K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– součást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miner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álních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hnojiv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Podvojné sírany </a:t>
            </a: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= kamence</a:t>
            </a:r>
            <a:endParaRPr lang="cs-CZ" b="1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 marL="514350" indent="-514350">
              <a:buNone/>
            </a:pPr>
            <a:r>
              <a:rPr lang="cs-CZ" dirty="0" err="1" smtClean="0">
                <a:latin typeface="Calibri" pitchFamily="34" charset="0"/>
                <a:cs typeface="Calibri" pitchFamily="34" charset="0"/>
              </a:rPr>
              <a:t>KAl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(SO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. 12H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(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dodekahydrát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síranu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draselno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-hlinitého)</a:t>
            </a:r>
          </a:p>
          <a:p>
            <a:pPr marL="514350" indent="-514350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SKALICE (s krystalickou vodou)</a:t>
            </a:r>
          </a:p>
          <a:p>
            <a:pPr marL="514350" indent="-51435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CuSO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. 5H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(modrá skalice),  FeSO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. 7H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(zelená skalice), ZnSO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. 7H</a:t>
            </a:r>
            <a:r>
              <a:rPr lang="cs-CZ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 (bílá skalice) </a:t>
            </a:r>
          </a:p>
          <a:p>
            <a:pPr marL="514350" indent="-514350">
              <a:buNone/>
            </a:pPr>
            <a:endParaRPr lang="cs-CZ" dirty="0" smtClean="0">
              <a:latin typeface="Arial"/>
              <a:cs typeface="Arial"/>
            </a:endParaRPr>
          </a:p>
          <a:p>
            <a:pPr marL="514350" indent="-514350">
              <a:buNone/>
            </a:pPr>
            <a:endParaRPr lang="cs-CZ" baseline="-25000" dirty="0" smtClean="0">
              <a:latin typeface="Arial"/>
              <a:cs typeface="Arial"/>
            </a:endParaRP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700392" cy="9543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Opakování</a:t>
            </a:r>
            <a:endParaRPr lang="cs-CZ" sz="36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219256" cy="475104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latin typeface="Calibri" pitchFamily="34" charset="0"/>
                <a:cs typeface="Calibri" pitchFamily="34" charset="0"/>
              </a:rPr>
              <a:t>1)Jaké vlastnosti má sulfan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(sirovodík)?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Skupenství:...............	Zápach:................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Ve vodě se ne/rozpouští za vzniku ...............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Je to látka vysoce .................. .</a:t>
            </a:r>
          </a:p>
          <a:p>
            <a:pPr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1) Skupenství: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plynné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 Zápach: 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po zkažených vejcích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Ve vodě se 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rozpouští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za vzniku </a:t>
            </a:r>
            <a:r>
              <a:rPr lang="cs-CZ" dirty="0" err="1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sulfanové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 vody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Je to látka vysoce </a:t>
            </a:r>
            <a:r>
              <a:rPr lang="cs-CZ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toxická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836712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2) Doplňte v tabulce chybějící údaje:</a:t>
            </a:r>
          </a:p>
          <a:p>
            <a:pPr>
              <a:buNone/>
            </a:pPr>
            <a:endParaRPr lang="cs-CZ" sz="2800" b="1" dirty="0" smtClean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1730500"/>
              </p:ext>
            </p:extLst>
          </p:nvPr>
        </p:nvGraphicFramePr>
        <p:xfrm>
          <a:off x="827584" y="1484784"/>
          <a:ext cx="6216351" cy="404533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72117"/>
                <a:gridCol w="2248363"/>
                <a:gridCol w="1895871"/>
              </a:tblGrid>
              <a:tr h="42501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chemický 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triviální název</a:t>
                      </a:r>
                      <a:endParaRPr lang="cs-CZ" dirty="0"/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CuSO</a:t>
                      </a:r>
                      <a:r>
                        <a:rPr lang="cs-CZ" sz="18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.5H</a:t>
                      </a:r>
                      <a:r>
                        <a:rPr lang="cs-CZ" sz="18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baryt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latin typeface="Calibri" pitchFamily="34" charset="0"/>
                          <a:cs typeface="Calibri" pitchFamily="34" charset="0"/>
                        </a:rPr>
                        <a:t>Hemihydrát</a:t>
                      </a: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 síranu vápenatého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Bílá skalice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Kamenec hlinitodraselný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latin typeface="Calibri" pitchFamily="34" charset="0"/>
                          <a:cs typeface="Calibri" pitchFamily="34" charset="0"/>
                        </a:rPr>
                        <a:t>Heptahydrát</a:t>
                      </a: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 síranu železnatého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oleum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764704"/>
            <a:ext cx="7772400" cy="4572000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2) Řešení:</a:t>
            </a: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774537"/>
              </p:ext>
            </p:extLst>
          </p:nvPr>
        </p:nvGraphicFramePr>
        <p:xfrm>
          <a:off x="1043608" y="1412776"/>
          <a:ext cx="6216351" cy="447545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60240"/>
                <a:gridCol w="2160240"/>
                <a:gridCol w="1895871"/>
              </a:tblGrid>
              <a:tr h="42501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vzorec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chemický 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triviální název</a:t>
                      </a:r>
                      <a:endParaRPr lang="cs-CZ" dirty="0"/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CuSO</a:t>
                      </a:r>
                      <a:r>
                        <a:rPr lang="cs-CZ" sz="18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4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.5H</a:t>
                      </a:r>
                      <a:r>
                        <a:rPr lang="cs-CZ" sz="1800" b="0" i="0" u="none" strike="noStrike" baseline="-25000" dirty="0">
                          <a:solidFill>
                            <a:srgbClr val="000000"/>
                          </a:solidFill>
                          <a:latin typeface="Calibri"/>
                        </a:rPr>
                        <a:t>2</a:t>
                      </a:r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pentahydrát síranu měďnatého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modrá skalice</a:t>
                      </a:r>
                      <a:endParaRPr lang="cs-CZ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Ba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SO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endParaRPr lang="cs-CZ" sz="1800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Síran barnatý</a:t>
                      </a:r>
                      <a:endParaRPr lang="cs-CZ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baryt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Ca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SO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r>
                        <a:rPr lang="cs-CZ" sz="1800" b="0" i="0" u="none" strike="noStrike" baseline="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 .1/2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H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O</a:t>
                      </a:r>
                      <a:endParaRPr lang="cs-CZ" sz="1800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Calibri" pitchFamily="34" charset="0"/>
                          <a:cs typeface="Calibri" pitchFamily="34" charset="0"/>
                        </a:rPr>
                        <a:t>Hemihydrát</a:t>
                      </a: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 síranu vápenatého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sádra</a:t>
                      </a:r>
                      <a:endParaRPr lang="cs-CZ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ZnSO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.7H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err="1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heptahydrát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 síranu zinečnatého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Bílá skalice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r>
                        <a:rPr lang="cs-CZ" sz="1800" dirty="0" err="1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KAl</a:t>
                      </a:r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 (SO</a:t>
                      </a:r>
                      <a:r>
                        <a:rPr lang="cs-CZ" sz="1800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)</a:t>
                      </a:r>
                      <a:r>
                        <a:rPr lang="cs-CZ" sz="1800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 . 12H</a:t>
                      </a:r>
                      <a:r>
                        <a:rPr lang="cs-CZ" sz="1800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8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O </a:t>
                      </a:r>
                      <a:endParaRPr lang="cs-CZ" sz="1800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dodekahydrát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 síranu </a:t>
                      </a:r>
                      <a:r>
                        <a:rPr lang="cs-CZ" dirty="0" err="1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draselno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-hlinitého</a:t>
                      </a:r>
                      <a:endParaRPr lang="cs-CZ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Kamenec hlinitodraselný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FeSO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.7H</a:t>
                      </a:r>
                      <a:r>
                        <a:rPr lang="cs-CZ" sz="1800" b="0" i="0" u="none" strike="noStrike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sz="1800" b="0" i="0" u="none" strike="noStrike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O</a:t>
                      </a:r>
                    </a:p>
                    <a:p>
                      <a:endParaRPr lang="cs-CZ" sz="18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Calibri" pitchFamily="34" charset="0"/>
                          <a:cs typeface="Calibri" pitchFamily="34" charset="0"/>
                        </a:rPr>
                        <a:t>Heptahydrát</a:t>
                      </a:r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 síranu železnatého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Zelená skalice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42501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H</a:t>
                      </a:r>
                      <a:r>
                        <a:rPr lang="cs-CZ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S</a:t>
                      </a:r>
                      <a:r>
                        <a:rPr lang="cs-CZ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r>
                        <a:rPr lang="cs-CZ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O</a:t>
                      </a:r>
                      <a:r>
                        <a:rPr lang="cs-CZ" baseline="-25000" dirty="0" smtClean="0">
                          <a:solidFill>
                            <a:srgbClr val="C00000"/>
                          </a:solidFill>
                          <a:latin typeface="Calibri" pitchFamily="34" charset="0"/>
                          <a:cs typeface="Calibri" pitchFamily="34" charset="0"/>
                        </a:rPr>
                        <a:t>7</a:t>
                      </a:r>
                      <a:endParaRPr lang="cs-CZ" sz="1800" dirty="0">
                        <a:solidFill>
                          <a:srgbClr val="C00000"/>
                        </a:solidFill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Kyselina disírová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Calibri" pitchFamily="34" charset="0"/>
                          <a:cs typeface="Calibri" pitchFamily="34" charset="0"/>
                        </a:rPr>
                        <a:t>oleum</a:t>
                      </a:r>
                      <a:endParaRPr lang="cs-CZ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Vratislav Šrámek, Ludvík Kosina: Obecná a anorganická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FIN, Olomouc 1996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Marika Benešová, Hana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Satrapová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: Odmaturuj z chemie,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DIDAKTIS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2002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</a:rPr>
              <a:t>Hana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Čtrnáctová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 Věra Vaňková: Znáte anorganickou chemii? (pracovní sešit),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PROSPEKTRU., spol. s. r. o., Praha1996</a:t>
            </a:r>
            <a:endParaRPr lang="cs-CZ" sz="1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zdroje</a:t>
            </a:r>
            <a:endParaRPr lang="cs-CZ" sz="44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361</TotalTime>
  <Words>580</Words>
  <Application>Microsoft Office PowerPoint</Application>
  <PresentationFormat>Předvádění na obrazovce (4:3)</PresentationFormat>
  <Paragraphs>153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SÍRA II</vt:lpstr>
      <vt:lpstr>BEZKYSLÍKATÉ SLOUČENINY</vt:lpstr>
      <vt:lpstr>Prezentace aplikace PowerPoint</vt:lpstr>
      <vt:lpstr>KYSLÍKATÉ SLOUČENINY</vt:lpstr>
      <vt:lpstr>Prezentace aplikace PowerPoint</vt:lpstr>
      <vt:lpstr>Prezentace aplikace PowerPoint</vt:lpstr>
      <vt:lpstr>Prezentace aplikace PowerPoint</vt:lpstr>
      <vt:lpstr>Prezentace aplikace PowerPoint</vt:lpstr>
      <vt:lpstr>Opakování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SÍRA II</dc:title>
  <dc:creator>Mates</dc:creator>
  <cp:lastModifiedBy>cernaxj</cp:lastModifiedBy>
  <cp:revision>44</cp:revision>
  <dcterms:created xsi:type="dcterms:W3CDTF">2013-08-24T15:21:35Z</dcterms:created>
  <dcterms:modified xsi:type="dcterms:W3CDTF">2013-10-17T07:28:44Z</dcterms:modified>
</cp:coreProperties>
</file>