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7" r:id="rId2"/>
    <p:sldId id="270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67E74B-DC22-45B5-920C-03F141C7083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C39965-767F-4E1C-B8FD-DDB881E1C05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959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5E1328-82B4-4BE1-AA7A-68A812489BC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84CCD5F-FCE5-4C93-877A-F1C0E89506E9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D7C90C5-3F24-4C96-9866-336A1D1DCC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9632" y="1759021"/>
          <a:ext cx="6624736" cy="4927709"/>
        </p:xfrm>
        <a:graphic>
          <a:graphicData uri="http://schemas.openxmlformats.org/drawingml/2006/table">
            <a:tbl>
              <a:tblPr/>
              <a:tblGrid>
                <a:gridCol w="2435403"/>
                <a:gridCol w="4189333"/>
              </a:tblGrid>
              <a:tr h="6184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4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4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cs-CZ" sz="12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t"/>
                      <a:r>
                        <a:rPr lang="cs-CZ" sz="12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   VY_32_INOVACE_08.02.10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DUSÍK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4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Jana Černá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4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Anorganická chemie pro 2. ročník přírodovědného lycea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4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4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12.11.2012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6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Materiál je určen pro studenty 2. ročníku přírodovědného lycea, 4letých a odpovídajících ročníků víceletých gymnázií, do předmětu Chemie. Tento materiál slouží k výkladu učiva o výskytu, vlastnostech, reaktivitě, využití a sloučeninách dusíku.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2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Teoretická část podporuje výklad učitele. Text prezentace mohou žáci použít jako zápis do sešitu. Závěr prezentace slouží k shrnutí a opakování celé kapitoly. Žáci si tak upevní a procvičí získané vědomosti. Na jednotlivé otázky mohou odpovídat přímo nebo si je předem zpracují do svého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sešitu.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7030A0"/>
                </a:solidFill>
              </a:rPr>
              <a:t>DUSÍK</a:t>
            </a:r>
            <a:endParaRPr lang="cs-CZ" sz="5400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 - NITROGENIUM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772400" cy="1143000"/>
          </a:xfrm>
        </p:spPr>
        <p:txBody>
          <a:bodyPr>
            <a:noAutofit/>
          </a:bodyPr>
          <a:lstStyle/>
          <a:p>
            <a:r>
              <a:rPr lang="cs-CZ" sz="3200" u="sng" dirty="0" smtClean="0">
                <a:solidFill>
                  <a:srgbClr val="7030A0"/>
                </a:solidFill>
              </a:rPr>
              <a:t>OBECNÁ CHARAKTERISTIKA CELÉ SKUPINY - PENTELY</a:t>
            </a:r>
            <a:endParaRPr lang="cs-CZ" sz="3200" b="1" u="sng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772816"/>
            <a:ext cx="8291264" cy="4751040"/>
          </a:xfrm>
        </p:spPr>
        <p:txBody>
          <a:bodyPr/>
          <a:lstStyle/>
          <a:p>
            <a:r>
              <a:rPr lang="cs-CZ" dirty="0" smtClean="0"/>
              <a:t>V.A skupina</a:t>
            </a:r>
          </a:p>
          <a:p>
            <a:r>
              <a:rPr lang="cs-CZ" b="1" dirty="0" smtClean="0">
                <a:solidFill>
                  <a:srgbClr val="7030A0"/>
                </a:solidFill>
              </a:rPr>
              <a:t>N,P</a:t>
            </a:r>
            <a:r>
              <a:rPr lang="cs-CZ" dirty="0" smtClean="0"/>
              <a:t> (nekovy)  </a:t>
            </a:r>
            <a:r>
              <a:rPr lang="cs-CZ" b="1" dirty="0" smtClean="0">
                <a:solidFill>
                  <a:srgbClr val="7030A0"/>
                </a:solidFill>
              </a:rPr>
              <a:t>As,</a:t>
            </a:r>
            <a:r>
              <a:rPr lang="cs-CZ" b="1" dirty="0" err="1" smtClean="0">
                <a:solidFill>
                  <a:srgbClr val="7030A0"/>
                </a:solidFill>
              </a:rPr>
              <a:t>Sb</a:t>
            </a:r>
            <a:r>
              <a:rPr lang="cs-CZ" dirty="0" smtClean="0"/>
              <a:t>(polokovy)  </a:t>
            </a:r>
            <a:r>
              <a:rPr lang="cs-CZ" b="1" dirty="0" err="1" smtClean="0">
                <a:solidFill>
                  <a:srgbClr val="7030A0"/>
                </a:solidFill>
              </a:rPr>
              <a:t>Bi</a:t>
            </a:r>
            <a:r>
              <a:rPr lang="cs-CZ" dirty="0" smtClean="0"/>
              <a:t>(kov)</a:t>
            </a:r>
          </a:p>
          <a:p>
            <a:r>
              <a:rPr lang="cs-CZ" b="1" dirty="0" smtClean="0">
                <a:solidFill>
                  <a:srgbClr val="7030A0"/>
                </a:solidFill>
              </a:rPr>
              <a:t>El. </a:t>
            </a:r>
            <a:r>
              <a:rPr lang="cs-CZ" b="1" dirty="0" err="1" smtClean="0">
                <a:solidFill>
                  <a:srgbClr val="7030A0"/>
                </a:solidFill>
              </a:rPr>
              <a:t>konf</a:t>
            </a:r>
            <a:r>
              <a:rPr lang="cs-CZ" b="1" dirty="0" smtClean="0">
                <a:solidFill>
                  <a:srgbClr val="7030A0"/>
                </a:solidFill>
              </a:rPr>
              <a:t>.: </a:t>
            </a:r>
            <a:r>
              <a:rPr lang="cs-CZ" dirty="0" smtClean="0"/>
              <a:t>ns</a:t>
            </a:r>
            <a:r>
              <a:rPr lang="cs-CZ" baseline="30000" dirty="0" smtClean="0"/>
              <a:t>2</a:t>
            </a:r>
            <a:r>
              <a:rPr lang="cs-CZ" dirty="0" smtClean="0"/>
              <a:t> np</a:t>
            </a:r>
            <a:r>
              <a:rPr lang="cs-CZ" baseline="30000" dirty="0" smtClean="0"/>
              <a:t>3 </a:t>
            </a:r>
            <a:r>
              <a:rPr lang="cs-CZ" dirty="0" smtClean="0"/>
              <a:t> = 5 valenčních </a:t>
            </a:r>
            <a:r>
              <a:rPr lang="cs-CZ" dirty="0" err="1" smtClean="0"/>
              <a:t>el</a:t>
            </a:r>
            <a:endParaRPr lang="cs-CZ" dirty="0" smtClean="0"/>
          </a:p>
          <a:p>
            <a:r>
              <a:rPr lang="cs-CZ" dirty="0" smtClean="0"/>
              <a:t>Max. </a:t>
            </a:r>
            <a:r>
              <a:rPr lang="cs-CZ" dirty="0" err="1" smtClean="0"/>
              <a:t>ox.č</a:t>
            </a:r>
            <a:r>
              <a:rPr lang="cs-CZ" dirty="0" smtClean="0"/>
              <a:t>.:V</a:t>
            </a:r>
          </a:p>
          <a:p>
            <a:r>
              <a:rPr lang="cs-CZ" dirty="0" smtClean="0"/>
              <a:t>Min.</a:t>
            </a:r>
            <a:r>
              <a:rPr lang="cs-CZ" dirty="0" err="1" smtClean="0"/>
              <a:t>ox.č</a:t>
            </a:r>
            <a:r>
              <a:rPr lang="cs-CZ" dirty="0" smtClean="0"/>
              <a:t>.: -III</a:t>
            </a:r>
          </a:p>
          <a:p>
            <a:r>
              <a:rPr lang="cs-CZ" dirty="0" smtClean="0"/>
              <a:t>Krom </a:t>
            </a:r>
            <a:r>
              <a:rPr lang="cs-CZ" b="1" dirty="0" smtClean="0">
                <a:solidFill>
                  <a:srgbClr val="7030A0"/>
                </a:solidFill>
              </a:rPr>
              <a:t>N</a:t>
            </a:r>
            <a:r>
              <a:rPr lang="cs-CZ" dirty="0" smtClean="0"/>
              <a:t> mohou být ostatní prvky až šestivazné, N je čtyřvazný (s a p orbitaly)</a:t>
            </a:r>
          </a:p>
          <a:p>
            <a:pPr>
              <a:buNone/>
            </a:pPr>
            <a:r>
              <a:rPr lang="cs-CZ" dirty="0" smtClean="0"/>
              <a:t>Př.: </a:t>
            </a:r>
            <a:r>
              <a:rPr lang="cs-CZ" b="1" dirty="0" smtClean="0">
                <a:solidFill>
                  <a:srgbClr val="7030A0"/>
                </a:solidFill>
              </a:rPr>
              <a:t>NH</a:t>
            </a:r>
            <a:r>
              <a:rPr lang="cs-CZ" b="1" baseline="-25000" dirty="0" smtClean="0">
                <a:solidFill>
                  <a:srgbClr val="7030A0"/>
                </a:solidFill>
              </a:rPr>
              <a:t>4</a:t>
            </a:r>
            <a:r>
              <a:rPr lang="cs-CZ" dirty="0" smtClean="0"/>
              <a:t> – (3 kovalentní vazby, 1 koordinačně kovalentní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715200" cy="778098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N – dusík (nitrogenium)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908720"/>
            <a:ext cx="8496944" cy="576064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Výskyt: </a:t>
            </a:r>
          </a:p>
          <a:p>
            <a:pPr>
              <a:buNone/>
            </a:pPr>
            <a:r>
              <a:rPr lang="cs-CZ" dirty="0" smtClean="0">
                <a:solidFill>
                  <a:srgbClr val="7030A0"/>
                </a:solidFill>
              </a:rPr>
              <a:t>volný </a:t>
            </a:r>
            <a:r>
              <a:rPr lang="cs-CZ" dirty="0" smtClean="0"/>
              <a:t>(vzduch 78%)</a:t>
            </a:r>
          </a:p>
          <a:p>
            <a:pPr>
              <a:buNone/>
            </a:pPr>
            <a:r>
              <a:rPr lang="cs-CZ" dirty="0" smtClean="0">
                <a:solidFill>
                  <a:srgbClr val="7030A0"/>
                </a:solidFill>
              </a:rPr>
              <a:t>vázaný </a:t>
            </a:r>
            <a:r>
              <a:rPr lang="cs-CZ" dirty="0" smtClean="0"/>
              <a:t>– dusičnany – </a:t>
            </a:r>
            <a:r>
              <a:rPr lang="cs-CZ" dirty="0" smtClean="0">
                <a:solidFill>
                  <a:srgbClr val="7030A0"/>
                </a:solidFill>
              </a:rPr>
              <a:t>ledky: </a:t>
            </a:r>
            <a:r>
              <a:rPr lang="cs-CZ" dirty="0" smtClean="0"/>
              <a:t>NaNO</a:t>
            </a:r>
            <a:r>
              <a:rPr lang="cs-CZ" baseline="-25000" dirty="0" smtClean="0"/>
              <a:t>3</a:t>
            </a:r>
            <a:r>
              <a:rPr lang="cs-CZ" dirty="0" smtClean="0"/>
              <a:t> – chilský</a:t>
            </a:r>
          </a:p>
          <a:p>
            <a:pPr>
              <a:buNone/>
            </a:pPr>
            <a:r>
              <a:rPr lang="cs-CZ" dirty="0" smtClean="0"/>
              <a:t>					       	  KNO</a:t>
            </a:r>
            <a:r>
              <a:rPr lang="cs-CZ" baseline="-25000" dirty="0" smtClean="0"/>
              <a:t>3</a:t>
            </a:r>
            <a:r>
              <a:rPr lang="cs-CZ" dirty="0" smtClean="0"/>
              <a:t>  - draselný</a:t>
            </a:r>
          </a:p>
          <a:p>
            <a:pPr>
              <a:buNone/>
            </a:pPr>
            <a:r>
              <a:rPr lang="cs-CZ" dirty="0" smtClean="0"/>
              <a:t>		- bílkoviny, NK, hemoglobin=biogenní prvek, chlorofyl</a:t>
            </a:r>
          </a:p>
          <a:p>
            <a:pPr>
              <a:buNone/>
            </a:pPr>
            <a:endParaRPr lang="cs-CZ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Vlastnosti: </a:t>
            </a:r>
          </a:p>
          <a:p>
            <a:pPr>
              <a:buNone/>
            </a:pPr>
            <a:r>
              <a:rPr lang="cs-CZ" dirty="0" smtClean="0"/>
              <a:t>- bezbarvý plyn bez chuti a zápachu</a:t>
            </a:r>
          </a:p>
          <a:p>
            <a:pPr>
              <a:buNone/>
            </a:pPr>
            <a:r>
              <a:rPr lang="cs-CZ" dirty="0" smtClean="0"/>
              <a:t>- lehčí než vzduch</a:t>
            </a:r>
          </a:p>
          <a:p>
            <a:pPr>
              <a:buNone/>
            </a:pPr>
            <a:r>
              <a:rPr lang="cs-CZ" dirty="0" smtClean="0"/>
              <a:t>- nejedovatý</a:t>
            </a:r>
          </a:p>
          <a:p>
            <a:pPr>
              <a:buFontTx/>
              <a:buChar char="-"/>
            </a:pPr>
            <a:r>
              <a:rPr lang="cs-CZ" dirty="0" smtClean="0"/>
              <a:t>stabilní molekula N </a:t>
            </a:r>
            <a:r>
              <a:rPr lang="cs-CZ" dirty="0" smtClean="0">
                <a:latin typeface="Arial"/>
                <a:cs typeface="Arial"/>
              </a:rPr>
              <a:t>≡ </a:t>
            </a:r>
            <a:r>
              <a:rPr lang="cs-CZ" dirty="0" err="1" smtClean="0">
                <a:latin typeface="Arial"/>
                <a:cs typeface="Arial"/>
              </a:rPr>
              <a:t>N</a:t>
            </a:r>
            <a:r>
              <a:rPr lang="cs-CZ" dirty="0" smtClean="0">
                <a:latin typeface="Arial"/>
                <a:cs typeface="Arial"/>
              </a:rPr>
              <a:t> </a:t>
            </a:r>
            <a:r>
              <a:rPr lang="cs-CZ" dirty="0" smtClean="0"/>
              <a:t>– málo reaktivní (jen za zvýšené T a katalyzátoru)</a:t>
            </a:r>
          </a:p>
          <a:p>
            <a:pPr>
              <a:buFontTx/>
              <a:buChar char="-"/>
            </a:pPr>
            <a:endParaRPr lang="cs-CZ" dirty="0" smtClean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548680"/>
            <a:ext cx="8496944" cy="59046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Výroba:</a:t>
            </a:r>
          </a:p>
          <a:p>
            <a:pPr>
              <a:buNone/>
            </a:pPr>
            <a:r>
              <a:rPr lang="cs-CZ" dirty="0" smtClean="0"/>
              <a:t>- frakční destilací zkapal. vzduchu – ocelové láhve se zeleným pruhem</a:t>
            </a:r>
          </a:p>
          <a:p>
            <a:pPr>
              <a:buNone/>
            </a:pPr>
            <a:endParaRPr lang="cs-CZ" b="1" u="sng" dirty="0" smtClean="0">
              <a:solidFill>
                <a:srgbClr val="7030A0"/>
              </a:solidFill>
            </a:endParaRPr>
          </a:p>
          <a:p>
            <a:r>
              <a:rPr lang="cs-CZ" b="1" u="sng" dirty="0" smtClean="0">
                <a:solidFill>
                  <a:srgbClr val="7030A0"/>
                </a:solidFill>
              </a:rPr>
              <a:t>UŽITÍ:</a:t>
            </a:r>
          </a:p>
          <a:p>
            <a:r>
              <a:rPr lang="cs-CZ" dirty="0" smtClean="0"/>
              <a:t>Inertní atmosféra</a:t>
            </a:r>
          </a:p>
          <a:p>
            <a:r>
              <a:rPr lang="cs-CZ" dirty="0" smtClean="0"/>
              <a:t>Výroba (NH</a:t>
            </a:r>
            <a:r>
              <a:rPr lang="cs-CZ" baseline="-25000" dirty="0" smtClean="0"/>
              <a:t>3</a:t>
            </a:r>
            <a:r>
              <a:rPr lang="cs-CZ" dirty="0" smtClean="0"/>
              <a:t>, HNO</a:t>
            </a:r>
            <a:r>
              <a:rPr lang="cs-CZ" baseline="-25000" dirty="0" smtClean="0"/>
              <a:t>3</a:t>
            </a:r>
            <a:r>
              <a:rPr lang="cs-CZ" dirty="0" smtClean="0"/>
              <a:t>, průmysl. hnojiv)</a:t>
            </a:r>
          </a:p>
          <a:p>
            <a:r>
              <a:rPr lang="cs-CZ" dirty="0" smtClean="0"/>
              <a:t>Kapalný dusík (-200°C) – vypalování bradavic, mražení potravin, uchovávání </a:t>
            </a:r>
            <a:r>
              <a:rPr lang="cs-CZ" dirty="0" smtClean="0"/>
              <a:t>biologických </a:t>
            </a:r>
            <a:r>
              <a:rPr lang="cs-CZ" dirty="0" smtClean="0"/>
              <a:t>preparátů</a:t>
            </a:r>
          </a:p>
          <a:p>
            <a:r>
              <a:rPr lang="cs-CZ" dirty="0" smtClean="0"/>
              <a:t>Nafukování </a:t>
            </a:r>
            <a:r>
              <a:rPr lang="cs-CZ" dirty="0" err="1" smtClean="0"/>
              <a:t>airbegů</a:t>
            </a:r>
            <a:r>
              <a:rPr lang="cs-CZ" dirty="0" smtClean="0"/>
              <a:t> generátorem (NaNO</a:t>
            </a:r>
            <a:r>
              <a:rPr lang="cs-CZ" baseline="-25000" dirty="0" smtClean="0"/>
              <a:t>3</a:t>
            </a:r>
            <a:r>
              <a:rPr lang="cs-CZ" dirty="0" smtClean="0"/>
              <a:t>, KNO</a:t>
            </a:r>
            <a:r>
              <a:rPr lang="cs-CZ" baseline="-25000" dirty="0" smtClean="0"/>
              <a:t>3</a:t>
            </a:r>
            <a:r>
              <a:rPr lang="cs-CZ" dirty="0" smtClean="0"/>
              <a:t>,SiO</a:t>
            </a:r>
            <a:r>
              <a:rPr lang="cs-CZ" baseline="-25000" dirty="0" smtClean="0"/>
              <a:t>3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363272" cy="4683976"/>
          </a:xfrm>
        </p:spPr>
        <p:txBody>
          <a:bodyPr/>
          <a:lstStyle/>
          <a:p>
            <a:pPr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NH</a:t>
            </a:r>
            <a:r>
              <a:rPr lang="cs-CZ" b="1" u="sng" baseline="-25000" dirty="0" smtClean="0">
                <a:solidFill>
                  <a:srgbClr val="7030A0"/>
                </a:solidFill>
              </a:rPr>
              <a:t>3</a:t>
            </a:r>
            <a:r>
              <a:rPr lang="cs-CZ" b="1" u="sng" dirty="0" smtClean="0">
                <a:solidFill>
                  <a:srgbClr val="7030A0"/>
                </a:solidFill>
              </a:rPr>
              <a:t>  - amoniak (čpavek)</a:t>
            </a:r>
          </a:p>
          <a:p>
            <a:pPr>
              <a:buNone/>
            </a:pPr>
            <a:r>
              <a:rPr lang="cs-CZ" dirty="0" smtClean="0"/>
              <a:t>= bezbarvý, štiplavý, páchnoucí plyn – leptá sliznici</a:t>
            </a:r>
          </a:p>
          <a:p>
            <a:pPr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výskyt:</a:t>
            </a:r>
          </a:p>
          <a:p>
            <a:pPr>
              <a:buNone/>
            </a:pP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sopečné plyny, * rozkladem </a:t>
            </a:r>
            <a:r>
              <a:rPr lang="cs-CZ" dirty="0" err="1" smtClean="0"/>
              <a:t>org</a:t>
            </a:r>
            <a:r>
              <a:rPr lang="cs-CZ" dirty="0" smtClean="0"/>
              <a:t>. </a:t>
            </a:r>
            <a:r>
              <a:rPr lang="cs-CZ" dirty="0" smtClean="0"/>
              <a:t>látek, </a:t>
            </a:r>
            <a:r>
              <a:rPr lang="cs-CZ" dirty="0" smtClean="0"/>
              <a:t>nepatrně ve vzduchu</a:t>
            </a:r>
          </a:p>
          <a:p>
            <a:pPr>
              <a:buNone/>
            </a:pPr>
            <a:endParaRPr lang="cs-CZ" b="1" u="sng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Výroba:</a:t>
            </a:r>
          </a:p>
          <a:p>
            <a:pPr>
              <a:buNone/>
            </a:pPr>
            <a:r>
              <a:rPr lang="cs-CZ" b="1" dirty="0" smtClean="0">
                <a:solidFill>
                  <a:srgbClr val="7030A0"/>
                </a:solidFill>
              </a:rPr>
              <a:t> přímá syntéza: </a:t>
            </a:r>
            <a:r>
              <a:rPr lang="cs-CZ" dirty="0" smtClean="0"/>
              <a:t>N</a:t>
            </a:r>
            <a:r>
              <a:rPr lang="cs-CZ" baseline="-25000" dirty="0" smtClean="0"/>
              <a:t>2</a:t>
            </a:r>
            <a:r>
              <a:rPr lang="cs-CZ" dirty="0" smtClean="0"/>
              <a:t>  + H</a:t>
            </a:r>
            <a:r>
              <a:rPr lang="cs-CZ" baseline="-25000" dirty="0" smtClean="0"/>
              <a:t>2 </a:t>
            </a:r>
            <a:r>
              <a:rPr lang="cs-CZ" dirty="0" smtClean="0">
                <a:latin typeface="Arial"/>
                <a:cs typeface="Arial"/>
              </a:rPr>
              <a:t>→ 2</a:t>
            </a:r>
            <a:r>
              <a:rPr lang="cs-CZ" dirty="0" smtClean="0"/>
              <a:t>NH</a:t>
            </a:r>
            <a:r>
              <a:rPr lang="cs-CZ" baseline="-25000" dirty="0" smtClean="0"/>
              <a:t>3</a:t>
            </a:r>
            <a:r>
              <a:rPr lang="cs-CZ" dirty="0" smtClean="0"/>
              <a:t> ( </a:t>
            </a:r>
            <a:r>
              <a:rPr lang="cs-CZ" dirty="0" err="1" smtClean="0"/>
              <a:t>Haber</a:t>
            </a:r>
            <a:r>
              <a:rPr lang="cs-CZ" dirty="0" smtClean="0"/>
              <a:t> – </a:t>
            </a:r>
            <a:r>
              <a:rPr lang="cs-CZ" dirty="0" err="1" smtClean="0"/>
              <a:t>Boschova</a:t>
            </a:r>
            <a:r>
              <a:rPr lang="cs-CZ" dirty="0" smtClean="0"/>
              <a:t> metoda)</a:t>
            </a:r>
            <a:r>
              <a:rPr lang="cs-CZ" baseline="-25000" dirty="0" smtClean="0"/>
              <a:t> </a:t>
            </a:r>
            <a:r>
              <a:rPr lang="cs-CZ" dirty="0" smtClean="0"/>
              <a:t>– láhve s fialovým pruhem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u="sng" dirty="0" smtClean="0">
                <a:solidFill>
                  <a:srgbClr val="7030A0"/>
                </a:solidFill>
              </a:rPr>
              <a:t>SLOUČENINY: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332656"/>
            <a:ext cx="8363272" cy="5832648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Využití: </a:t>
            </a:r>
          </a:p>
          <a:p>
            <a:pPr>
              <a:buNone/>
            </a:pPr>
            <a:r>
              <a:rPr lang="cs-CZ" b="1" dirty="0" smtClean="0">
                <a:solidFill>
                  <a:srgbClr val="7030A0"/>
                </a:solidFill>
              </a:rPr>
              <a:t>		- </a:t>
            </a:r>
            <a:r>
              <a:rPr lang="cs-CZ" dirty="0" smtClean="0"/>
              <a:t>redukční činidlo při úpravě vlasů</a:t>
            </a:r>
          </a:p>
          <a:p>
            <a:pPr>
              <a:buNone/>
            </a:pPr>
            <a:r>
              <a:rPr lang="cs-CZ" dirty="0" smtClean="0"/>
              <a:t>		- kapalné hnojivo</a:t>
            </a:r>
          </a:p>
          <a:p>
            <a:pPr>
              <a:buNone/>
            </a:pPr>
            <a:r>
              <a:rPr lang="cs-CZ" dirty="0" smtClean="0"/>
              <a:t>		- výroba dusíkatých hnojiv (amonné soli)</a:t>
            </a:r>
          </a:p>
          <a:p>
            <a:pPr>
              <a:buNone/>
            </a:pPr>
            <a:r>
              <a:rPr lang="cs-CZ" dirty="0" smtClean="0"/>
              <a:t>		- čistící prostředek, chladivo (zimní stadiony)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7030A0"/>
                </a:solidFill>
              </a:rPr>
              <a:t>AMONNÉ SOLI – NH</a:t>
            </a:r>
            <a:r>
              <a:rPr lang="cs-CZ" b="1" baseline="-25000" dirty="0" smtClean="0">
                <a:solidFill>
                  <a:srgbClr val="7030A0"/>
                </a:solidFill>
              </a:rPr>
              <a:t>4</a:t>
            </a:r>
            <a:r>
              <a:rPr lang="cs-CZ" b="1" baseline="30000" dirty="0" smtClean="0">
                <a:solidFill>
                  <a:srgbClr val="7030A0"/>
                </a:solidFill>
              </a:rPr>
              <a:t>+</a:t>
            </a:r>
            <a:endParaRPr lang="cs-CZ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cs-CZ" dirty="0" smtClean="0"/>
              <a:t>= bílé krystalické látky, </a:t>
            </a:r>
            <a:r>
              <a:rPr lang="cs-CZ" dirty="0" smtClean="0"/>
              <a:t>rozp</a:t>
            </a:r>
            <a:r>
              <a:rPr lang="cs-CZ" dirty="0" smtClean="0"/>
              <a:t>ustné</a:t>
            </a:r>
            <a:r>
              <a:rPr lang="cs-CZ" dirty="0" smtClean="0"/>
              <a:t> </a:t>
            </a:r>
            <a:r>
              <a:rPr lang="cs-CZ" dirty="0" smtClean="0"/>
              <a:t>ve vodě</a:t>
            </a:r>
          </a:p>
          <a:p>
            <a:pPr>
              <a:buNone/>
            </a:pPr>
            <a:r>
              <a:rPr lang="cs-CZ" dirty="0" smtClean="0"/>
              <a:t>Př.: 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7030A0"/>
                </a:solidFill>
              </a:rPr>
              <a:t>NH</a:t>
            </a:r>
            <a:r>
              <a:rPr lang="cs-CZ" b="1" baseline="-25000" dirty="0" smtClean="0">
                <a:solidFill>
                  <a:srgbClr val="7030A0"/>
                </a:solidFill>
              </a:rPr>
              <a:t>4</a:t>
            </a:r>
            <a:r>
              <a:rPr lang="cs-CZ" b="1" dirty="0" smtClean="0">
                <a:solidFill>
                  <a:srgbClr val="7030A0"/>
                </a:solidFill>
              </a:rPr>
              <a:t>Cl</a:t>
            </a:r>
            <a:r>
              <a:rPr lang="cs-CZ" dirty="0" smtClean="0"/>
              <a:t> (salmiak) (NH</a:t>
            </a:r>
            <a:r>
              <a:rPr lang="cs-CZ" baseline="-25000" dirty="0" smtClean="0"/>
              <a:t>3</a:t>
            </a:r>
            <a:r>
              <a:rPr lang="cs-CZ" dirty="0" smtClean="0"/>
              <a:t> + </a:t>
            </a:r>
            <a:r>
              <a:rPr lang="cs-CZ" dirty="0" err="1" smtClean="0"/>
              <a:t>HCl</a:t>
            </a:r>
            <a:r>
              <a:rPr lang="cs-CZ" dirty="0" smtClean="0"/>
              <a:t> </a:t>
            </a:r>
            <a:r>
              <a:rPr lang="cs-CZ" dirty="0" smtClean="0">
                <a:latin typeface="Arial"/>
                <a:cs typeface="Arial"/>
              </a:rPr>
              <a:t>→ </a:t>
            </a:r>
            <a:r>
              <a:rPr lang="cs-CZ" dirty="0" smtClean="0"/>
              <a:t>NH</a:t>
            </a:r>
            <a:r>
              <a:rPr lang="cs-CZ" baseline="-25000" dirty="0" smtClean="0"/>
              <a:t>4</a:t>
            </a:r>
            <a:r>
              <a:rPr lang="cs-CZ" dirty="0" smtClean="0"/>
              <a:t>Cl – při pájení, náplň suchých čl.)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7030A0"/>
                </a:solidFill>
              </a:rPr>
              <a:t>(NH</a:t>
            </a:r>
            <a:r>
              <a:rPr lang="cs-CZ" b="1" baseline="-25000" dirty="0" smtClean="0">
                <a:solidFill>
                  <a:srgbClr val="7030A0"/>
                </a:solidFill>
              </a:rPr>
              <a:t>4</a:t>
            </a:r>
            <a:r>
              <a:rPr lang="cs-CZ" b="1" dirty="0" smtClean="0">
                <a:solidFill>
                  <a:srgbClr val="7030A0"/>
                </a:solidFill>
              </a:rPr>
              <a:t>)</a:t>
            </a:r>
            <a:r>
              <a:rPr lang="cs-CZ" b="1" baseline="-25000" dirty="0" smtClean="0">
                <a:solidFill>
                  <a:srgbClr val="7030A0"/>
                </a:solidFill>
              </a:rPr>
              <a:t>2</a:t>
            </a:r>
            <a:r>
              <a:rPr lang="cs-CZ" b="1" dirty="0" smtClean="0">
                <a:solidFill>
                  <a:srgbClr val="7030A0"/>
                </a:solidFill>
              </a:rPr>
              <a:t>SO</a:t>
            </a:r>
            <a:r>
              <a:rPr lang="cs-CZ" b="1" baseline="-25000" dirty="0" smtClean="0">
                <a:solidFill>
                  <a:srgbClr val="7030A0"/>
                </a:solidFill>
              </a:rPr>
              <a:t>4</a:t>
            </a:r>
            <a:r>
              <a:rPr lang="cs-CZ" b="1" dirty="0" smtClean="0">
                <a:solidFill>
                  <a:srgbClr val="7030A0"/>
                </a:solidFill>
              </a:rPr>
              <a:t>, NH</a:t>
            </a:r>
            <a:r>
              <a:rPr lang="cs-CZ" b="1" baseline="-25000" dirty="0" smtClean="0">
                <a:solidFill>
                  <a:srgbClr val="7030A0"/>
                </a:solidFill>
              </a:rPr>
              <a:t>4</a:t>
            </a:r>
            <a:r>
              <a:rPr lang="cs-CZ" b="1" dirty="0" smtClean="0">
                <a:solidFill>
                  <a:srgbClr val="7030A0"/>
                </a:solidFill>
              </a:rPr>
              <a:t>NO</a:t>
            </a:r>
            <a:r>
              <a:rPr lang="cs-CZ" b="1" baseline="-25000" dirty="0" smtClean="0">
                <a:solidFill>
                  <a:srgbClr val="7030A0"/>
                </a:solidFill>
              </a:rPr>
              <a:t>3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(ledek amonný) – průmyslová hnojiva</a:t>
            </a:r>
          </a:p>
          <a:p>
            <a:pPr>
              <a:buNone/>
            </a:pPr>
            <a:r>
              <a:rPr lang="cs-CZ" dirty="0" smtClean="0"/>
              <a:t>   </a:t>
            </a:r>
            <a:r>
              <a:rPr lang="cs-CZ" b="1" dirty="0" smtClean="0">
                <a:solidFill>
                  <a:srgbClr val="7030A0"/>
                </a:solidFill>
              </a:rPr>
              <a:t>(NH</a:t>
            </a:r>
            <a:r>
              <a:rPr lang="cs-CZ" b="1" baseline="-25000" dirty="0" smtClean="0">
                <a:solidFill>
                  <a:srgbClr val="7030A0"/>
                </a:solidFill>
              </a:rPr>
              <a:t>4</a:t>
            </a:r>
            <a:r>
              <a:rPr lang="cs-CZ" b="1" dirty="0" smtClean="0">
                <a:solidFill>
                  <a:srgbClr val="7030A0"/>
                </a:solidFill>
              </a:rPr>
              <a:t>)</a:t>
            </a:r>
            <a:r>
              <a:rPr lang="cs-CZ" b="1" baseline="-25000" dirty="0" smtClean="0">
                <a:solidFill>
                  <a:srgbClr val="7030A0"/>
                </a:solidFill>
              </a:rPr>
              <a:t>2</a:t>
            </a:r>
            <a:r>
              <a:rPr lang="cs-CZ" b="1" dirty="0" smtClean="0">
                <a:solidFill>
                  <a:srgbClr val="7030A0"/>
                </a:solidFill>
              </a:rPr>
              <a:t>CO</a:t>
            </a:r>
            <a:r>
              <a:rPr lang="cs-CZ" b="1" baseline="-25000" dirty="0" smtClean="0">
                <a:solidFill>
                  <a:srgbClr val="7030A0"/>
                </a:solidFill>
              </a:rPr>
              <a:t>3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= amonium – pekařské droždí, prášek do pečiva (při kynutí – vodní pára, NH</a:t>
            </a:r>
            <a:r>
              <a:rPr lang="cs-CZ" baseline="-25000" dirty="0" smtClean="0"/>
              <a:t>3</a:t>
            </a:r>
            <a:r>
              <a:rPr lang="cs-CZ" dirty="0" smtClean="0"/>
              <a:t>, CO</a:t>
            </a:r>
            <a:r>
              <a:rPr lang="cs-CZ" baseline="-25000" dirty="0" smtClean="0"/>
              <a:t>2</a:t>
            </a:r>
            <a:r>
              <a:rPr lang="cs-CZ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332656"/>
            <a:ext cx="8784976" cy="61926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OXIDY DUSÍKU  </a:t>
            </a:r>
            <a:r>
              <a:rPr lang="cs-CZ" b="1" u="sng" dirty="0" err="1" smtClean="0">
                <a:solidFill>
                  <a:srgbClr val="7030A0"/>
                </a:solidFill>
              </a:rPr>
              <a:t>NOx</a:t>
            </a:r>
            <a:endParaRPr lang="cs-CZ" b="1" u="sng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N</a:t>
            </a:r>
            <a:r>
              <a:rPr lang="cs-CZ" b="1" u="sng" baseline="-25000" dirty="0" smtClean="0">
                <a:solidFill>
                  <a:srgbClr val="7030A0"/>
                </a:solidFill>
              </a:rPr>
              <a:t>2</a:t>
            </a:r>
            <a:r>
              <a:rPr lang="cs-CZ" b="1" u="sng" dirty="0" smtClean="0">
                <a:solidFill>
                  <a:srgbClr val="7030A0"/>
                </a:solidFill>
              </a:rPr>
              <a:t>O</a:t>
            </a:r>
            <a:r>
              <a:rPr lang="cs-CZ" u="sng" dirty="0" smtClean="0">
                <a:solidFill>
                  <a:srgbClr val="7030A0"/>
                </a:solidFill>
              </a:rPr>
              <a:t> = oxid dusný – „rajský plyn“ </a:t>
            </a:r>
          </a:p>
          <a:p>
            <a:pPr>
              <a:buNone/>
            </a:pPr>
            <a:r>
              <a:rPr lang="cs-CZ" dirty="0" smtClean="0"/>
              <a:t>		- k narkóze, tlumí NS (halucinace)</a:t>
            </a:r>
          </a:p>
          <a:p>
            <a:pPr>
              <a:buNone/>
            </a:pPr>
            <a:r>
              <a:rPr lang="cs-CZ" dirty="0" smtClean="0"/>
              <a:t>		- mírně nasládlý, hnací plyn ve šlehač. bombičkách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NO</a:t>
            </a:r>
            <a:r>
              <a:rPr lang="cs-CZ" u="sng" dirty="0" smtClean="0">
                <a:solidFill>
                  <a:srgbClr val="7030A0"/>
                </a:solidFill>
              </a:rPr>
              <a:t>= oxid dusnatý </a:t>
            </a:r>
            <a:r>
              <a:rPr lang="cs-CZ" dirty="0" smtClean="0"/>
              <a:t>– bezbarvý, snadno oxiduje na </a:t>
            </a:r>
            <a:r>
              <a:rPr lang="cs-CZ" dirty="0" smtClean="0">
                <a:solidFill>
                  <a:srgbClr val="7030A0"/>
                </a:solidFill>
              </a:rPr>
              <a:t>NO</a:t>
            </a:r>
            <a:r>
              <a:rPr lang="cs-CZ" baseline="-25000" dirty="0" smtClean="0">
                <a:solidFill>
                  <a:srgbClr val="7030A0"/>
                </a:solidFill>
              </a:rPr>
              <a:t>2</a:t>
            </a:r>
          </a:p>
          <a:p>
            <a:pPr>
              <a:buNone/>
            </a:pPr>
            <a:r>
              <a:rPr lang="cs-CZ" dirty="0" smtClean="0">
                <a:solidFill>
                  <a:srgbClr val="7030A0"/>
                </a:solidFill>
              </a:rPr>
              <a:t> 			</a:t>
            </a:r>
            <a:r>
              <a:rPr lang="cs-CZ" dirty="0" smtClean="0">
                <a:solidFill>
                  <a:srgbClr val="7030A0"/>
                </a:solidFill>
                <a:latin typeface="Arial"/>
                <a:cs typeface="Arial"/>
              </a:rPr>
              <a:t>→ oba ve výfukových plynech</a:t>
            </a:r>
            <a:endParaRPr lang="cs-CZ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cs-CZ" u="sng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NO</a:t>
            </a:r>
            <a:r>
              <a:rPr lang="cs-CZ" b="1" u="sng" baseline="-25000" dirty="0" smtClean="0">
                <a:solidFill>
                  <a:srgbClr val="7030A0"/>
                </a:solidFill>
              </a:rPr>
              <a:t>2</a:t>
            </a:r>
            <a:r>
              <a:rPr lang="cs-CZ" u="sng" dirty="0" smtClean="0">
                <a:solidFill>
                  <a:srgbClr val="7030A0"/>
                </a:solidFill>
              </a:rPr>
              <a:t>=oxid dusičitý </a:t>
            </a:r>
            <a:r>
              <a:rPr lang="cs-CZ" dirty="0" smtClean="0">
                <a:solidFill>
                  <a:srgbClr val="7030A0"/>
                </a:solidFill>
              </a:rPr>
              <a:t>= </a:t>
            </a:r>
            <a:r>
              <a:rPr lang="cs-CZ" dirty="0" smtClean="0"/>
              <a:t>hnědočervený plyn, silně jedovatý, </a:t>
            </a:r>
            <a:r>
              <a:rPr lang="cs-CZ" dirty="0" err="1" smtClean="0"/>
              <a:t>charakt</a:t>
            </a:r>
            <a:r>
              <a:rPr lang="cs-CZ" dirty="0" smtClean="0"/>
              <a:t>. zápachu</a:t>
            </a:r>
          </a:p>
          <a:p>
            <a:pPr>
              <a:buNone/>
            </a:pPr>
            <a:r>
              <a:rPr lang="cs-CZ" smtClean="0"/>
              <a:t>	- podílí se na </a:t>
            </a:r>
            <a:r>
              <a:rPr lang="cs-CZ" dirty="0" smtClean="0"/>
              <a:t>kyselých deštích, přízemním ozónu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504" y="260648"/>
            <a:ext cx="8712968" cy="612068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000" b="1" u="sng" dirty="0" smtClean="0">
                <a:solidFill>
                  <a:srgbClr val="7030A0"/>
                </a:solidFill>
              </a:rPr>
              <a:t>KYSELINY</a:t>
            </a:r>
          </a:p>
          <a:p>
            <a:pPr>
              <a:buNone/>
            </a:pPr>
            <a:r>
              <a:rPr lang="cs-CZ" sz="3000" b="1" u="sng" dirty="0" smtClean="0">
                <a:solidFill>
                  <a:srgbClr val="7030A0"/>
                </a:solidFill>
              </a:rPr>
              <a:t>HNO</a:t>
            </a:r>
            <a:r>
              <a:rPr lang="cs-CZ" sz="3000" b="1" u="sng" baseline="-25000" dirty="0" smtClean="0">
                <a:solidFill>
                  <a:srgbClr val="7030A0"/>
                </a:solidFill>
              </a:rPr>
              <a:t>2 </a:t>
            </a:r>
            <a:r>
              <a:rPr lang="cs-CZ" sz="3000" b="1" u="sng" dirty="0" smtClean="0">
                <a:solidFill>
                  <a:srgbClr val="7030A0"/>
                </a:solidFill>
              </a:rPr>
              <a:t>– k. dusitá</a:t>
            </a:r>
          </a:p>
          <a:p>
            <a:pPr>
              <a:buFontTx/>
              <a:buChar char="-"/>
            </a:pPr>
            <a:r>
              <a:rPr lang="cs-CZ" dirty="0" smtClean="0"/>
              <a:t>slabá, jedovatá, </a:t>
            </a:r>
            <a:r>
              <a:rPr lang="cs-CZ" dirty="0" smtClean="0"/>
              <a:t>reduk</a:t>
            </a:r>
            <a:r>
              <a:rPr lang="cs-CZ" dirty="0" smtClean="0"/>
              <a:t>ční</a:t>
            </a:r>
            <a:r>
              <a:rPr lang="cs-CZ" dirty="0" smtClean="0"/>
              <a:t> </a:t>
            </a:r>
            <a:r>
              <a:rPr lang="cs-CZ" dirty="0" smtClean="0"/>
              <a:t>i oxid. </a:t>
            </a:r>
            <a:r>
              <a:rPr lang="cs-CZ" dirty="0" smtClean="0"/>
              <a:t>účinky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Soli =dusitany - NaNO</a:t>
            </a:r>
            <a:r>
              <a:rPr lang="cs-CZ" baseline="-25000" dirty="0" smtClean="0"/>
              <a:t>2</a:t>
            </a:r>
            <a:r>
              <a:rPr lang="cs-CZ" dirty="0" smtClean="0"/>
              <a:t> – konzervování masa (proti botulotoxinům)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000" b="1" u="sng" dirty="0" smtClean="0">
                <a:solidFill>
                  <a:srgbClr val="7030A0"/>
                </a:solidFill>
              </a:rPr>
              <a:t>HNO</a:t>
            </a:r>
            <a:r>
              <a:rPr lang="cs-CZ" sz="3000" b="1" u="sng" baseline="-25000" dirty="0" smtClean="0">
                <a:solidFill>
                  <a:srgbClr val="7030A0"/>
                </a:solidFill>
              </a:rPr>
              <a:t>3 </a:t>
            </a:r>
            <a:r>
              <a:rPr lang="cs-CZ" sz="3000" b="1" u="sng" dirty="0" smtClean="0">
                <a:solidFill>
                  <a:srgbClr val="7030A0"/>
                </a:solidFill>
              </a:rPr>
              <a:t>– k. dusičná</a:t>
            </a:r>
          </a:p>
          <a:p>
            <a:pPr>
              <a:buNone/>
            </a:pPr>
            <a:r>
              <a:rPr lang="cs-CZ" dirty="0" smtClean="0"/>
              <a:t>= silná kyselina, koncentrovaná 68%</a:t>
            </a:r>
          </a:p>
          <a:p>
            <a:pPr>
              <a:buFontTx/>
              <a:buChar char="-"/>
            </a:pPr>
            <a:r>
              <a:rPr lang="cs-CZ" dirty="0" smtClean="0"/>
              <a:t>uchovává v tmavých lahvích – světlem se rozkládá: 4HNO</a:t>
            </a:r>
            <a:r>
              <a:rPr lang="cs-CZ" baseline="-25000" dirty="0" smtClean="0"/>
              <a:t>3 </a:t>
            </a:r>
            <a:r>
              <a:rPr lang="cs-CZ" dirty="0" smtClean="0"/>
              <a:t> </a:t>
            </a:r>
            <a:r>
              <a:rPr lang="cs-CZ" dirty="0" smtClean="0">
                <a:latin typeface="Arial"/>
                <a:cs typeface="Arial"/>
              </a:rPr>
              <a:t>→ 4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NO</a:t>
            </a:r>
            <a:r>
              <a:rPr lang="cs-CZ" baseline="-25000" dirty="0" smtClean="0"/>
              <a:t>2</a:t>
            </a:r>
            <a:r>
              <a:rPr lang="cs-CZ" dirty="0" smtClean="0"/>
              <a:t> + 2H</a:t>
            </a:r>
            <a:r>
              <a:rPr lang="cs-CZ" baseline="-25000" dirty="0" smtClean="0"/>
              <a:t>2</a:t>
            </a:r>
            <a:r>
              <a:rPr lang="cs-CZ" dirty="0" smtClean="0"/>
              <a:t>O + O</a:t>
            </a:r>
            <a:r>
              <a:rPr lang="cs-CZ" baseline="-25000" dirty="0" smtClean="0"/>
              <a:t>2</a:t>
            </a:r>
          </a:p>
          <a:p>
            <a:pPr>
              <a:buNone/>
            </a:pPr>
            <a:r>
              <a:rPr lang="cs-CZ" dirty="0" smtClean="0"/>
              <a:t>= </a:t>
            </a:r>
            <a:r>
              <a:rPr lang="cs-CZ" b="1" dirty="0" smtClean="0">
                <a:solidFill>
                  <a:srgbClr val="7030A0"/>
                </a:solidFill>
              </a:rPr>
              <a:t>silné oxidační činidlo</a:t>
            </a:r>
            <a:r>
              <a:rPr lang="cs-CZ" dirty="0" smtClean="0"/>
              <a:t> (koncentrovaná i zředěná)</a:t>
            </a:r>
          </a:p>
          <a:p>
            <a:pPr>
              <a:buNone/>
            </a:pPr>
            <a:r>
              <a:rPr lang="cs-CZ" dirty="0" smtClean="0"/>
              <a:t>oxiduje všechny kovy, ne Au, </a:t>
            </a:r>
            <a:r>
              <a:rPr lang="cs-CZ" dirty="0" err="1" smtClean="0"/>
              <a:t>Pt</a:t>
            </a:r>
            <a:r>
              <a:rPr lang="cs-CZ" dirty="0" smtClean="0"/>
              <a:t> a některé platin.kovy –Ta</a:t>
            </a:r>
          </a:p>
          <a:p>
            <a:pPr>
              <a:buFontTx/>
              <a:buChar char="-"/>
            </a:pPr>
            <a:r>
              <a:rPr lang="cs-CZ" dirty="0" smtClean="0"/>
              <a:t>některé </a:t>
            </a:r>
            <a:r>
              <a:rPr lang="cs-CZ" dirty="0" smtClean="0"/>
              <a:t>kovy (</a:t>
            </a:r>
            <a:r>
              <a:rPr lang="cs-CZ" dirty="0" err="1" smtClean="0"/>
              <a:t>Fe,Cr</a:t>
            </a:r>
            <a:r>
              <a:rPr lang="cs-CZ" dirty="0" smtClean="0"/>
              <a:t>, Al) s </a:t>
            </a:r>
            <a:r>
              <a:rPr lang="cs-CZ" dirty="0" err="1" smtClean="0"/>
              <a:t>konc</a:t>
            </a:r>
            <a:r>
              <a:rPr lang="cs-CZ" dirty="0" smtClean="0"/>
              <a:t>. </a:t>
            </a:r>
            <a:r>
              <a:rPr lang="cs-CZ" dirty="0" err="1" smtClean="0"/>
              <a:t>kys</a:t>
            </a:r>
            <a:r>
              <a:rPr lang="cs-CZ" dirty="0" smtClean="0"/>
              <a:t>. nereagují – PASIVACE (reagují jen se zředěnou)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260648"/>
            <a:ext cx="8568952" cy="626469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err="1" smtClean="0"/>
              <a:t>Cu</a:t>
            </a:r>
            <a:r>
              <a:rPr lang="cs-CZ" dirty="0" smtClean="0"/>
              <a:t> + 4HNO</a:t>
            </a:r>
            <a:r>
              <a:rPr lang="cs-CZ" baseline="-25000" dirty="0" smtClean="0"/>
              <a:t>3 </a:t>
            </a:r>
            <a:r>
              <a:rPr lang="cs-CZ" dirty="0" smtClean="0"/>
              <a:t> </a:t>
            </a:r>
            <a:r>
              <a:rPr lang="cs-CZ" dirty="0" smtClean="0">
                <a:latin typeface="Arial"/>
                <a:cs typeface="Arial"/>
              </a:rPr>
              <a:t>→  </a:t>
            </a:r>
            <a:r>
              <a:rPr lang="cs-CZ" dirty="0" err="1" smtClean="0">
                <a:latin typeface="Arial"/>
                <a:cs typeface="Arial"/>
              </a:rPr>
              <a:t>Cu</a:t>
            </a:r>
            <a:r>
              <a:rPr lang="cs-CZ" dirty="0" smtClean="0">
                <a:latin typeface="Arial"/>
                <a:cs typeface="Arial"/>
              </a:rPr>
              <a:t>(NO</a:t>
            </a:r>
            <a:r>
              <a:rPr lang="cs-CZ" baseline="-25000" dirty="0" smtClean="0"/>
              <a:t>3</a:t>
            </a:r>
            <a:r>
              <a:rPr lang="cs-CZ" dirty="0" smtClean="0"/>
              <a:t>)</a:t>
            </a:r>
            <a:r>
              <a:rPr lang="cs-CZ" baseline="-25000" dirty="0" smtClean="0"/>
              <a:t>2</a:t>
            </a:r>
            <a:r>
              <a:rPr lang="cs-CZ" dirty="0" smtClean="0">
                <a:latin typeface="Arial"/>
                <a:cs typeface="Arial"/>
              </a:rPr>
              <a:t>+2</a:t>
            </a:r>
            <a:r>
              <a:rPr lang="cs-CZ" dirty="0" smtClean="0"/>
              <a:t>NO</a:t>
            </a:r>
            <a:r>
              <a:rPr lang="cs-CZ" baseline="-25000" dirty="0" smtClean="0"/>
              <a:t>2</a:t>
            </a:r>
            <a:r>
              <a:rPr lang="cs-CZ" dirty="0" smtClean="0"/>
              <a:t> + 2H</a:t>
            </a:r>
            <a:r>
              <a:rPr lang="cs-CZ" baseline="-25000" dirty="0" smtClean="0"/>
              <a:t>2</a:t>
            </a:r>
            <a:r>
              <a:rPr lang="cs-CZ" dirty="0" smtClean="0"/>
              <a:t>O </a:t>
            </a:r>
          </a:p>
          <a:p>
            <a:pPr>
              <a:buNone/>
            </a:pPr>
            <a:r>
              <a:rPr lang="cs-CZ" dirty="0" smtClean="0"/>
              <a:t>bílkoviny + HNO</a:t>
            </a:r>
            <a:r>
              <a:rPr lang="cs-CZ" baseline="-25000" dirty="0" smtClean="0"/>
              <a:t>3</a:t>
            </a:r>
            <a:r>
              <a:rPr lang="cs-CZ" dirty="0" smtClean="0"/>
              <a:t> </a:t>
            </a:r>
            <a:r>
              <a:rPr lang="cs-CZ" dirty="0" smtClean="0">
                <a:latin typeface="Arial"/>
                <a:cs typeface="Arial"/>
              </a:rPr>
              <a:t>→ žloutnou (xantoproteinová reakce)</a:t>
            </a:r>
          </a:p>
          <a:p>
            <a:pPr>
              <a:buNone/>
            </a:pPr>
            <a:endParaRPr lang="cs-CZ" dirty="0" smtClean="0">
              <a:latin typeface="Arial"/>
              <a:cs typeface="Arial"/>
            </a:endParaRPr>
          </a:p>
          <a:p>
            <a:pPr>
              <a:buNone/>
            </a:pPr>
            <a:r>
              <a:rPr lang="cs-CZ" b="1" u="sng" dirty="0" smtClean="0">
                <a:solidFill>
                  <a:srgbClr val="7030A0"/>
                </a:solidFill>
                <a:latin typeface="Arial"/>
                <a:cs typeface="Arial"/>
              </a:rPr>
              <a:t>VÝROBA: katalytické spalování </a:t>
            </a:r>
            <a:r>
              <a:rPr lang="cs-CZ" b="1" u="sng" dirty="0" smtClean="0">
                <a:solidFill>
                  <a:srgbClr val="7030A0"/>
                </a:solidFill>
              </a:rPr>
              <a:t>NH</a:t>
            </a:r>
            <a:r>
              <a:rPr lang="cs-CZ" b="1" u="sng" baseline="-25000" dirty="0" smtClean="0">
                <a:solidFill>
                  <a:srgbClr val="7030A0"/>
                </a:solidFill>
              </a:rPr>
              <a:t>3</a:t>
            </a:r>
            <a:r>
              <a:rPr lang="cs-CZ" b="1" u="sng" dirty="0" smtClean="0">
                <a:solidFill>
                  <a:srgbClr val="7030A0"/>
                </a:solidFill>
              </a:rPr>
              <a:t> </a:t>
            </a:r>
          </a:p>
          <a:p>
            <a:pPr marL="514350" indent="-514350">
              <a:buAutoNum type="arabicPeriod"/>
            </a:pPr>
            <a:r>
              <a:rPr lang="cs-CZ" dirty="0" smtClean="0">
                <a:latin typeface="Arial"/>
                <a:cs typeface="Arial"/>
              </a:rPr>
              <a:t>4</a:t>
            </a:r>
            <a:r>
              <a:rPr lang="cs-CZ" dirty="0" smtClean="0"/>
              <a:t>NH</a:t>
            </a:r>
            <a:r>
              <a:rPr lang="cs-CZ" baseline="-25000" dirty="0" smtClean="0"/>
              <a:t>3</a:t>
            </a:r>
            <a:r>
              <a:rPr lang="cs-CZ" dirty="0" smtClean="0"/>
              <a:t> +  5O</a:t>
            </a:r>
            <a:r>
              <a:rPr lang="cs-CZ" baseline="-25000" dirty="0" smtClean="0"/>
              <a:t>2</a:t>
            </a:r>
            <a:r>
              <a:rPr lang="cs-CZ" dirty="0" smtClean="0"/>
              <a:t>  </a:t>
            </a:r>
            <a:r>
              <a:rPr lang="cs-CZ" dirty="0" smtClean="0">
                <a:latin typeface="Arial"/>
                <a:cs typeface="Arial"/>
              </a:rPr>
              <a:t>→ 4NO + 6</a:t>
            </a:r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r>
              <a:rPr lang="cs-CZ" dirty="0" smtClean="0"/>
              <a:t>O </a:t>
            </a:r>
          </a:p>
          <a:p>
            <a:pPr marL="514350" indent="-514350">
              <a:buAutoNum type="arabicPeriod"/>
            </a:pPr>
            <a:r>
              <a:rPr lang="cs-CZ" dirty="0" smtClean="0">
                <a:latin typeface="Arial"/>
                <a:cs typeface="Arial"/>
              </a:rPr>
              <a:t>2NO + </a:t>
            </a:r>
            <a:r>
              <a:rPr lang="cs-CZ" dirty="0" smtClean="0"/>
              <a:t>O</a:t>
            </a:r>
            <a:r>
              <a:rPr lang="cs-CZ" baseline="-25000" dirty="0" smtClean="0"/>
              <a:t>2</a:t>
            </a:r>
            <a:r>
              <a:rPr lang="cs-CZ" dirty="0" smtClean="0"/>
              <a:t>  </a:t>
            </a:r>
            <a:r>
              <a:rPr lang="cs-CZ" dirty="0" smtClean="0">
                <a:latin typeface="Arial"/>
                <a:cs typeface="Arial"/>
              </a:rPr>
              <a:t>→ 2NO</a:t>
            </a:r>
            <a:r>
              <a:rPr lang="cs-CZ" baseline="-25000" dirty="0" smtClean="0">
                <a:latin typeface="Arial"/>
                <a:cs typeface="Arial"/>
              </a:rPr>
              <a:t>2</a:t>
            </a:r>
          </a:p>
          <a:p>
            <a:pPr marL="514350" indent="-514350">
              <a:buAutoNum type="arabicPeriod"/>
            </a:pPr>
            <a:r>
              <a:rPr lang="cs-CZ" dirty="0" smtClean="0">
                <a:latin typeface="Arial"/>
                <a:cs typeface="Arial"/>
              </a:rPr>
              <a:t>3NO</a:t>
            </a:r>
            <a:r>
              <a:rPr lang="cs-CZ" baseline="-25000" dirty="0" smtClean="0">
                <a:latin typeface="Arial"/>
                <a:cs typeface="Arial"/>
              </a:rPr>
              <a:t>2</a:t>
            </a:r>
            <a:r>
              <a:rPr lang="cs-CZ" dirty="0" smtClean="0">
                <a:latin typeface="Arial"/>
                <a:cs typeface="Arial"/>
              </a:rPr>
              <a:t>+ </a:t>
            </a:r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r>
              <a:rPr lang="cs-CZ" dirty="0" smtClean="0"/>
              <a:t>O </a:t>
            </a:r>
            <a:r>
              <a:rPr lang="cs-CZ" dirty="0" smtClean="0">
                <a:latin typeface="Arial"/>
                <a:cs typeface="Arial"/>
              </a:rPr>
              <a:t>→ 2</a:t>
            </a:r>
            <a:r>
              <a:rPr lang="cs-CZ" dirty="0" smtClean="0"/>
              <a:t>HNO</a:t>
            </a:r>
            <a:r>
              <a:rPr lang="cs-CZ" baseline="-25000" dirty="0" smtClean="0"/>
              <a:t>3</a:t>
            </a:r>
            <a:r>
              <a:rPr lang="cs-CZ" dirty="0" smtClean="0"/>
              <a:t> + NO</a:t>
            </a:r>
          </a:p>
          <a:p>
            <a:pPr marL="514350" indent="-514350">
              <a:buNone/>
            </a:pPr>
            <a:endParaRPr lang="cs-CZ" dirty="0" smtClean="0">
              <a:latin typeface="Arial"/>
              <a:cs typeface="Arial"/>
            </a:endParaRPr>
          </a:p>
          <a:p>
            <a:pPr marL="514350" indent="-514350">
              <a:buNone/>
            </a:pPr>
            <a:r>
              <a:rPr lang="cs-CZ" b="1" u="sng" dirty="0" smtClean="0">
                <a:solidFill>
                  <a:srgbClr val="7030A0"/>
                </a:solidFill>
                <a:latin typeface="Arial"/>
                <a:cs typeface="Arial"/>
              </a:rPr>
              <a:t>Použití: </a:t>
            </a:r>
          </a:p>
          <a:p>
            <a:pPr marL="514350" indent="-514350">
              <a:buNone/>
            </a:pPr>
            <a:r>
              <a:rPr lang="cs-CZ" dirty="0" smtClean="0">
                <a:latin typeface="Arial"/>
                <a:cs typeface="Arial"/>
              </a:rPr>
              <a:t>výroba hnojiv, léčiv, plasty, výbušniny</a:t>
            </a:r>
          </a:p>
          <a:p>
            <a:pPr marL="514350" indent="-514350">
              <a:buNone/>
            </a:pPr>
            <a:endParaRPr lang="cs-CZ" dirty="0" smtClean="0">
              <a:latin typeface="Arial"/>
              <a:cs typeface="Arial"/>
            </a:endParaRPr>
          </a:p>
          <a:p>
            <a:pPr marL="514350" indent="-514350">
              <a:buNone/>
            </a:pPr>
            <a:r>
              <a:rPr lang="cs-CZ" b="1" dirty="0" smtClean="0">
                <a:solidFill>
                  <a:srgbClr val="7030A0"/>
                </a:solidFill>
                <a:latin typeface="Arial"/>
                <a:cs typeface="Arial"/>
              </a:rPr>
              <a:t>SOLI </a:t>
            </a:r>
            <a:r>
              <a:rPr lang="cs-CZ" b="1" dirty="0" smtClean="0">
                <a:solidFill>
                  <a:srgbClr val="7030A0"/>
                </a:solidFill>
                <a:latin typeface="Arial"/>
                <a:cs typeface="Arial"/>
              </a:rPr>
              <a:t>= DUSIČNANY  </a:t>
            </a:r>
            <a:r>
              <a:rPr lang="cs-CZ" b="1" dirty="0" smtClean="0">
                <a:solidFill>
                  <a:srgbClr val="7030A0"/>
                </a:solidFill>
              </a:rPr>
              <a:t>NO</a:t>
            </a:r>
            <a:r>
              <a:rPr lang="cs-CZ" b="1" baseline="-25000" dirty="0" smtClean="0">
                <a:solidFill>
                  <a:srgbClr val="7030A0"/>
                </a:solidFill>
              </a:rPr>
              <a:t>3</a:t>
            </a:r>
            <a:r>
              <a:rPr lang="cs-CZ" b="1" baseline="30000" dirty="0" smtClean="0">
                <a:solidFill>
                  <a:srgbClr val="7030A0"/>
                </a:solidFill>
              </a:rPr>
              <a:t>-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smtClean="0">
                <a:solidFill>
                  <a:srgbClr val="7030A0"/>
                </a:solidFill>
              </a:rPr>
              <a:t>= </a:t>
            </a:r>
            <a:r>
              <a:rPr lang="cs-CZ" b="1" dirty="0" smtClean="0">
                <a:solidFill>
                  <a:srgbClr val="7030A0"/>
                </a:solidFill>
              </a:rPr>
              <a:t>ledky </a:t>
            </a:r>
            <a:r>
              <a:rPr lang="cs-CZ" dirty="0" smtClean="0"/>
              <a:t>–výbušné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7030A0"/>
                </a:solidFill>
                <a:latin typeface="Arial"/>
                <a:cs typeface="Arial"/>
              </a:rPr>
              <a:t>Na</a:t>
            </a:r>
            <a:r>
              <a:rPr lang="cs-CZ" dirty="0" smtClean="0">
                <a:solidFill>
                  <a:srgbClr val="7030A0"/>
                </a:solidFill>
              </a:rPr>
              <a:t>NO</a:t>
            </a:r>
            <a:r>
              <a:rPr lang="cs-CZ" baseline="-25000" dirty="0" smtClean="0">
                <a:solidFill>
                  <a:srgbClr val="7030A0"/>
                </a:solidFill>
              </a:rPr>
              <a:t>3</a:t>
            </a:r>
            <a:r>
              <a:rPr lang="cs-CZ" dirty="0" smtClean="0"/>
              <a:t> – chilský – hnojivo, střelný prach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7030A0"/>
                </a:solidFill>
                <a:latin typeface="Arial"/>
                <a:cs typeface="Arial"/>
              </a:rPr>
              <a:t>K</a:t>
            </a:r>
            <a:r>
              <a:rPr lang="cs-CZ" dirty="0" smtClean="0">
                <a:solidFill>
                  <a:srgbClr val="7030A0"/>
                </a:solidFill>
              </a:rPr>
              <a:t>NO</a:t>
            </a:r>
            <a:r>
              <a:rPr lang="cs-CZ" baseline="-25000" dirty="0" smtClean="0">
                <a:solidFill>
                  <a:srgbClr val="7030A0"/>
                </a:solidFill>
              </a:rPr>
              <a:t>3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– draselný– hnojivo, střelný prach, konzervace masa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7030A0"/>
                </a:solidFill>
                <a:latin typeface="Arial"/>
                <a:cs typeface="Arial"/>
              </a:rPr>
              <a:t>NH</a:t>
            </a:r>
            <a:r>
              <a:rPr lang="cs-CZ" baseline="-25000" dirty="0" smtClean="0">
                <a:solidFill>
                  <a:srgbClr val="7030A0"/>
                </a:solidFill>
                <a:latin typeface="Arial"/>
                <a:cs typeface="Arial"/>
              </a:rPr>
              <a:t>4</a:t>
            </a:r>
            <a:r>
              <a:rPr lang="cs-CZ" dirty="0" smtClean="0">
                <a:solidFill>
                  <a:srgbClr val="7030A0"/>
                </a:solidFill>
              </a:rPr>
              <a:t>NO</a:t>
            </a:r>
            <a:r>
              <a:rPr lang="cs-CZ" baseline="-25000" dirty="0" smtClean="0">
                <a:solidFill>
                  <a:srgbClr val="7030A0"/>
                </a:solidFill>
              </a:rPr>
              <a:t>3</a:t>
            </a:r>
            <a:r>
              <a:rPr lang="cs-CZ" dirty="0" smtClean="0"/>
              <a:t> – amonný – hnojivo, hydroponie </a:t>
            </a:r>
            <a:endParaRPr lang="cs-CZ" dirty="0" smtClean="0">
              <a:latin typeface="Arial"/>
              <a:cs typeface="Arial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124744"/>
            <a:ext cx="8435280" cy="48825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1. N</a:t>
            </a:r>
            <a:r>
              <a:rPr lang="cs-CZ" sz="1800" b="1" dirty="0" smtClean="0"/>
              <a:t>2</a:t>
            </a:r>
            <a:r>
              <a:rPr lang="cs-CZ" sz="2400" b="1" dirty="0" smtClean="0"/>
              <a:t> je: </a:t>
            </a:r>
          </a:p>
          <a:p>
            <a:pPr>
              <a:buNone/>
            </a:pPr>
            <a:r>
              <a:rPr lang="cs-CZ" sz="2400" dirty="0" smtClean="0"/>
              <a:t>a) nestabilní molekula </a:t>
            </a:r>
          </a:p>
          <a:p>
            <a:pPr>
              <a:buNone/>
            </a:pPr>
            <a:r>
              <a:rPr lang="cs-CZ" sz="2400" dirty="0" smtClean="0"/>
              <a:t>b) stabilní molekula </a:t>
            </a:r>
          </a:p>
          <a:p>
            <a:pPr>
              <a:buNone/>
            </a:pPr>
            <a:r>
              <a:rPr lang="cs-CZ" sz="2400" dirty="0" smtClean="0"/>
              <a:t>c) reaktivní za běžných teplot</a:t>
            </a: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2400" dirty="0" smtClean="0"/>
              <a:t>2. </a:t>
            </a:r>
            <a:r>
              <a:rPr lang="cs-CZ" sz="2400" b="1" dirty="0" smtClean="0"/>
              <a:t>Ledek amonný je: </a:t>
            </a:r>
          </a:p>
          <a:p>
            <a:pPr marL="566928" indent="-457200">
              <a:buNone/>
            </a:pPr>
            <a:r>
              <a:rPr lang="cs-CZ" sz="2400" dirty="0" smtClean="0"/>
              <a:t>a) </a:t>
            </a:r>
            <a:r>
              <a:rPr lang="pt-BR" sz="2400" dirty="0" smtClean="0"/>
              <a:t>NH</a:t>
            </a:r>
            <a:r>
              <a:rPr lang="cs-CZ" sz="2400" baseline="-25000" dirty="0" smtClean="0"/>
              <a:t>3</a:t>
            </a:r>
            <a:r>
              <a:rPr lang="pt-BR" sz="2400" dirty="0" smtClean="0"/>
              <a:t>NO</a:t>
            </a:r>
            <a:r>
              <a:rPr lang="cs-CZ" sz="2400" baseline="-25000" dirty="0" smtClean="0"/>
              <a:t>3		</a:t>
            </a:r>
            <a:r>
              <a:rPr lang="pt-BR" sz="2400" dirty="0" smtClean="0"/>
              <a:t>c) NH</a:t>
            </a:r>
            <a:r>
              <a:rPr lang="cs-CZ" sz="2400" baseline="-25000" dirty="0" smtClean="0"/>
              <a:t>4</a:t>
            </a:r>
            <a:r>
              <a:rPr lang="pt-BR" sz="2400" dirty="0" smtClean="0"/>
              <a:t>NO</a:t>
            </a:r>
            <a:r>
              <a:rPr lang="cs-CZ" sz="2400" baseline="-25000" dirty="0" smtClean="0"/>
              <a:t>2</a:t>
            </a:r>
            <a:endParaRPr lang="cs-CZ" sz="2400" dirty="0" smtClean="0"/>
          </a:p>
          <a:p>
            <a:pPr marL="566928" indent="-457200">
              <a:buNone/>
            </a:pPr>
            <a:r>
              <a:rPr lang="pt-BR" sz="2400" dirty="0" smtClean="0"/>
              <a:t>b) NH</a:t>
            </a:r>
            <a:r>
              <a:rPr lang="cs-CZ" sz="2400" baseline="-25000" dirty="0" smtClean="0"/>
              <a:t>4</a:t>
            </a:r>
            <a:r>
              <a:rPr lang="pt-BR" sz="2400" dirty="0" smtClean="0"/>
              <a:t>NO</a:t>
            </a:r>
            <a:r>
              <a:rPr lang="cs-CZ" sz="2400" baseline="-25000" dirty="0" smtClean="0"/>
              <a:t>3</a:t>
            </a:r>
            <a:r>
              <a:rPr lang="pt-BR" sz="2400" dirty="0" smtClean="0"/>
              <a:t> </a:t>
            </a:r>
            <a:r>
              <a:rPr lang="cs-CZ" sz="2400" dirty="0" smtClean="0"/>
              <a:t>		</a:t>
            </a:r>
            <a:r>
              <a:rPr lang="pt-BR" sz="2400" dirty="0" smtClean="0"/>
              <a:t>d) NH</a:t>
            </a:r>
            <a:r>
              <a:rPr lang="cs-CZ" sz="2400" baseline="-25000" dirty="0" smtClean="0"/>
              <a:t>4</a:t>
            </a:r>
            <a:r>
              <a:rPr lang="pt-BR" sz="2400" dirty="0" smtClean="0"/>
              <a:t>Cl </a:t>
            </a:r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r>
              <a:rPr lang="cs-CZ" sz="2400" b="1" dirty="0" smtClean="0"/>
              <a:t>3. Chilský ledek je: </a:t>
            </a:r>
          </a:p>
          <a:p>
            <a:pPr marL="566928" indent="-457200">
              <a:buNone/>
            </a:pPr>
            <a:r>
              <a:rPr lang="cs-CZ" sz="2400" dirty="0" smtClean="0"/>
              <a:t>a)	NH</a:t>
            </a:r>
            <a:r>
              <a:rPr lang="cs-CZ" sz="2400" baseline="-25000" dirty="0" smtClean="0"/>
              <a:t>4</a:t>
            </a:r>
            <a:r>
              <a:rPr lang="cs-CZ" sz="2400" dirty="0" smtClean="0"/>
              <a:t>NO</a:t>
            </a:r>
            <a:r>
              <a:rPr lang="cs-CZ" sz="2400" baseline="-25000" dirty="0" smtClean="0"/>
              <a:t>3</a:t>
            </a:r>
            <a:r>
              <a:rPr lang="cs-CZ" sz="2400" dirty="0" smtClean="0"/>
              <a:t> 	c) NaNO</a:t>
            </a:r>
            <a:r>
              <a:rPr lang="cs-CZ" sz="2400" baseline="-25000" dirty="0" smtClean="0"/>
              <a:t>3</a:t>
            </a:r>
            <a:r>
              <a:rPr lang="cs-CZ" sz="2400" dirty="0" smtClean="0"/>
              <a:t> </a:t>
            </a:r>
          </a:p>
          <a:p>
            <a:pPr marL="566928" indent="-457200">
              <a:buNone/>
            </a:pPr>
            <a:r>
              <a:rPr lang="cs-CZ" sz="2400" dirty="0" smtClean="0"/>
              <a:t>b) NaNO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		d) NH</a:t>
            </a:r>
            <a:r>
              <a:rPr lang="cs-CZ" sz="2400" baseline="-25000" dirty="0" smtClean="0"/>
              <a:t>4</a:t>
            </a:r>
            <a:r>
              <a:rPr lang="cs-CZ" sz="2400" dirty="0" smtClean="0"/>
              <a:t>NO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850106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7030A0"/>
                </a:solidFill>
              </a:rPr>
              <a:t>Opakování</a:t>
            </a:r>
            <a:endParaRPr lang="cs-CZ" sz="4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5530619"/>
          </a:xfrm>
        </p:spPr>
        <p:txBody>
          <a:bodyPr/>
          <a:lstStyle/>
          <a:p>
            <a:pPr>
              <a:buNone/>
            </a:pPr>
            <a:r>
              <a:rPr lang="cs-CZ" sz="2400" dirty="0" smtClean="0"/>
              <a:t>4. Zdůvodněte, proč se dusík využívá jako inertní atmosféra.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2400" dirty="0" smtClean="0"/>
              <a:t>5.  Rajský plyn je</a:t>
            </a:r>
            <a:r>
              <a:rPr lang="cs-CZ" sz="2400" b="1" dirty="0" smtClean="0"/>
              <a:t>: </a:t>
            </a:r>
          </a:p>
          <a:p>
            <a:pPr marL="624078" indent="-514350">
              <a:buNone/>
            </a:pPr>
            <a:r>
              <a:rPr lang="cs-CZ" sz="2400" dirty="0" smtClean="0"/>
              <a:t>a) N</a:t>
            </a:r>
            <a:r>
              <a:rPr lang="cs-CZ" sz="2400" baseline="-25000" dirty="0" smtClean="0"/>
              <a:t>2</a:t>
            </a:r>
            <a:r>
              <a:rPr lang="pt-BR" sz="2400" dirty="0" smtClean="0"/>
              <a:t>O </a:t>
            </a:r>
            <a:r>
              <a:rPr lang="cs-CZ" sz="2400" dirty="0" smtClean="0"/>
              <a:t>	</a:t>
            </a:r>
            <a:r>
              <a:rPr lang="pt-BR" sz="2400" dirty="0" smtClean="0"/>
              <a:t>c) N</a:t>
            </a:r>
            <a:r>
              <a:rPr lang="cs-CZ" sz="2400" baseline="-25000" dirty="0" smtClean="0"/>
              <a:t>2</a:t>
            </a:r>
            <a:r>
              <a:rPr lang="pt-BR" sz="2400" dirty="0" smtClean="0"/>
              <a:t>O</a:t>
            </a:r>
            <a:r>
              <a:rPr lang="cs-CZ" sz="2400" baseline="-25000" dirty="0" smtClean="0"/>
              <a:t>3</a:t>
            </a:r>
            <a:r>
              <a:rPr lang="pt-BR" sz="2400" dirty="0" smtClean="0"/>
              <a:t> </a:t>
            </a:r>
            <a:endParaRPr lang="cs-CZ" sz="2400" dirty="0" smtClean="0"/>
          </a:p>
          <a:p>
            <a:pPr marL="624078" indent="-514350">
              <a:buNone/>
            </a:pPr>
            <a:r>
              <a:rPr lang="pt-BR" sz="2400" dirty="0" smtClean="0"/>
              <a:t>b) NO </a:t>
            </a:r>
            <a:r>
              <a:rPr lang="cs-CZ" sz="2400" dirty="0" smtClean="0"/>
              <a:t>	</a:t>
            </a:r>
            <a:r>
              <a:rPr lang="pt-BR" sz="2400" dirty="0" smtClean="0"/>
              <a:t>d) NO</a:t>
            </a:r>
            <a:r>
              <a:rPr lang="cs-CZ" sz="2400" baseline="-25000" dirty="0" smtClean="0"/>
              <a:t>2</a:t>
            </a:r>
            <a:r>
              <a:rPr lang="pt-BR" sz="2400" dirty="0" smtClean="0"/>
              <a:t> </a:t>
            </a:r>
            <a:endParaRPr lang="cs-CZ" dirty="0" smtClean="0"/>
          </a:p>
          <a:p>
            <a:pPr marL="624078" indent="-514350">
              <a:buNone/>
            </a:pPr>
            <a:endParaRPr lang="cs-CZ" sz="1800" dirty="0" smtClean="0"/>
          </a:p>
          <a:p>
            <a:pPr>
              <a:buNone/>
            </a:pPr>
            <a:r>
              <a:rPr lang="cs-CZ" sz="2400" dirty="0" smtClean="0"/>
              <a:t>6. Zdůvodněte, proč se koncentrovaná kyselina dusičná skladuje v tmavých lahvích.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7. Vysvětlete, proč koncentrovaná kyselina dusičná nereaguje s hliníkem. </a:t>
            </a:r>
          </a:p>
          <a:p>
            <a:pPr>
              <a:buNone/>
            </a:pPr>
            <a:endParaRPr lang="cs-CZ" sz="2400" dirty="0" smtClean="0"/>
          </a:p>
          <a:p>
            <a:pPr marL="624078" indent="-514350">
              <a:buNone/>
            </a:pPr>
            <a:endParaRPr lang="pt-BR" sz="2400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1A</a:t>
            </a:r>
          </a:p>
          <a:p>
            <a:r>
              <a:rPr lang="cs-CZ" dirty="0" smtClean="0"/>
              <a:t>2B</a:t>
            </a:r>
          </a:p>
          <a:p>
            <a:r>
              <a:rPr lang="cs-CZ" dirty="0" smtClean="0"/>
              <a:t>3C</a:t>
            </a:r>
          </a:p>
          <a:p>
            <a:r>
              <a:rPr lang="cs-CZ" dirty="0" smtClean="0"/>
              <a:t>4. </a:t>
            </a:r>
            <a:r>
              <a:rPr lang="cs-CZ" sz="2400" dirty="0" smtClean="0"/>
              <a:t>protože molekula N</a:t>
            </a:r>
            <a:r>
              <a:rPr lang="cs-CZ" sz="1800" dirty="0" smtClean="0"/>
              <a:t>2</a:t>
            </a:r>
            <a:r>
              <a:rPr lang="cs-CZ" sz="2400" dirty="0" smtClean="0"/>
              <a:t> je velmi stabilní a dusík je tedy nereaktivní</a:t>
            </a:r>
          </a:p>
          <a:p>
            <a:r>
              <a:rPr lang="cs-CZ" sz="2400" b="1" dirty="0" smtClean="0"/>
              <a:t>5 A</a:t>
            </a:r>
          </a:p>
          <a:p>
            <a:r>
              <a:rPr lang="cs-CZ" sz="2400" b="1" dirty="0" smtClean="0"/>
              <a:t>6. </a:t>
            </a:r>
            <a:r>
              <a:rPr lang="cs-CZ" sz="2400" dirty="0" smtClean="0"/>
              <a:t>protože se na světle rozkládá a uvolňuje oxidy dusíku </a:t>
            </a:r>
          </a:p>
          <a:p>
            <a:r>
              <a:rPr lang="cs-CZ" sz="2400" b="1" dirty="0" smtClean="0"/>
              <a:t>7. </a:t>
            </a:r>
            <a:r>
              <a:rPr lang="cs-CZ" sz="2400" dirty="0" smtClean="0"/>
              <a:t>protože ho pasivuje, vytváří na jeho povrchu ochrannou vrstvu nerozpustného oxidu </a:t>
            </a:r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994122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7030A0"/>
                </a:solidFill>
              </a:rPr>
              <a:t>Řešení:</a:t>
            </a:r>
            <a:endParaRPr lang="cs-CZ" sz="4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Vratislav Šrámek, Ludvík Kosina: Obecná a anorganická chemie, </a:t>
            </a:r>
            <a:r>
              <a:rPr lang="cs-CZ" sz="1800" dirty="0" err="1" smtClean="0"/>
              <a:t>nakl</a:t>
            </a:r>
            <a:r>
              <a:rPr lang="cs-CZ" sz="1800" dirty="0" smtClean="0"/>
              <a:t>. FIN, Olomouc 1996</a:t>
            </a:r>
          </a:p>
          <a:p>
            <a:r>
              <a:rPr lang="cs-CZ" sz="1800" dirty="0" smtClean="0"/>
              <a:t>Marika Benešová, Hana </a:t>
            </a:r>
            <a:r>
              <a:rPr lang="cs-CZ" sz="1800" dirty="0" err="1" smtClean="0"/>
              <a:t>Satrapová</a:t>
            </a:r>
            <a:r>
              <a:rPr lang="cs-CZ" sz="1800" dirty="0" smtClean="0"/>
              <a:t>: Odmaturuj z chemie, </a:t>
            </a:r>
            <a:r>
              <a:rPr lang="cs-CZ" sz="1800" dirty="0" err="1" smtClean="0"/>
              <a:t>nakl</a:t>
            </a:r>
            <a:r>
              <a:rPr lang="cs-CZ" sz="1800" dirty="0" smtClean="0"/>
              <a:t>. DIDAKTIS </a:t>
            </a:r>
            <a:r>
              <a:rPr lang="cs-CZ" sz="1800" dirty="0" err="1" smtClean="0"/>
              <a:t>spol.s.r.o</a:t>
            </a:r>
            <a:r>
              <a:rPr lang="cs-CZ" sz="1800" dirty="0" smtClean="0"/>
              <a:t>. 2002</a:t>
            </a:r>
          </a:p>
          <a:p>
            <a:r>
              <a:rPr lang="cs-CZ" sz="1800" dirty="0" smtClean="0"/>
              <a:t>Hana </a:t>
            </a:r>
            <a:r>
              <a:rPr lang="cs-CZ" sz="1800" dirty="0" err="1" smtClean="0"/>
              <a:t>Čtrnáctová</a:t>
            </a:r>
            <a:r>
              <a:rPr lang="cs-CZ" sz="1800" dirty="0" smtClean="0"/>
              <a:t>, Věra Vaňková: Znáte anorganickou chemii? (pracovní sešit), </a:t>
            </a:r>
            <a:r>
              <a:rPr lang="cs-CZ" sz="1800" dirty="0" err="1" smtClean="0"/>
              <a:t>nakl</a:t>
            </a:r>
            <a:r>
              <a:rPr lang="cs-CZ" sz="1800" dirty="0" smtClean="0"/>
              <a:t>. PROSPEKTRU., spol. s. r. o., Praha1996</a:t>
            </a:r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358</TotalTime>
  <Words>691</Words>
  <Application>Microsoft Office PowerPoint</Application>
  <PresentationFormat>Předvádění na obrazovce (4:3)</PresentationFormat>
  <Paragraphs>147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Shluk</vt:lpstr>
      <vt:lpstr>Prezentace aplikace PowerPoint</vt:lpstr>
      <vt:lpstr>DUSÍK</vt:lpstr>
      <vt:lpstr>OBECNÁ CHARAKTERISTIKA CELÉ SKUPINY - PENTELY</vt:lpstr>
      <vt:lpstr>N – dusík (nitrogenium)</vt:lpstr>
      <vt:lpstr>Prezentace aplikace PowerPoint</vt:lpstr>
      <vt:lpstr>SLOUČENINY:</vt:lpstr>
      <vt:lpstr>Prezentace aplikace PowerPoint</vt:lpstr>
      <vt:lpstr>Prezentace aplikace PowerPoint</vt:lpstr>
      <vt:lpstr>Prezentace aplikace PowerPoint</vt:lpstr>
      <vt:lpstr>Prezentace aplikace PowerPoint</vt:lpstr>
      <vt:lpstr>Opakování</vt:lpstr>
      <vt:lpstr>Prezentace aplikace PowerPoint</vt:lpstr>
      <vt:lpstr>Řešení: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Mates</dc:creator>
  <cp:lastModifiedBy>cernaxj</cp:lastModifiedBy>
  <cp:revision>45</cp:revision>
  <dcterms:created xsi:type="dcterms:W3CDTF">2013-08-26T14:16:39Z</dcterms:created>
  <dcterms:modified xsi:type="dcterms:W3CDTF">2013-10-17T07:35:39Z</dcterms:modified>
</cp:coreProperties>
</file>