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14"/>
  </p:notesMasterIdLst>
  <p:sldIdLst>
    <p:sldId id="261" r:id="rId2"/>
    <p:sldId id="262" r:id="rId3"/>
    <p:sldId id="263" r:id="rId4"/>
    <p:sldId id="264" r:id="rId5"/>
    <p:sldId id="269" r:id="rId6"/>
    <p:sldId id="267" r:id="rId7"/>
    <p:sldId id="265" r:id="rId8"/>
    <p:sldId id="268" r:id="rId9"/>
    <p:sldId id="259" r:id="rId10"/>
    <p:sldId id="270" r:id="rId11"/>
    <p:sldId id="271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489E62-0E84-423C-A137-91729BC78C0B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21A81C-1658-4C8E-A16E-5CF93C31FA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34471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75E1328-82B4-4BE1-AA7A-68A812489BC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ABE6EFE-4245-4B6A-8FA4-BDA723054C5E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3BA11C8-0ACD-433B-AA22-2077E294C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ABE6EFE-4245-4B6A-8FA4-BDA723054C5E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BA11C8-0ACD-433B-AA22-2077E294C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ABE6EFE-4245-4B6A-8FA4-BDA723054C5E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BA11C8-0ACD-433B-AA22-2077E294C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ABE6EFE-4245-4B6A-8FA4-BDA723054C5E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BA11C8-0ACD-433B-AA22-2077E294C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ABE6EFE-4245-4B6A-8FA4-BDA723054C5E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BA11C8-0ACD-433B-AA22-2077E294C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ABE6EFE-4245-4B6A-8FA4-BDA723054C5E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BA11C8-0ACD-433B-AA22-2077E294C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ABE6EFE-4245-4B6A-8FA4-BDA723054C5E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BA11C8-0ACD-433B-AA22-2077E294C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6ABE6EFE-4245-4B6A-8FA4-BDA723054C5E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BA11C8-0ACD-433B-AA22-2077E294C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ABE6EFE-4245-4B6A-8FA4-BDA723054C5E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3BA11C8-0ACD-433B-AA22-2077E294C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ABE6EFE-4245-4B6A-8FA4-BDA723054C5E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BA11C8-0ACD-433B-AA22-2077E294C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ABE6EFE-4245-4B6A-8FA4-BDA723054C5E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BA11C8-0ACD-433B-AA22-2077E294C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ABE6EFE-4245-4B6A-8FA4-BDA723054C5E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3BA11C8-0ACD-433B-AA22-2077E294C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youtube.com/watch?v=pAVRtxGY32g&amp;noredirect=1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hosphoric-acid-2D-dimensions.png" TargetMode="External"/><Relationship Id="rId2" Type="http://schemas.openxmlformats.org/officeDocument/2006/relationships/hyperlink" Target="http://cs.wikipedia.org/wiki/Soubor:PhosphComby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9632" y="1916832"/>
          <a:ext cx="6697662" cy="476370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endParaRPr lang="cs-CZ" sz="1200" b="0" i="0" u="none" strike="noStrike" dirty="0" smtClean="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algn="l" fontAlgn="t"/>
                      <a:r>
                        <a:rPr lang="cs-CZ" sz="12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   VY_32_INOVACE_08.02.11 </a:t>
                      </a:r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FOSFOR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Jana Černá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Anorganická chemie pro 2. ročník přírodovědného lycea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2.L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16.11.2012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Materiál je určen pro studenty 2. ročníku přírodovědného lycea, 4letých a odpovídajících ročníků víceletých gymnázií, do předmětu Chemie. Tento materiál slouží k výkladu učiva o fosforu, jeho modifikacích a sloučeninách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Prezentace je určena jako podpora výkladu učitele a je doplněna obrázky  demonstrující modifikace fosforu. Žáci mohou tuto část použít jako podklad pro zápis do sešitu. V závěru prezentace si žáci mohou při opakování ověřit získané znalosti a upevnit je.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FOSFOR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P - PHOSPHORUS</a:t>
            </a:r>
            <a:endParaRPr lang="cs-CZ" sz="36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jen vázaný ve sloučeninách </a:t>
            </a:r>
          </a:p>
          <a:p>
            <a:pPr>
              <a:buNone/>
            </a:pPr>
            <a:r>
              <a:rPr lang="cs-CZ" dirty="0" smtClean="0"/>
              <a:t>– </a:t>
            </a:r>
            <a:r>
              <a:rPr lang="cs-CZ" b="1" dirty="0" smtClean="0">
                <a:solidFill>
                  <a:srgbClr val="00B050"/>
                </a:solidFill>
              </a:rPr>
              <a:t>anorganické sloučeniny-nerosty </a:t>
            </a:r>
          </a:p>
          <a:p>
            <a:pPr>
              <a:buNone/>
            </a:pPr>
            <a:r>
              <a:rPr lang="cs-CZ" b="1" dirty="0">
                <a:solidFill>
                  <a:srgbClr val="00B050"/>
                </a:solidFill>
              </a:rPr>
              <a:t>	</a:t>
            </a:r>
            <a:r>
              <a:rPr lang="cs-CZ" dirty="0" smtClean="0"/>
              <a:t>apatit Ca</a:t>
            </a:r>
            <a:r>
              <a:rPr lang="cs-CZ" baseline="-25000" dirty="0" smtClean="0"/>
              <a:t>5</a:t>
            </a:r>
            <a:r>
              <a:rPr lang="cs-CZ" dirty="0" smtClean="0"/>
              <a:t>F(PO</a:t>
            </a:r>
            <a:r>
              <a:rPr lang="cs-CZ" baseline="-25000" dirty="0" smtClean="0"/>
              <a:t>4</a:t>
            </a:r>
            <a:r>
              <a:rPr lang="cs-CZ" dirty="0" smtClean="0"/>
              <a:t>)</a:t>
            </a:r>
            <a:r>
              <a:rPr lang="cs-CZ" baseline="-25000" dirty="0" smtClean="0"/>
              <a:t>3</a:t>
            </a:r>
            <a:r>
              <a:rPr lang="cs-CZ" dirty="0" smtClean="0"/>
              <a:t>, fosforit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jako fosforečnan vápenatý je složkou kostí a zubů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dirty="0" smtClean="0"/>
              <a:t>- </a:t>
            </a:r>
            <a:r>
              <a:rPr lang="cs-CZ" b="1" dirty="0" smtClean="0">
                <a:solidFill>
                  <a:srgbClr val="00B050"/>
                </a:solidFill>
              </a:rPr>
              <a:t>organické sloučeniny: </a:t>
            </a:r>
            <a:r>
              <a:rPr lang="cs-CZ" dirty="0" smtClean="0"/>
              <a:t>bílkoviny, NK, enzymy, ATP</a:t>
            </a:r>
          </a:p>
          <a:p>
            <a:pPr>
              <a:buNone/>
            </a:pPr>
            <a:r>
              <a:rPr lang="cs-CZ" dirty="0" smtClean="0"/>
              <a:t>- biogenní prvek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Výskyt: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268760"/>
            <a:ext cx="8352928" cy="525658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00B050"/>
                </a:solidFill>
              </a:rPr>
              <a:t>3 alotropické modifikace:</a:t>
            </a:r>
          </a:p>
          <a:p>
            <a:pPr marL="514350" indent="-514350">
              <a:buNone/>
            </a:pPr>
            <a:endParaRPr lang="cs-CZ" sz="1100" b="1" u="sng" dirty="0" smtClean="0">
              <a:solidFill>
                <a:srgbClr val="00B050"/>
              </a:solidFill>
            </a:endParaRPr>
          </a:p>
          <a:p>
            <a:pPr marL="514350" indent="-514350">
              <a:buNone/>
            </a:pPr>
            <a:r>
              <a:rPr lang="cs-CZ" sz="2400" b="1" u="sng" dirty="0" smtClean="0">
                <a:solidFill>
                  <a:srgbClr val="00B050"/>
                </a:solidFill>
              </a:rPr>
              <a:t>1. Bílý P</a:t>
            </a:r>
            <a:r>
              <a:rPr lang="cs-CZ" sz="2400" b="1" u="sng" baseline="-25000" dirty="0" smtClean="0">
                <a:solidFill>
                  <a:srgbClr val="00B050"/>
                </a:solidFill>
              </a:rPr>
              <a:t>4</a:t>
            </a:r>
            <a:r>
              <a:rPr lang="cs-CZ" sz="2400" b="1" u="sng" dirty="0" smtClean="0">
                <a:solidFill>
                  <a:srgbClr val="00B050"/>
                </a:solidFill>
              </a:rPr>
              <a:t> </a:t>
            </a:r>
          </a:p>
          <a:p>
            <a:pPr marL="514350" indent="-514350">
              <a:buNone/>
            </a:pPr>
            <a:r>
              <a:rPr lang="cs-CZ" sz="2400" b="1" dirty="0" smtClean="0">
                <a:solidFill>
                  <a:srgbClr val="00B050"/>
                </a:solidFill>
              </a:rPr>
              <a:t>	</a:t>
            </a:r>
            <a:r>
              <a:rPr lang="cs-CZ" sz="2400" dirty="0" smtClean="0"/>
              <a:t>– měkký, prudce jedovatý, silně reaktivní, </a:t>
            </a:r>
          </a:p>
          <a:p>
            <a:pPr marL="514350" indent="-514350">
              <a:buNone/>
            </a:pPr>
            <a:r>
              <a:rPr lang="cs-CZ" sz="2400" dirty="0"/>
              <a:t>	</a:t>
            </a:r>
            <a:r>
              <a:rPr lang="cs-CZ" sz="2400" dirty="0" smtClean="0"/>
              <a:t>na vzduchu samovznítitelný – uchovává se ve vodě, páry fosforeskují</a:t>
            </a:r>
          </a:p>
          <a:p>
            <a:pPr marL="514350" indent="-514350">
              <a:buNone/>
            </a:pPr>
            <a:r>
              <a:rPr lang="cs-CZ" sz="2400" dirty="0" smtClean="0"/>
              <a:t>	</a:t>
            </a:r>
            <a:r>
              <a:rPr lang="cs-CZ" sz="2400" b="1" u="sng" dirty="0" smtClean="0">
                <a:solidFill>
                  <a:srgbClr val="00B050"/>
                </a:solidFill>
              </a:rPr>
              <a:t>využití: </a:t>
            </a:r>
            <a:r>
              <a:rPr lang="cs-CZ" sz="2400" dirty="0" smtClean="0"/>
              <a:t>	výbušniny – náplň bomb</a:t>
            </a:r>
          </a:p>
          <a:p>
            <a:pPr marL="514350" indent="-514350">
              <a:buNone/>
            </a:pPr>
            <a:r>
              <a:rPr lang="cs-CZ" sz="2400" dirty="0" smtClean="0"/>
              <a:t>			jed na krysy</a:t>
            </a:r>
          </a:p>
          <a:p>
            <a:pPr marL="514350" indent="-514350">
              <a:buNone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994122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Vlastnosti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3284984"/>
            <a:ext cx="2235429" cy="33333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4716016" y="6237312"/>
            <a:ext cx="15121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Obrázek 1</a:t>
            </a:r>
            <a:endParaRPr lang="cs-CZ" sz="1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404664"/>
            <a:ext cx="8291264" cy="5602627"/>
          </a:xfrm>
        </p:spPr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sz="2800" b="1" u="sng" dirty="0" smtClean="0">
                <a:solidFill>
                  <a:srgbClr val="00B050"/>
                </a:solidFill>
              </a:rPr>
              <a:t>2.Červený </a:t>
            </a:r>
            <a:r>
              <a:rPr lang="cs-CZ" sz="2800" b="1" u="sng" dirty="0" err="1" smtClean="0">
                <a:solidFill>
                  <a:srgbClr val="00B050"/>
                </a:solidFill>
              </a:rPr>
              <a:t>P</a:t>
            </a:r>
            <a:r>
              <a:rPr lang="cs-CZ" sz="2800" b="1" u="sng" baseline="-25000" dirty="0" err="1" smtClean="0">
                <a:solidFill>
                  <a:srgbClr val="00B050"/>
                </a:solidFill>
              </a:rPr>
              <a:t>n</a:t>
            </a:r>
            <a:r>
              <a:rPr lang="cs-CZ" sz="2800" b="1" u="sng" baseline="-25000" dirty="0" smtClean="0">
                <a:solidFill>
                  <a:srgbClr val="00B050"/>
                </a:solidFill>
              </a:rPr>
              <a:t> </a:t>
            </a:r>
            <a:r>
              <a:rPr lang="cs-CZ" sz="2800" b="1" u="sng" dirty="0" smtClean="0">
                <a:solidFill>
                  <a:srgbClr val="00B050"/>
                </a:solidFill>
              </a:rPr>
              <a:t>  </a:t>
            </a:r>
          </a:p>
          <a:p>
            <a:pPr marL="514350" indent="-514350">
              <a:buNone/>
            </a:pPr>
            <a:r>
              <a:rPr lang="cs-CZ" sz="2400" dirty="0" smtClean="0"/>
              <a:t>- amorfní, stálý, nejedovatý, fialovočervený prášek </a:t>
            </a:r>
          </a:p>
          <a:p>
            <a:pPr marL="514350" indent="-514350">
              <a:buNone/>
            </a:pPr>
            <a:r>
              <a:rPr lang="cs-CZ" sz="2400" dirty="0" smtClean="0"/>
              <a:t>- vznik: zahříváním bílého P (270°C) bez přístupu 	vzduchu</a:t>
            </a:r>
          </a:p>
          <a:p>
            <a:pPr marL="514350" indent="-514350">
              <a:buNone/>
            </a:pPr>
            <a:r>
              <a:rPr lang="cs-CZ" sz="2400" b="1" dirty="0" smtClean="0">
                <a:solidFill>
                  <a:srgbClr val="00B050"/>
                </a:solidFill>
              </a:rPr>
              <a:t>- </a:t>
            </a:r>
            <a:r>
              <a:rPr lang="cs-CZ" sz="2400" b="1" u="sng" dirty="0" smtClean="0">
                <a:solidFill>
                  <a:srgbClr val="00B050"/>
                </a:solidFill>
              </a:rPr>
              <a:t>využití: </a:t>
            </a:r>
            <a:r>
              <a:rPr lang="cs-CZ" sz="2400" dirty="0" smtClean="0"/>
              <a:t>výroba zápalek škrtátko – červený P + MnO</a:t>
            </a:r>
            <a:r>
              <a:rPr lang="cs-CZ" sz="1800" dirty="0" smtClean="0"/>
              <a:t>2</a:t>
            </a:r>
            <a:r>
              <a:rPr lang="cs-CZ" sz="2400" dirty="0" smtClean="0"/>
              <a:t> + skelný prach </a:t>
            </a:r>
          </a:p>
          <a:p>
            <a:pPr marL="514350" indent="-514350">
              <a:buNone/>
            </a:pPr>
            <a:endParaRPr lang="cs-CZ" sz="2000" b="1" dirty="0" smtClean="0"/>
          </a:p>
          <a:p>
            <a:pPr marL="514350" indent="-514350">
              <a:buNone/>
            </a:pPr>
            <a:r>
              <a:rPr lang="cs-CZ" sz="2000" b="1" dirty="0" smtClean="0"/>
              <a:t>video:</a:t>
            </a:r>
            <a:r>
              <a:rPr lang="cs-CZ" sz="2000" dirty="0" smtClean="0"/>
              <a:t> modifikační přeměny fosforu</a:t>
            </a:r>
          </a:p>
          <a:p>
            <a:pPr marL="514350" indent="-514350">
              <a:buNone/>
            </a:pPr>
            <a:r>
              <a:rPr lang="cs-CZ" sz="2000" dirty="0" smtClean="0">
                <a:hlinkClick r:id="rId2"/>
              </a:rPr>
              <a:t>http://www.youtube.com/watch?v=pAVRtxGY32g&amp;noredirect=1</a:t>
            </a:r>
            <a:endParaRPr lang="cs-CZ" sz="2000" dirty="0" smtClean="0"/>
          </a:p>
          <a:p>
            <a:pPr marL="514350" indent="-514350">
              <a:buNone/>
            </a:pPr>
            <a:endParaRPr lang="cs-CZ" sz="2400" dirty="0" smtClean="0"/>
          </a:p>
          <a:p>
            <a:endParaRPr lang="cs-CZ" dirty="0"/>
          </a:p>
        </p:txBody>
      </p:sp>
      <p:pic>
        <p:nvPicPr>
          <p:cNvPr id="4" name="Obrázek 3" descr="P,1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3568" y="4149080"/>
            <a:ext cx="4321385" cy="224712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148064" y="5949280"/>
            <a:ext cx="144016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Obrázek 2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908720"/>
            <a:ext cx="8352928" cy="5184576"/>
          </a:xfrm>
        </p:spPr>
        <p:txBody>
          <a:bodyPr/>
          <a:lstStyle/>
          <a:p>
            <a:pPr marL="514350" indent="-514350">
              <a:buNone/>
            </a:pPr>
            <a:r>
              <a:rPr lang="cs-CZ" b="1" u="sng" dirty="0" smtClean="0">
                <a:solidFill>
                  <a:srgbClr val="00B050"/>
                </a:solidFill>
              </a:rPr>
              <a:t>3. Černý  </a:t>
            </a:r>
            <a:r>
              <a:rPr lang="cs-CZ" b="1" u="sng" dirty="0" err="1" smtClean="0">
                <a:solidFill>
                  <a:srgbClr val="00B050"/>
                </a:solidFill>
              </a:rPr>
              <a:t>P</a:t>
            </a:r>
            <a:r>
              <a:rPr lang="cs-CZ" b="1" u="sng" baseline="-25000" dirty="0" err="1" smtClean="0">
                <a:solidFill>
                  <a:srgbClr val="00B050"/>
                </a:solidFill>
              </a:rPr>
              <a:t>n</a:t>
            </a:r>
            <a:r>
              <a:rPr lang="cs-CZ" b="1" u="sng" dirty="0" smtClean="0">
                <a:solidFill>
                  <a:srgbClr val="00B050"/>
                </a:solidFill>
              </a:rPr>
              <a:t>  </a:t>
            </a:r>
          </a:p>
          <a:p>
            <a:pPr marL="514350" indent="-51435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- </a:t>
            </a:r>
            <a:r>
              <a:rPr lang="cs-CZ" sz="2400" dirty="0" smtClean="0"/>
              <a:t>kovový lesk, nejedovatý, připomínající grafit</a:t>
            </a:r>
          </a:p>
          <a:p>
            <a:pPr marL="514350" indent="-514350">
              <a:buNone/>
            </a:pPr>
            <a:r>
              <a:rPr lang="cs-CZ" sz="2400" dirty="0" smtClean="0"/>
              <a:t>- nejméně reaktivní tepelně i el. vodivý</a:t>
            </a:r>
          </a:p>
          <a:p>
            <a:pPr marL="514350" indent="-514350">
              <a:buNone/>
            </a:pPr>
            <a:r>
              <a:rPr lang="cs-CZ" sz="2400" dirty="0" smtClean="0"/>
              <a:t>- vzniká zahříváním bílého fosforu (380°C) + </a:t>
            </a:r>
            <a:r>
              <a:rPr lang="cs-CZ" sz="2400" dirty="0" err="1" smtClean="0"/>
              <a:t>Hg</a:t>
            </a:r>
            <a:endParaRPr lang="cs-CZ" sz="2400" dirty="0" smtClean="0"/>
          </a:p>
          <a:p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2708920"/>
            <a:ext cx="2549491" cy="3933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7020272" y="6237312"/>
            <a:ext cx="144016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Obrázek 3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363272" cy="497200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PH</a:t>
            </a:r>
            <a:r>
              <a:rPr lang="cs-CZ" b="1" baseline="-25000" dirty="0" smtClean="0">
                <a:solidFill>
                  <a:srgbClr val="00B050"/>
                </a:solidFill>
              </a:rPr>
              <a:t>3</a:t>
            </a:r>
            <a:r>
              <a:rPr lang="cs-CZ" b="1" dirty="0" smtClean="0">
                <a:solidFill>
                  <a:srgbClr val="00B050"/>
                </a:solidFill>
              </a:rPr>
              <a:t> – </a:t>
            </a:r>
            <a:r>
              <a:rPr lang="cs-CZ" b="1" dirty="0" err="1" smtClean="0">
                <a:solidFill>
                  <a:srgbClr val="00B050"/>
                </a:solidFill>
              </a:rPr>
              <a:t>fosfan</a:t>
            </a:r>
            <a:r>
              <a:rPr lang="cs-CZ" b="1" dirty="0" smtClean="0">
                <a:solidFill>
                  <a:srgbClr val="00B050"/>
                </a:solidFill>
              </a:rPr>
              <a:t> - </a:t>
            </a:r>
            <a:r>
              <a:rPr lang="cs-CZ" dirty="0" smtClean="0"/>
              <a:t>jedovatý, zapáchající </a:t>
            </a:r>
          </a:p>
          <a:p>
            <a:pPr>
              <a:buNone/>
            </a:pPr>
            <a:endParaRPr lang="cs-CZ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P</a:t>
            </a:r>
            <a:r>
              <a:rPr lang="cs-CZ" b="1" baseline="-25000" dirty="0" smtClean="0">
                <a:solidFill>
                  <a:srgbClr val="00B050"/>
                </a:solidFill>
              </a:rPr>
              <a:t>2</a:t>
            </a:r>
            <a:r>
              <a:rPr lang="cs-CZ" b="1" dirty="0" smtClean="0">
                <a:solidFill>
                  <a:srgbClr val="00B050"/>
                </a:solidFill>
              </a:rPr>
              <a:t>O</a:t>
            </a:r>
            <a:r>
              <a:rPr lang="cs-CZ" b="1" baseline="-25000" dirty="0" smtClean="0">
                <a:solidFill>
                  <a:srgbClr val="00B050"/>
                </a:solidFill>
              </a:rPr>
              <a:t>3 </a:t>
            </a:r>
            <a:r>
              <a:rPr lang="cs-CZ" b="1" dirty="0" smtClean="0">
                <a:solidFill>
                  <a:srgbClr val="00B050"/>
                </a:solidFill>
              </a:rPr>
              <a:t> - P</a:t>
            </a:r>
            <a:r>
              <a:rPr lang="cs-CZ" b="1" baseline="-25000" dirty="0" smtClean="0">
                <a:solidFill>
                  <a:srgbClr val="00B050"/>
                </a:solidFill>
              </a:rPr>
              <a:t>4</a:t>
            </a:r>
            <a:r>
              <a:rPr lang="cs-CZ" b="1" dirty="0" smtClean="0">
                <a:solidFill>
                  <a:srgbClr val="00B050"/>
                </a:solidFill>
              </a:rPr>
              <a:t>O</a:t>
            </a:r>
            <a:r>
              <a:rPr lang="cs-CZ" b="1" baseline="-25000" dirty="0" smtClean="0">
                <a:solidFill>
                  <a:srgbClr val="00B050"/>
                </a:solidFill>
              </a:rPr>
              <a:t>6</a:t>
            </a:r>
            <a:r>
              <a:rPr lang="cs-CZ" b="1" dirty="0" smtClean="0">
                <a:solidFill>
                  <a:srgbClr val="00B050"/>
                </a:solidFill>
              </a:rPr>
              <a:t> – </a:t>
            </a:r>
            <a:r>
              <a:rPr lang="cs-CZ" dirty="0" smtClean="0"/>
              <a:t>dimer – oxid fosforitý</a:t>
            </a:r>
          </a:p>
          <a:p>
            <a:pPr>
              <a:buNone/>
            </a:pPr>
            <a:r>
              <a:rPr lang="cs-CZ" dirty="0" smtClean="0"/>
              <a:t>  = bílá krystalická l., vzniká nedokonalým spalováním P</a:t>
            </a:r>
          </a:p>
          <a:p>
            <a:pPr>
              <a:buNone/>
            </a:pPr>
            <a:r>
              <a:rPr lang="cs-CZ" dirty="0" smtClean="0"/>
              <a:t>   - hygroskopický (váže H</a:t>
            </a:r>
            <a:r>
              <a:rPr lang="cs-CZ" baseline="-25000" dirty="0" smtClean="0"/>
              <a:t>2</a:t>
            </a:r>
            <a:r>
              <a:rPr lang="cs-CZ" dirty="0" smtClean="0"/>
              <a:t>O ) – sušidlo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P</a:t>
            </a:r>
            <a:r>
              <a:rPr lang="cs-CZ" b="1" baseline="-25000" dirty="0" smtClean="0">
                <a:solidFill>
                  <a:srgbClr val="00B050"/>
                </a:solidFill>
              </a:rPr>
              <a:t>2</a:t>
            </a:r>
            <a:r>
              <a:rPr lang="cs-CZ" b="1" dirty="0" smtClean="0">
                <a:solidFill>
                  <a:srgbClr val="00B050"/>
                </a:solidFill>
              </a:rPr>
              <a:t>O</a:t>
            </a:r>
            <a:r>
              <a:rPr lang="cs-CZ" b="1" baseline="-25000" dirty="0" smtClean="0">
                <a:solidFill>
                  <a:srgbClr val="00B050"/>
                </a:solidFill>
              </a:rPr>
              <a:t>5  </a:t>
            </a:r>
            <a:r>
              <a:rPr lang="cs-CZ" b="1" dirty="0" smtClean="0">
                <a:solidFill>
                  <a:srgbClr val="00B050"/>
                </a:solidFill>
              </a:rPr>
              <a:t>- P</a:t>
            </a:r>
            <a:r>
              <a:rPr lang="cs-CZ" b="1" baseline="-25000" dirty="0" smtClean="0">
                <a:solidFill>
                  <a:srgbClr val="00B050"/>
                </a:solidFill>
              </a:rPr>
              <a:t>4</a:t>
            </a:r>
            <a:r>
              <a:rPr lang="cs-CZ" b="1" dirty="0" smtClean="0">
                <a:solidFill>
                  <a:srgbClr val="00B050"/>
                </a:solidFill>
              </a:rPr>
              <a:t>O</a:t>
            </a:r>
            <a:r>
              <a:rPr lang="cs-CZ" b="1" baseline="-25000" dirty="0" smtClean="0">
                <a:solidFill>
                  <a:srgbClr val="00B050"/>
                </a:solidFill>
              </a:rPr>
              <a:t>10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dirty="0" smtClean="0"/>
              <a:t>– dimer – oxid fosforečný</a:t>
            </a:r>
          </a:p>
          <a:p>
            <a:pPr>
              <a:buFontTx/>
              <a:buChar char="-"/>
            </a:pPr>
            <a:r>
              <a:rPr lang="cs-CZ" dirty="0" smtClean="0"/>
              <a:t>bílá l. – „sníh“, * úplným spalováním P</a:t>
            </a:r>
          </a:p>
          <a:p>
            <a:pPr>
              <a:buFontTx/>
              <a:buChar char="-"/>
            </a:pPr>
            <a:r>
              <a:rPr lang="cs-CZ" dirty="0" smtClean="0"/>
              <a:t>hygroskopický – sušidlo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00B050"/>
                </a:solidFill>
              </a:rPr>
              <a:t>SLOUČENINY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435280" cy="4755984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sz="2800" b="1" u="sng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sz="2800" b="1" u="sng" dirty="0" smtClean="0">
                <a:solidFill>
                  <a:srgbClr val="00B050"/>
                </a:solidFill>
              </a:rPr>
              <a:t>H</a:t>
            </a:r>
            <a:r>
              <a:rPr lang="cs-CZ" sz="2800" b="1" u="sng" baseline="-25000" dirty="0" smtClean="0">
                <a:solidFill>
                  <a:srgbClr val="00B050"/>
                </a:solidFill>
              </a:rPr>
              <a:t>3</a:t>
            </a:r>
            <a:r>
              <a:rPr lang="cs-CZ" sz="2800" b="1" u="sng" dirty="0" smtClean="0">
                <a:solidFill>
                  <a:srgbClr val="00B050"/>
                </a:solidFill>
              </a:rPr>
              <a:t>PO</a:t>
            </a:r>
            <a:r>
              <a:rPr lang="cs-CZ" sz="2800" b="1" u="sng" baseline="-25000" dirty="0" smtClean="0">
                <a:solidFill>
                  <a:srgbClr val="00B050"/>
                </a:solidFill>
              </a:rPr>
              <a:t>4 </a:t>
            </a:r>
            <a:r>
              <a:rPr lang="cs-CZ" sz="2800" b="1" u="sng" dirty="0" smtClean="0">
                <a:solidFill>
                  <a:srgbClr val="00B050"/>
                </a:solidFill>
              </a:rPr>
              <a:t>– k. fosforečná </a:t>
            </a:r>
          </a:p>
          <a:p>
            <a:pPr>
              <a:buNone/>
            </a:pPr>
            <a:r>
              <a:rPr lang="cs-CZ" sz="2400" dirty="0" smtClean="0"/>
              <a:t>– středně silná, bezbarvá krystalická látka, trojsytná</a:t>
            </a:r>
          </a:p>
          <a:p>
            <a:pPr>
              <a:buNone/>
            </a:pPr>
            <a:r>
              <a:rPr lang="cs-CZ" sz="2400" dirty="0" smtClean="0"/>
              <a:t>-  v laboratoři – max. 85%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B050"/>
                </a:solidFill>
              </a:rPr>
              <a:t>Užití: 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B050"/>
                </a:solidFill>
              </a:rPr>
              <a:t>	- </a:t>
            </a:r>
            <a:r>
              <a:rPr lang="cs-CZ" sz="2400" dirty="0" smtClean="0"/>
              <a:t>v potravinářství – </a:t>
            </a:r>
            <a:r>
              <a:rPr lang="cs-CZ" sz="2400" dirty="0" smtClean="0"/>
              <a:t>konzervant </a:t>
            </a:r>
            <a:r>
              <a:rPr lang="cs-CZ" sz="2400" dirty="0" smtClean="0"/>
              <a:t>(</a:t>
            </a:r>
            <a:r>
              <a:rPr lang="cs-CZ" sz="2400" b="1" dirty="0" smtClean="0"/>
              <a:t>E338) -  </a:t>
            </a:r>
            <a:r>
              <a:rPr lang="cs-CZ" sz="2400" dirty="0" smtClean="0"/>
              <a:t> Coca </a:t>
            </a:r>
            <a:r>
              <a:rPr lang="cs-CZ" sz="2400" dirty="0" err="1" smtClean="0"/>
              <a:t>cola</a:t>
            </a:r>
            <a:r>
              <a:rPr lang="cs-CZ" sz="2400" dirty="0" smtClean="0"/>
              <a:t>+ další nápoje- pro kyselost, výraznější chuť</a:t>
            </a:r>
          </a:p>
          <a:p>
            <a:pPr>
              <a:buNone/>
            </a:pPr>
            <a:r>
              <a:rPr lang="cs-CZ" sz="2400" dirty="0" smtClean="0"/>
              <a:t>   - povrchová úprava kovů (ochrana proti korozi)</a:t>
            </a:r>
          </a:p>
          <a:p>
            <a:pPr>
              <a:buNone/>
            </a:pPr>
            <a:endParaRPr lang="cs-CZ" sz="1800" b="1" u="sng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sz="3000" b="1" u="sng" dirty="0" smtClean="0">
                <a:solidFill>
                  <a:srgbClr val="00B050"/>
                </a:solidFill>
              </a:rPr>
              <a:t>Soli: </a:t>
            </a:r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H</a:t>
            </a:r>
            <a:r>
              <a:rPr lang="cs-CZ" b="1" baseline="-25000" dirty="0" smtClean="0">
                <a:solidFill>
                  <a:srgbClr val="00B050"/>
                </a:solidFill>
              </a:rPr>
              <a:t>2</a:t>
            </a:r>
            <a:r>
              <a:rPr lang="cs-CZ" b="1" dirty="0" smtClean="0">
                <a:solidFill>
                  <a:srgbClr val="00B050"/>
                </a:solidFill>
              </a:rPr>
              <a:t>PO</a:t>
            </a:r>
            <a:r>
              <a:rPr lang="cs-CZ" b="1" baseline="-25000" dirty="0" smtClean="0">
                <a:solidFill>
                  <a:srgbClr val="00B050"/>
                </a:solidFill>
              </a:rPr>
              <a:t>4</a:t>
            </a:r>
            <a:r>
              <a:rPr lang="cs-CZ" b="1" baseline="30000" dirty="0" smtClean="0">
                <a:solidFill>
                  <a:srgbClr val="00B050"/>
                </a:solidFill>
              </a:rPr>
              <a:t>-</a:t>
            </a:r>
            <a:r>
              <a:rPr lang="cs-CZ" b="1" dirty="0" smtClean="0">
                <a:solidFill>
                  <a:srgbClr val="00B050"/>
                </a:solidFill>
              </a:rPr>
              <a:t> , HPO</a:t>
            </a:r>
            <a:r>
              <a:rPr lang="cs-CZ" b="1" baseline="-25000" dirty="0" smtClean="0">
                <a:solidFill>
                  <a:srgbClr val="00B050"/>
                </a:solidFill>
              </a:rPr>
              <a:t>4</a:t>
            </a:r>
            <a:r>
              <a:rPr lang="cs-CZ" b="1" baseline="30000" dirty="0" smtClean="0">
                <a:solidFill>
                  <a:srgbClr val="00B050"/>
                </a:solidFill>
              </a:rPr>
              <a:t>2-</a:t>
            </a:r>
            <a:r>
              <a:rPr lang="cs-CZ" b="1" dirty="0" smtClean="0">
                <a:solidFill>
                  <a:srgbClr val="00B050"/>
                </a:solidFill>
              </a:rPr>
              <a:t>  </a:t>
            </a:r>
            <a:r>
              <a:rPr lang="cs-CZ" dirty="0" smtClean="0"/>
              <a:t>- </a:t>
            </a:r>
            <a:r>
              <a:rPr lang="cs-CZ" sz="2400" dirty="0" smtClean="0"/>
              <a:t>přijímají i odevzdávají H</a:t>
            </a:r>
            <a:r>
              <a:rPr lang="cs-CZ" sz="2400" baseline="30000" dirty="0" smtClean="0"/>
              <a:t>+</a:t>
            </a:r>
            <a:r>
              <a:rPr lang="cs-CZ" sz="2400" dirty="0" smtClean="0"/>
              <a:t>  - tlumí změny pH 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00B050"/>
                </a:solidFill>
              </a:rPr>
              <a:t>SLOUČENINY</a:t>
            </a:r>
            <a:endParaRPr lang="cs-CZ" dirty="0"/>
          </a:p>
        </p:txBody>
      </p:sp>
      <p:pic>
        <p:nvPicPr>
          <p:cNvPr id="5" name="Obrázek 4" descr="Phosphoric-acid-2D-dimensions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932040" y="0"/>
            <a:ext cx="3491880" cy="242844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7020272" y="260648"/>
            <a:ext cx="144016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Obrázek 4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568952" cy="619268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3000" b="1" u="sng" dirty="0" smtClean="0">
                <a:solidFill>
                  <a:srgbClr val="00B050"/>
                </a:solidFill>
              </a:rPr>
              <a:t>Soli: </a:t>
            </a:r>
          </a:p>
          <a:p>
            <a:pPr>
              <a:buNone/>
            </a:pPr>
            <a:endParaRPr lang="cs-CZ" sz="13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NaH</a:t>
            </a:r>
            <a:r>
              <a:rPr lang="cs-CZ" b="1" baseline="-25000" dirty="0" smtClean="0">
                <a:solidFill>
                  <a:srgbClr val="00B050"/>
                </a:solidFill>
              </a:rPr>
              <a:t>2</a:t>
            </a:r>
            <a:r>
              <a:rPr lang="cs-CZ" b="1" dirty="0" smtClean="0">
                <a:solidFill>
                  <a:srgbClr val="00B050"/>
                </a:solidFill>
              </a:rPr>
              <a:t>PO</a:t>
            </a:r>
            <a:r>
              <a:rPr lang="cs-CZ" b="1" baseline="-25000" dirty="0" smtClean="0">
                <a:solidFill>
                  <a:srgbClr val="00B050"/>
                </a:solidFill>
              </a:rPr>
              <a:t>4</a:t>
            </a:r>
            <a:r>
              <a:rPr lang="cs-CZ" b="1" dirty="0" smtClean="0">
                <a:solidFill>
                  <a:srgbClr val="00B050"/>
                </a:solidFill>
              </a:rPr>
              <a:t>, Na</a:t>
            </a:r>
            <a:r>
              <a:rPr lang="cs-CZ" b="1" baseline="-25000" dirty="0" smtClean="0">
                <a:solidFill>
                  <a:srgbClr val="00B050"/>
                </a:solidFill>
              </a:rPr>
              <a:t>2</a:t>
            </a:r>
            <a:r>
              <a:rPr lang="cs-CZ" b="1" dirty="0" smtClean="0">
                <a:solidFill>
                  <a:srgbClr val="00B050"/>
                </a:solidFill>
              </a:rPr>
              <a:t>HPO</a:t>
            </a:r>
            <a:r>
              <a:rPr lang="cs-CZ" b="1" baseline="-25000" dirty="0" smtClean="0">
                <a:solidFill>
                  <a:srgbClr val="00B050"/>
                </a:solidFill>
              </a:rPr>
              <a:t>4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dirty="0" smtClean="0"/>
              <a:t>– tlumiči změn kyselosti =</a:t>
            </a:r>
            <a:r>
              <a:rPr lang="cs-CZ" b="1" dirty="0" smtClean="0">
                <a:solidFill>
                  <a:srgbClr val="00B050"/>
                </a:solidFill>
              </a:rPr>
              <a:t>PUFRY</a:t>
            </a:r>
          </a:p>
          <a:p>
            <a:pPr>
              <a:buNone/>
            </a:pPr>
            <a:endParaRPr lang="cs-CZ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CaHPO</a:t>
            </a:r>
            <a:r>
              <a:rPr lang="cs-CZ" b="1" baseline="-25000" dirty="0" smtClean="0">
                <a:solidFill>
                  <a:srgbClr val="00B050"/>
                </a:solidFill>
              </a:rPr>
              <a:t>4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dirty="0" smtClean="0"/>
              <a:t> - brusná a leštící složka zubní pasty</a:t>
            </a:r>
          </a:p>
          <a:p>
            <a:pPr>
              <a:buNone/>
            </a:pPr>
            <a:endParaRPr lang="cs-CZ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Ca(H</a:t>
            </a:r>
            <a:r>
              <a:rPr lang="cs-CZ" b="1" baseline="-25000" dirty="0" smtClean="0">
                <a:solidFill>
                  <a:srgbClr val="00B050"/>
                </a:solidFill>
              </a:rPr>
              <a:t>2</a:t>
            </a:r>
            <a:r>
              <a:rPr lang="cs-CZ" b="1" dirty="0" smtClean="0">
                <a:solidFill>
                  <a:srgbClr val="00B050"/>
                </a:solidFill>
              </a:rPr>
              <a:t>PO</a:t>
            </a:r>
            <a:r>
              <a:rPr lang="cs-CZ" b="1" baseline="-25000" dirty="0" smtClean="0">
                <a:solidFill>
                  <a:srgbClr val="00B050"/>
                </a:solidFill>
              </a:rPr>
              <a:t>4</a:t>
            </a:r>
            <a:r>
              <a:rPr lang="cs-CZ" b="1" dirty="0" smtClean="0">
                <a:solidFill>
                  <a:srgbClr val="00B050"/>
                </a:solidFill>
              </a:rPr>
              <a:t>)</a:t>
            </a:r>
            <a:r>
              <a:rPr lang="cs-CZ" b="1" baseline="-25000" dirty="0" smtClean="0">
                <a:solidFill>
                  <a:srgbClr val="00B050"/>
                </a:solidFill>
              </a:rPr>
              <a:t> 2</a:t>
            </a:r>
            <a:r>
              <a:rPr lang="cs-CZ" b="1" dirty="0" smtClean="0">
                <a:solidFill>
                  <a:srgbClr val="00B050"/>
                </a:solidFill>
              </a:rPr>
              <a:t>  - </a:t>
            </a:r>
            <a:r>
              <a:rPr lang="cs-CZ" dirty="0" smtClean="0"/>
              <a:t>složka prášku do pečiva</a:t>
            </a:r>
          </a:p>
          <a:p>
            <a:pPr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Ca</a:t>
            </a:r>
            <a:r>
              <a:rPr lang="cs-CZ" b="1" baseline="-25000" dirty="0" smtClean="0">
                <a:solidFill>
                  <a:srgbClr val="00B050"/>
                </a:solidFill>
              </a:rPr>
              <a:t>3 </a:t>
            </a:r>
            <a:r>
              <a:rPr lang="cs-CZ" dirty="0" smtClean="0">
                <a:solidFill>
                  <a:srgbClr val="00B050"/>
                </a:solidFill>
              </a:rPr>
              <a:t>(PO</a:t>
            </a:r>
            <a:r>
              <a:rPr lang="cs-CZ" b="1" baseline="-25000" dirty="0" smtClean="0">
                <a:solidFill>
                  <a:srgbClr val="00B050"/>
                </a:solidFill>
              </a:rPr>
              <a:t>4</a:t>
            </a:r>
            <a:r>
              <a:rPr lang="cs-CZ" dirty="0" smtClean="0">
                <a:solidFill>
                  <a:srgbClr val="00B050"/>
                </a:solidFill>
              </a:rPr>
              <a:t>)</a:t>
            </a:r>
            <a:r>
              <a:rPr lang="cs-CZ" b="1" baseline="-25000" dirty="0" smtClean="0">
                <a:solidFill>
                  <a:srgbClr val="00B050"/>
                </a:solidFill>
              </a:rPr>
              <a:t>2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smtClean="0"/>
              <a:t>-</a:t>
            </a:r>
            <a:r>
              <a:rPr lang="pt-BR" dirty="0" smtClean="0"/>
              <a:t>ve vodě nerozpustný, působením H</a:t>
            </a:r>
            <a:r>
              <a:rPr lang="cs-CZ" b="1" baseline="-25000" dirty="0" smtClean="0"/>
              <a:t>2</a:t>
            </a:r>
            <a:r>
              <a:rPr lang="pt-BR" dirty="0" smtClean="0"/>
              <a:t>SO</a:t>
            </a:r>
            <a:r>
              <a:rPr lang="cs-CZ" b="1" baseline="-25000" dirty="0" smtClean="0"/>
              <a:t>4</a:t>
            </a:r>
            <a:r>
              <a:rPr lang="pt-BR" dirty="0" smtClean="0"/>
              <a:t>se převádí na Ca(H</a:t>
            </a:r>
            <a:r>
              <a:rPr lang="cs-CZ" b="1" baseline="-25000" dirty="0" smtClean="0"/>
              <a:t>2</a:t>
            </a:r>
            <a:r>
              <a:rPr lang="pt-BR" dirty="0" smtClean="0"/>
              <a:t>PO</a:t>
            </a:r>
            <a:r>
              <a:rPr lang="cs-CZ" b="1" baseline="-25000" dirty="0" smtClean="0"/>
              <a:t>4</a:t>
            </a:r>
            <a:r>
              <a:rPr lang="pt-BR" dirty="0" smtClean="0"/>
              <a:t>)</a:t>
            </a:r>
            <a:r>
              <a:rPr lang="cs-CZ" b="1" baseline="-25000" dirty="0" smtClean="0"/>
              <a:t>2</a:t>
            </a:r>
            <a:r>
              <a:rPr lang="pt-BR" dirty="0" smtClean="0"/>
              <a:t>+ CaSO</a:t>
            </a:r>
            <a:r>
              <a:rPr lang="cs-CZ" b="1" baseline="-25000" dirty="0" smtClean="0"/>
              <a:t>4</a:t>
            </a:r>
            <a:r>
              <a:rPr lang="pt-BR" dirty="0" smtClean="0"/>
              <a:t> . 2H</a:t>
            </a:r>
            <a:r>
              <a:rPr lang="cs-CZ" b="1" baseline="-25000" dirty="0" smtClean="0"/>
              <a:t>2</a:t>
            </a:r>
            <a:r>
              <a:rPr lang="pt-BR" dirty="0" smtClean="0"/>
              <a:t>O =&gt;</a:t>
            </a:r>
            <a:r>
              <a:rPr lang="pt-BR" sz="3000" b="1" u="sng" dirty="0" smtClean="0">
                <a:solidFill>
                  <a:srgbClr val="00B050"/>
                </a:solidFill>
              </a:rPr>
              <a:t>superfosfát </a:t>
            </a:r>
            <a:endParaRPr lang="cs-CZ" b="1" u="sng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Na</a:t>
            </a:r>
            <a:r>
              <a:rPr lang="cs-CZ" b="1" baseline="-25000" dirty="0" smtClean="0">
                <a:solidFill>
                  <a:srgbClr val="00B050"/>
                </a:solidFill>
              </a:rPr>
              <a:t>5</a:t>
            </a:r>
            <a:r>
              <a:rPr lang="cs-CZ" b="1" dirty="0" smtClean="0">
                <a:solidFill>
                  <a:srgbClr val="00B050"/>
                </a:solidFill>
              </a:rPr>
              <a:t>P</a:t>
            </a:r>
            <a:r>
              <a:rPr lang="cs-CZ" b="1" baseline="-25000" dirty="0" smtClean="0">
                <a:solidFill>
                  <a:srgbClr val="00B050"/>
                </a:solidFill>
              </a:rPr>
              <a:t>3</a:t>
            </a:r>
            <a:r>
              <a:rPr lang="cs-CZ" b="1" dirty="0" smtClean="0">
                <a:solidFill>
                  <a:srgbClr val="00B050"/>
                </a:solidFill>
              </a:rPr>
              <a:t>O</a:t>
            </a:r>
            <a:r>
              <a:rPr lang="cs-CZ" b="1" baseline="-25000" dirty="0" smtClean="0">
                <a:solidFill>
                  <a:srgbClr val="00B050"/>
                </a:solidFill>
              </a:rPr>
              <a:t>10</a:t>
            </a:r>
            <a:r>
              <a:rPr lang="cs-CZ" b="1" dirty="0" smtClean="0">
                <a:solidFill>
                  <a:srgbClr val="00B050"/>
                </a:solidFill>
              </a:rPr>
              <a:t> – </a:t>
            </a:r>
            <a:r>
              <a:rPr lang="cs-CZ" dirty="0" err="1" smtClean="0"/>
              <a:t>trifosforečnan</a:t>
            </a:r>
            <a:r>
              <a:rPr lang="cs-CZ" dirty="0" smtClean="0"/>
              <a:t> </a:t>
            </a:r>
            <a:r>
              <a:rPr lang="cs-CZ" dirty="0" err="1" smtClean="0"/>
              <a:t>pentasodný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v pracích prášcích </a:t>
            </a:r>
            <a:r>
              <a:rPr lang="cs-CZ" dirty="0" err="1" smtClean="0"/>
              <a:t>Calgon</a:t>
            </a:r>
            <a:r>
              <a:rPr lang="cs-CZ" dirty="0" smtClean="0"/>
              <a:t> (P</a:t>
            </a:r>
            <a:r>
              <a:rPr lang="cs-CZ" baseline="-25000" dirty="0" smtClean="0"/>
              <a:t>3</a:t>
            </a:r>
            <a:r>
              <a:rPr lang="cs-CZ" dirty="0" smtClean="0"/>
              <a:t>O</a:t>
            </a:r>
            <a:r>
              <a:rPr lang="cs-CZ" baseline="-25000" dirty="0" smtClean="0"/>
              <a:t>10</a:t>
            </a:r>
            <a:r>
              <a:rPr lang="cs-CZ" baseline="30000" dirty="0" smtClean="0"/>
              <a:t>-5</a:t>
            </a:r>
            <a:r>
              <a:rPr lang="cs-CZ" dirty="0" smtClean="0"/>
              <a:t> vychytává Ca</a:t>
            </a:r>
            <a:r>
              <a:rPr lang="cs-CZ" baseline="30000" dirty="0" smtClean="0"/>
              <a:t>2+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- brání vzniku vodního kamene na topných tělesech)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268760"/>
            <a:ext cx="8291264" cy="4738531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b="1" dirty="0" smtClean="0"/>
              <a:t>1) Kterého minerálu je fosfor součástí?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2) Nejreaktivnější modifikace fosforu je: </a:t>
            </a:r>
          </a:p>
          <a:p>
            <a:pPr>
              <a:buNone/>
            </a:pPr>
            <a:r>
              <a:rPr lang="cs-CZ" dirty="0" smtClean="0"/>
              <a:t>	a) černá 		c) bílá </a:t>
            </a:r>
          </a:p>
          <a:p>
            <a:pPr>
              <a:buNone/>
            </a:pPr>
            <a:r>
              <a:rPr lang="cs-CZ" dirty="0" smtClean="0"/>
              <a:t>	b) červená 		d) všechny jsou stejně reaktivní 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3) Ca</a:t>
            </a:r>
            <a:r>
              <a:rPr lang="cs-CZ" b="1" baseline="-25000" dirty="0" smtClean="0"/>
              <a:t> 3</a:t>
            </a:r>
            <a:r>
              <a:rPr lang="cs-CZ" b="1" dirty="0" smtClean="0"/>
              <a:t> (PO</a:t>
            </a:r>
            <a:r>
              <a:rPr lang="cs-CZ" b="1" baseline="-25000" dirty="0" smtClean="0"/>
              <a:t> 4</a:t>
            </a:r>
            <a:r>
              <a:rPr lang="cs-CZ" b="1" dirty="0" smtClean="0"/>
              <a:t>)</a:t>
            </a:r>
            <a:r>
              <a:rPr lang="cs-CZ" b="1" baseline="-25000" dirty="0" smtClean="0"/>
              <a:t> 2</a:t>
            </a:r>
            <a:r>
              <a:rPr lang="cs-CZ" b="1" dirty="0" smtClean="0"/>
              <a:t> je: </a:t>
            </a:r>
          </a:p>
          <a:p>
            <a:pPr marL="624078" indent="-514350">
              <a:buNone/>
            </a:pPr>
            <a:r>
              <a:rPr lang="cs-CZ" dirty="0" smtClean="0"/>
              <a:t>a) ve vodě nerozpustný 	c) součástí dusíkatých hnojiv </a:t>
            </a:r>
          </a:p>
          <a:p>
            <a:pPr marL="624078" indent="-514350">
              <a:buNone/>
            </a:pPr>
            <a:r>
              <a:rPr lang="cs-CZ" dirty="0" smtClean="0"/>
              <a:t>b) ve vodě rozpustný 	d) složka superfosfátů 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4) Která forma fosforu vede elektrický proud? 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5</a:t>
            </a:r>
            <a:r>
              <a:rPr lang="pt-BR" b="1" dirty="0" smtClean="0"/>
              <a:t>) Která forma fosforu je jedovatá? 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6</a:t>
            </a:r>
            <a:r>
              <a:rPr lang="pt-BR" b="1" dirty="0" smtClean="0"/>
              <a:t>) Která forma fosforu se nachází na škrtátku zápalek?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19256" cy="922114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Opakování</a:t>
            </a:r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24078" indent="-514350">
              <a:buNone/>
            </a:pPr>
            <a:r>
              <a:rPr lang="cs-CZ" dirty="0" smtClean="0"/>
              <a:t>1) apatit, fosforit </a:t>
            </a:r>
          </a:p>
          <a:p>
            <a:pPr marL="624078" indent="-514350">
              <a:buNone/>
            </a:pPr>
            <a:r>
              <a:rPr lang="cs-CZ" dirty="0" smtClean="0"/>
              <a:t>2C</a:t>
            </a:r>
          </a:p>
          <a:p>
            <a:pPr marL="624078" indent="-514350">
              <a:buNone/>
            </a:pPr>
            <a:r>
              <a:rPr lang="cs-CZ" dirty="0" smtClean="0"/>
              <a:t>3A</a:t>
            </a:r>
          </a:p>
          <a:p>
            <a:pPr marL="624078" indent="-514350">
              <a:buNone/>
            </a:pPr>
            <a:r>
              <a:rPr lang="cs-CZ" dirty="0" smtClean="0"/>
              <a:t>4) černá</a:t>
            </a:r>
          </a:p>
          <a:p>
            <a:pPr marL="624078" indent="-514350">
              <a:buNone/>
            </a:pPr>
            <a:r>
              <a:rPr lang="cs-CZ" dirty="0" smtClean="0"/>
              <a:t>5) bílá</a:t>
            </a:r>
          </a:p>
          <a:p>
            <a:pPr marL="624078" indent="-514350">
              <a:buNone/>
            </a:pPr>
            <a:r>
              <a:rPr lang="cs-CZ" dirty="0" smtClean="0"/>
              <a:t>6) červená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Řešení:</a:t>
            </a:r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412776"/>
            <a:ext cx="8640960" cy="4594515"/>
          </a:xfrm>
        </p:spPr>
        <p:txBody>
          <a:bodyPr>
            <a:normAutofit fontScale="92500" lnSpcReduction="20000"/>
          </a:bodyPr>
          <a:lstStyle/>
          <a:p>
            <a:r>
              <a:rPr lang="cs-CZ" sz="1800" dirty="0" smtClean="0"/>
              <a:t>Vratislav Šrámek, Ludvík Kosina: Obecná a anorganická chemie, </a:t>
            </a:r>
            <a:r>
              <a:rPr lang="cs-CZ" sz="1800" dirty="0" err="1" smtClean="0"/>
              <a:t>nakl</a:t>
            </a:r>
            <a:r>
              <a:rPr lang="cs-CZ" sz="1800" dirty="0" smtClean="0"/>
              <a:t>. FIN, Olomouc 1996</a:t>
            </a:r>
          </a:p>
          <a:p>
            <a:r>
              <a:rPr lang="cs-CZ" sz="1800" dirty="0" smtClean="0"/>
              <a:t>Marika Benešová, Hana </a:t>
            </a:r>
            <a:r>
              <a:rPr lang="cs-CZ" sz="1800" dirty="0" err="1" smtClean="0"/>
              <a:t>Satrapová</a:t>
            </a:r>
            <a:r>
              <a:rPr lang="cs-CZ" sz="1800" dirty="0" smtClean="0"/>
              <a:t>: Odmaturuj z chemie, </a:t>
            </a:r>
            <a:r>
              <a:rPr lang="cs-CZ" sz="1800" dirty="0" err="1" smtClean="0"/>
              <a:t>nakl</a:t>
            </a:r>
            <a:r>
              <a:rPr lang="cs-CZ" sz="1800" dirty="0" smtClean="0"/>
              <a:t>. DIDAKTIS </a:t>
            </a:r>
            <a:r>
              <a:rPr lang="cs-CZ" sz="1800" dirty="0" err="1" smtClean="0"/>
              <a:t>spol.s.r.o</a:t>
            </a:r>
            <a:r>
              <a:rPr lang="cs-CZ" sz="1800" dirty="0" smtClean="0"/>
              <a:t>. 2002</a:t>
            </a:r>
          </a:p>
          <a:p>
            <a:r>
              <a:rPr lang="cs-CZ" sz="1800" dirty="0" smtClean="0"/>
              <a:t>Hana </a:t>
            </a:r>
            <a:r>
              <a:rPr lang="cs-CZ" sz="1800" dirty="0" err="1" smtClean="0"/>
              <a:t>Čtrnáctová</a:t>
            </a:r>
            <a:r>
              <a:rPr lang="cs-CZ" sz="1800" dirty="0" smtClean="0"/>
              <a:t>, Věra Vaňková: Znáte anorganickou chemii? (pracovní sešit), </a:t>
            </a:r>
            <a:r>
              <a:rPr lang="cs-CZ" sz="1800" dirty="0" err="1" smtClean="0"/>
              <a:t>nakl</a:t>
            </a:r>
            <a:r>
              <a:rPr lang="cs-CZ" sz="1800" dirty="0" smtClean="0"/>
              <a:t>. PROSPEKTRU., spol. s. r. o., Praha1996</a:t>
            </a:r>
          </a:p>
          <a:p>
            <a:r>
              <a:rPr lang="cs-CZ" sz="2000" dirty="0" smtClean="0">
                <a:latin typeface="Calibri" pitchFamily="34" charset="0"/>
              </a:rPr>
              <a:t>Obr. 1.: BXXD. </a:t>
            </a:r>
            <a:r>
              <a:rPr lang="cs-CZ" sz="2000" i="1" dirty="0" err="1" smtClean="0">
                <a:latin typeface="Calibri" pitchFamily="34" charset="0"/>
              </a:rPr>
              <a:t>Wikipedia</a:t>
            </a:r>
            <a:r>
              <a:rPr lang="cs-CZ" sz="2000" i="1" dirty="0" smtClean="0">
                <a:latin typeface="Calibri" pitchFamily="34" charset="0"/>
              </a:rPr>
              <a:t> [online]. [cit. 16.11.2012]. Dostupný pod licencí </a:t>
            </a:r>
            <a:r>
              <a:rPr lang="cs-CZ" sz="2000" i="1" dirty="0" err="1" smtClean="0">
                <a:latin typeface="Calibri" pitchFamily="34" charset="0"/>
              </a:rPr>
              <a:t>Creative</a:t>
            </a:r>
            <a:r>
              <a:rPr lang="cs-CZ" sz="2000" i="1" dirty="0" smtClean="0">
                <a:latin typeface="Calibri" pitchFamily="34" charset="0"/>
              </a:rPr>
              <a:t> </a:t>
            </a:r>
            <a:r>
              <a:rPr lang="cs-CZ" sz="2000" i="1" dirty="0" err="1" smtClean="0">
                <a:latin typeface="Calibri" pitchFamily="34" charset="0"/>
              </a:rPr>
              <a:t>Commons</a:t>
            </a:r>
            <a:r>
              <a:rPr lang="cs-CZ" sz="2000" i="1" dirty="0" smtClean="0">
                <a:latin typeface="Calibri" pitchFamily="34" charset="0"/>
              </a:rPr>
              <a:t> na WWW: </a:t>
            </a:r>
            <a:r>
              <a:rPr lang="cs-CZ" sz="2000" i="1" dirty="0" smtClean="0">
                <a:latin typeface="Calibri" pitchFamily="34" charset="0"/>
                <a:hlinkClick r:id="rId2"/>
              </a:rPr>
              <a:t>http://cs.wikipedia.org/wiki/Soubor:PhosphComby.jpg</a:t>
            </a:r>
            <a:r>
              <a:rPr lang="cs-CZ" sz="2000" i="1" dirty="0" smtClean="0">
                <a:latin typeface="Calibri" pitchFamily="34" charset="0"/>
              </a:rPr>
              <a:t> </a:t>
            </a:r>
          </a:p>
          <a:p>
            <a:r>
              <a:rPr lang="cs-CZ" sz="2000" dirty="0" smtClean="0">
                <a:latin typeface="Calibri" pitchFamily="34" charset="0"/>
              </a:rPr>
              <a:t>Obr. 2.: TOMIHAHNDORF. </a:t>
            </a:r>
            <a:r>
              <a:rPr lang="cs-CZ" sz="2000" i="1" dirty="0" err="1" smtClean="0">
                <a:latin typeface="Calibri" pitchFamily="34" charset="0"/>
              </a:rPr>
              <a:t>Wikipedia</a:t>
            </a:r>
            <a:r>
              <a:rPr lang="cs-CZ" sz="2000" i="1" dirty="0" smtClean="0">
                <a:latin typeface="Calibri" pitchFamily="34" charset="0"/>
              </a:rPr>
              <a:t> [online]. [cit. 16.11.2012]. Dostupný pod licencí </a:t>
            </a:r>
            <a:r>
              <a:rPr lang="cs-CZ" sz="2000" i="1" dirty="0" err="1" smtClean="0">
                <a:latin typeface="Calibri" pitchFamily="34" charset="0"/>
              </a:rPr>
              <a:t>Creative</a:t>
            </a:r>
            <a:r>
              <a:rPr lang="cs-CZ" sz="2000" i="1" dirty="0" smtClean="0">
                <a:latin typeface="Calibri" pitchFamily="34" charset="0"/>
              </a:rPr>
              <a:t> </a:t>
            </a:r>
            <a:r>
              <a:rPr lang="cs-CZ" sz="2000" i="1" dirty="0" err="1" smtClean="0">
                <a:latin typeface="Calibri" pitchFamily="34" charset="0"/>
              </a:rPr>
              <a:t>Commons</a:t>
            </a:r>
            <a:r>
              <a:rPr lang="cs-CZ" sz="2000" i="1" dirty="0" smtClean="0">
                <a:latin typeface="Calibri" pitchFamily="34" charset="0"/>
              </a:rPr>
              <a:t> na WWW: </a:t>
            </a:r>
            <a:r>
              <a:rPr lang="cs-CZ" sz="2000" i="1" dirty="0" smtClean="0">
                <a:latin typeface="Calibri" pitchFamily="34" charset="0"/>
                <a:hlinkClick r:id="rId2"/>
              </a:rPr>
              <a:t>http://cs.wikipedia.org/wiki/Soubor:PhosphComby.jpg</a:t>
            </a:r>
            <a:r>
              <a:rPr lang="cs-CZ" sz="2000" i="1" dirty="0" smtClean="0">
                <a:latin typeface="Calibri" pitchFamily="34" charset="0"/>
              </a:rPr>
              <a:t> </a:t>
            </a:r>
          </a:p>
          <a:p>
            <a:r>
              <a:rPr lang="cs-CZ" sz="2000" dirty="0" smtClean="0">
                <a:latin typeface="Calibri" pitchFamily="34" charset="0"/>
              </a:rPr>
              <a:t>Obr. 3.: KRIMBACHER, Peter. </a:t>
            </a:r>
            <a:r>
              <a:rPr lang="cs-CZ" sz="2000" i="1" dirty="0" err="1" smtClean="0">
                <a:latin typeface="Calibri" pitchFamily="34" charset="0"/>
              </a:rPr>
              <a:t>Wikipedia</a:t>
            </a:r>
            <a:r>
              <a:rPr lang="cs-CZ" sz="2000" i="1" dirty="0" smtClean="0">
                <a:latin typeface="Calibri" pitchFamily="34" charset="0"/>
              </a:rPr>
              <a:t> [online]. [cit. 16.11.2012]. Dostupný pod licencí </a:t>
            </a:r>
            <a:r>
              <a:rPr lang="cs-CZ" sz="2000" i="1" dirty="0" err="1" smtClean="0">
                <a:latin typeface="Calibri" pitchFamily="34" charset="0"/>
              </a:rPr>
              <a:t>Creative</a:t>
            </a:r>
            <a:r>
              <a:rPr lang="cs-CZ" sz="2000" i="1" dirty="0" smtClean="0">
                <a:latin typeface="Calibri" pitchFamily="34" charset="0"/>
              </a:rPr>
              <a:t> </a:t>
            </a:r>
            <a:r>
              <a:rPr lang="cs-CZ" sz="2000" i="1" dirty="0" err="1" smtClean="0">
                <a:latin typeface="Calibri" pitchFamily="34" charset="0"/>
              </a:rPr>
              <a:t>Commons</a:t>
            </a:r>
            <a:r>
              <a:rPr lang="cs-CZ" sz="2000" i="1" dirty="0" smtClean="0">
                <a:latin typeface="Calibri" pitchFamily="34" charset="0"/>
              </a:rPr>
              <a:t> na WWW: </a:t>
            </a:r>
            <a:r>
              <a:rPr lang="cs-CZ" sz="2000" i="1" dirty="0" smtClean="0">
                <a:latin typeface="Calibri" pitchFamily="34" charset="0"/>
                <a:hlinkClick r:id="rId2"/>
              </a:rPr>
              <a:t>http://cs.wikipedia.org/wiki/Soubor:PhosphComby.jpg</a:t>
            </a:r>
            <a:r>
              <a:rPr lang="cs-CZ" sz="2000" i="1" dirty="0" smtClean="0">
                <a:latin typeface="Calibri" pitchFamily="34" charset="0"/>
              </a:rPr>
              <a:t> </a:t>
            </a:r>
          </a:p>
          <a:p>
            <a:r>
              <a:rPr lang="cs-CZ" sz="2000" dirty="0" smtClean="0">
                <a:latin typeface="Calibri" pitchFamily="34" charset="0"/>
              </a:rPr>
              <a:t>Obr. 4.: BENJAH-BMM27. </a:t>
            </a:r>
            <a:r>
              <a:rPr lang="cs-CZ" sz="2000" i="1" dirty="0" err="1" smtClean="0">
                <a:latin typeface="Calibri" pitchFamily="34" charset="0"/>
              </a:rPr>
              <a:t>Wikipedia</a:t>
            </a:r>
            <a:r>
              <a:rPr lang="cs-CZ" sz="2000" i="1" dirty="0" smtClean="0">
                <a:latin typeface="Calibri" pitchFamily="34" charset="0"/>
              </a:rPr>
              <a:t> [online]. [cit. 16.11.2012]. Dostupný pod licencí </a:t>
            </a:r>
            <a:r>
              <a:rPr lang="cs-CZ" sz="2000" i="1" dirty="0" err="1" smtClean="0">
                <a:latin typeface="Calibri" pitchFamily="34" charset="0"/>
              </a:rPr>
              <a:t>Creative</a:t>
            </a:r>
            <a:r>
              <a:rPr lang="cs-CZ" sz="2000" i="1" dirty="0" smtClean="0">
                <a:latin typeface="Calibri" pitchFamily="34" charset="0"/>
              </a:rPr>
              <a:t> </a:t>
            </a:r>
            <a:r>
              <a:rPr lang="cs-CZ" sz="2000" i="1" dirty="0" err="1" smtClean="0">
                <a:latin typeface="Calibri" pitchFamily="34" charset="0"/>
              </a:rPr>
              <a:t>Commons</a:t>
            </a:r>
            <a:r>
              <a:rPr lang="cs-CZ" sz="2000" i="1" dirty="0" smtClean="0">
                <a:latin typeface="Calibri" pitchFamily="34" charset="0"/>
              </a:rPr>
              <a:t> na WWW: </a:t>
            </a:r>
            <a:r>
              <a:rPr lang="cs-CZ" sz="2000" i="1" dirty="0" smtClean="0">
                <a:latin typeface="Calibri" pitchFamily="34" charset="0"/>
                <a:hlinkClick r:id="rId3"/>
              </a:rPr>
              <a:t>http://cs.wikipedia.org/wiki/Soubor:Phosphoric-acid-2D-dimensions.png</a:t>
            </a:r>
            <a:endParaRPr lang="cs-CZ" sz="2000" i="1" dirty="0" smtClean="0">
              <a:latin typeface="Calibri" pitchFamily="34" charset="0"/>
            </a:endParaRPr>
          </a:p>
          <a:p>
            <a:pPr>
              <a:buNone/>
            </a:pPr>
            <a:endParaRPr lang="cs-CZ" sz="2000" i="1" dirty="0" smtClean="0">
              <a:latin typeface="Calibri" pitchFamily="34" charset="0"/>
            </a:endParaRPr>
          </a:p>
          <a:p>
            <a:endParaRPr lang="cs-CZ" sz="1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122</TotalTime>
  <Words>570</Words>
  <Application>Microsoft Office PowerPoint</Application>
  <PresentationFormat>Předvádění na obrazovce (4:3)</PresentationFormat>
  <Paragraphs>118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Shluk</vt:lpstr>
      <vt:lpstr>Prezentace aplikace PowerPoint</vt:lpstr>
      <vt:lpstr>FOSFOR</vt:lpstr>
      <vt:lpstr>Výskyt: </vt:lpstr>
      <vt:lpstr>Vlastnosti</vt:lpstr>
      <vt:lpstr>Prezentace aplikace PowerPoint</vt:lpstr>
      <vt:lpstr>Prezentace aplikace PowerPoint</vt:lpstr>
      <vt:lpstr>SLOUČENINY</vt:lpstr>
      <vt:lpstr>SLOUČENINY</vt:lpstr>
      <vt:lpstr>Prezentace aplikace PowerPoint</vt:lpstr>
      <vt:lpstr>Opakování</vt:lpstr>
      <vt:lpstr>Řešení: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Mates</dc:creator>
  <cp:lastModifiedBy>cernaxj</cp:lastModifiedBy>
  <cp:revision>27</cp:revision>
  <dcterms:created xsi:type="dcterms:W3CDTF">2013-08-28T18:23:08Z</dcterms:created>
  <dcterms:modified xsi:type="dcterms:W3CDTF">2013-10-17T07:39:24Z</dcterms:modified>
</cp:coreProperties>
</file>