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5" r:id="rId7"/>
    <p:sldId id="266" r:id="rId8"/>
    <p:sldId id="267" r:id="rId9"/>
    <p:sldId id="264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AF51B-FCAF-4D9C-8DF8-5A78079F1B0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8CF83F-A75A-484B-9A0D-D4E109106A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612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621B20E-3C48-4C7F-ADC2-DE56A0BFDFC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DBEE16C-FDFB-4309-B0BD-D576EA552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aphit_gitter.svg" TargetMode="External"/><Relationship Id="rId2" Type="http://schemas.openxmlformats.org/officeDocument/2006/relationships/hyperlink" Target="http://commons.wikimedia.org/wiki/File:Diamond_Cubic-F_lattice_animation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Fullerene-C6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899592" y="1916832"/>
          <a:ext cx="6697662" cy="476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VY_32_INOVACE_08.02.12 UHLÍK 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 a modifikacích uhlíku.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obrázky  demonstrující modifikace uhlíku.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77152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DC12A7"/>
                </a:solidFill>
              </a:rPr>
              <a:t>TETRELY – obecná charakteristika</a:t>
            </a:r>
            <a:endParaRPr lang="cs-CZ" b="1" u="sng" dirty="0">
              <a:solidFill>
                <a:srgbClr val="DC12A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IV. A (14 skupina)</a:t>
            </a:r>
          </a:p>
          <a:p>
            <a:r>
              <a:rPr lang="cs-CZ" dirty="0" smtClean="0"/>
              <a:t>C (nekov) / </a:t>
            </a:r>
            <a:r>
              <a:rPr lang="cs-CZ" dirty="0" err="1" smtClean="0"/>
              <a:t>Si,Ge</a:t>
            </a:r>
            <a:r>
              <a:rPr lang="cs-CZ" dirty="0" smtClean="0"/>
              <a:t>(polokovy) / </a:t>
            </a:r>
            <a:r>
              <a:rPr lang="cs-CZ" dirty="0" err="1" smtClean="0"/>
              <a:t>Sn</a:t>
            </a:r>
            <a:r>
              <a:rPr lang="cs-CZ" dirty="0" smtClean="0"/>
              <a:t>,</a:t>
            </a:r>
            <a:r>
              <a:rPr lang="cs-CZ" dirty="0" err="1" smtClean="0"/>
              <a:t>Pb</a:t>
            </a:r>
            <a:r>
              <a:rPr lang="cs-CZ" dirty="0" smtClean="0"/>
              <a:t>(kovy)</a:t>
            </a:r>
          </a:p>
          <a:p>
            <a:r>
              <a:rPr lang="cs-CZ" dirty="0" smtClean="0"/>
              <a:t>El. Konfigurace: ns</a:t>
            </a:r>
            <a:r>
              <a:rPr lang="cs-CZ" baseline="30000" dirty="0" smtClean="0"/>
              <a:t>2</a:t>
            </a:r>
            <a:r>
              <a:rPr lang="cs-CZ" dirty="0" smtClean="0"/>
              <a:t> np</a:t>
            </a:r>
            <a:r>
              <a:rPr lang="cs-CZ" baseline="30000" dirty="0" smtClean="0"/>
              <a:t>2</a:t>
            </a:r>
            <a:r>
              <a:rPr lang="cs-CZ" dirty="0" smtClean="0"/>
              <a:t> = 4 valenční elektrony</a:t>
            </a:r>
          </a:p>
          <a:p>
            <a:r>
              <a:rPr lang="cs-CZ" dirty="0" smtClean="0"/>
              <a:t>Max. </a:t>
            </a:r>
            <a:r>
              <a:rPr lang="cs-CZ" dirty="0" err="1" smtClean="0"/>
              <a:t>ox</a:t>
            </a:r>
            <a:r>
              <a:rPr lang="cs-CZ" dirty="0" smtClean="0"/>
              <a:t>. </a:t>
            </a:r>
            <a:r>
              <a:rPr lang="cs-CZ" sz="2000" dirty="0" smtClean="0"/>
              <a:t>Č</a:t>
            </a:r>
            <a:r>
              <a:rPr lang="cs-CZ" dirty="0" smtClean="0"/>
              <a:t>.. IV.</a:t>
            </a:r>
          </a:p>
          <a:p>
            <a:r>
              <a:rPr lang="cs-CZ" dirty="0" smtClean="0"/>
              <a:t>Min. </a:t>
            </a:r>
            <a:r>
              <a:rPr lang="cs-CZ" dirty="0" err="1" smtClean="0"/>
              <a:t>ox.č</a:t>
            </a:r>
            <a:r>
              <a:rPr lang="cs-CZ" dirty="0" smtClean="0"/>
              <a:t>.: -IV</a:t>
            </a:r>
          </a:p>
          <a:p>
            <a:r>
              <a:rPr lang="cs-CZ" dirty="0" smtClean="0"/>
              <a:t>C – nejvýše čtyřvazný, ostatní až šestivazní v důsledku volných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3399"/>
                </a:solidFill>
              </a:rPr>
              <a:t>nd</a:t>
            </a:r>
            <a:r>
              <a:rPr lang="cs-CZ" b="1" dirty="0" smtClean="0"/>
              <a:t> </a:t>
            </a:r>
            <a:r>
              <a:rPr lang="cs-CZ" dirty="0" smtClean="0"/>
              <a:t>orbitalů)</a:t>
            </a:r>
          </a:p>
          <a:p>
            <a:r>
              <a:rPr lang="cs-CZ" dirty="0" smtClean="0"/>
              <a:t>Mají rozdílnou strukturu, s čímž souvisí odlišné 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715200" cy="634082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DC12A7"/>
                </a:solidFill>
              </a:rPr>
              <a:t>UHLÍK - výskyt</a:t>
            </a:r>
            <a:endParaRPr lang="cs-CZ" sz="4000" b="1" u="sng" dirty="0">
              <a:solidFill>
                <a:srgbClr val="DC12A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7848872" cy="518457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volný</a:t>
            </a:r>
            <a:r>
              <a:rPr lang="cs-CZ" b="1" dirty="0" smtClean="0">
                <a:solidFill>
                  <a:srgbClr val="DC12A7"/>
                </a:solidFill>
              </a:rPr>
              <a:t> </a:t>
            </a:r>
            <a:r>
              <a:rPr lang="cs-CZ" dirty="0" smtClean="0"/>
              <a:t> - nerosty – diamant, grafit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Vázaný: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/>
                </a:solidFill>
              </a:rPr>
              <a:t>v anorganických sloučeninách:</a:t>
            </a:r>
            <a:r>
              <a:rPr lang="cs-CZ" dirty="0" smtClean="0"/>
              <a:t> nerosty (uhličitany: CaCO</a:t>
            </a:r>
            <a:r>
              <a:rPr lang="cs-CZ" sz="1800" dirty="0" smtClean="0"/>
              <a:t>3</a:t>
            </a:r>
            <a:r>
              <a:rPr lang="cs-CZ" dirty="0" smtClean="0"/>
              <a:t> – kalcit, MgCO</a:t>
            </a:r>
            <a:r>
              <a:rPr lang="cs-CZ" sz="2000" dirty="0" smtClean="0"/>
              <a:t>3</a:t>
            </a:r>
            <a:r>
              <a:rPr lang="cs-CZ" dirty="0" smtClean="0"/>
              <a:t> – magnezit), horniny (dolomit, vápenec)</a:t>
            </a:r>
          </a:p>
          <a:p>
            <a:pPr>
              <a:buFontTx/>
              <a:buChar char="-"/>
            </a:pPr>
            <a:r>
              <a:rPr lang="cs-CZ" dirty="0" smtClean="0"/>
              <a:t>ve vzduchu – 0,03% CO</a:t>
            </a:r>
            <a:r>
              <a:rPr lang="cs-CZ" sz="2000" dirty="0" smtClean="0"/>
              <a:t>2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fosilních palivech- uhlí, ropa, zemní plyn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sz="2000" dirty="0" smtClean="0"/>
          </a:p>
          <a:p>
            <a:pPr>
              <a:buNone/>
            </a:pPr>
            <a:r>
              <a:rPr lang="cs-CZ" dirty="0" smtClean="0"/>
              <a:t>– biogenní prvek – základ všech </a:t>
            </a:r>
            <a:r>
              <a:rPr lang="cs-CZ" dirty="0" err="1" smtClean="0"/>
              <a:t>org</a:t>
            </a:r>
            <a:r>
              <a:rPr lang="cs-CZ" dirty="0" smtClean="0"/>
              <a:t>. látek (rostliny, živočichové)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560840" cy="576064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DC12A7"/>
                </a:solidFill>
              </a:rPr>
              <a:t/>
            </a:r>
            <a:br>
              <a:rPr lang="cs-CZ" u="sng" dirty="0" smtClean="0">
                <a:solidFill>
                  <a:srgbClr val="DC12A7"/>
                </a:solidFill>
              </a:rPr>
            </a:br>
            <a:r>
              <a:rPr lang="cs-CZ" b="1" u="sng" dirty="0" smtClean="0">
                <a:solidFill>
                  <a:srgbClr val="DC12A7"/>
                </a:solidFill>
              </a:rPr>
              <a:t>Alotropické modifikace C</a:t>
            </a:r>
            <a:endParaRPr lang="cs-CZ" b="1" u="sng" dirty="0">
              <a:solidFill>
                <a:srgbClr val="DC12A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7776864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</a:rPr>
              <a:t>DIAMANT</a:t>
            </a:r>
            <a:r>
              <a:rPr lang="cs-CZ" dirty="0" smtClean="0"/>
              <a:t> – krychlová soustava </a:t>
            </a:r>
          </a:p>
          <a:p>
            <a:pPr>
              <a:buNone/>
            </a:pPr>
            <a:r>
              <a:rPr lang="cs-CZ" dirty="0" smtClean="0"/>
              <a:t>(každý C je 4 kovalentními vazbami poután k dalším 4 atomům C)</a:t>
            </a:r>
          </a:p>
          <a:p>
            <a:pPr>
              <a:buNone/>
            </a:pPr>
            <a:r>
              <a:rPr lang="cs-CZ" dirty="0" smtClean="0"/>
              <a:t>	- nejtvrdší nerost, stálý</a:t>
            </a:r>
          </a:p>
          <a:p>
            <a:pPr>
              <a:buNone/>
            </a:pPr>
            <a:r>
              <a:rPr lang="cs-CZ" dirty="0" smtClean="0"/>
              <a:t>	- nevodivý, průsvitný</a:t>
            </a:r>
          </a:p>
          <a:p>
            <a:pPr>
              <a:buNone/>
            </a:pPr>
            <a:r>
              <a:rPr lang="cs-CZ" dirty="0" smtClean="0"/>
              <a:t>	- broušený diamant = briliant – šperkařství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chemeClr val="tx2"/>
                </a:solidFill>
              </a:rPr>
              <a:t>Použití: </a:t>
            </a:r>
            <a:r>
              <a:rPr lang="cs-CZ" dirty="0" smtClean="0"/>
              <a:t>k broušení, řezání skla</a:t>
            </a:r>
          </a:p>
          <a:p>
            <a:pPr>
              <a:buNone/>
            </a:pPr>
            <a:r>
              <a:rPr lang="cs-CZ" dirty="0" smtClean="0"/>
              <a:t> 	- do vrtných hlavic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Diamond_Cubic-F_lattice_animatio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4221088"/>
            <a:ext cx="2400300" cy="23622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99992" y="6237312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992888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</a:rPr>
              <a:t>GRAFIT</a:t>
            </a:r>
          </a:p>
          <a:p>
            <a:pPr>
              <a:buNone/>
            </a:pPr>
            <a:r>
              <a:rPr lang="cs-CZ" dirty="0" smtClean="0"/>
              <a:t> – šesterečná soustava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DC12A7"/>
                </a:solidFill>
              </a:rPr>
              <a:t>vrstevnatá struktura: </a:t>
            </a:r>
          </a:p>
          <a:p>
            <a:pPr>
              <a:buNone/>
            </a:pPr>
            <a:r>
              <a:rPr lang="cs-CZ" dirty="0" smtClean="0"/>
              <a:t>ve vrstvě pevné kovalentní vazby</a:t>
            </a:r>
          </a:p>
          <a:p>
            <a:pPr>
              <a:buNone/>
            </a:pPr>
            <a:r>
              <a:rPr lang="cs-CZ" dirty="0" smtClean="0"/>
              <a:t>mezi vrstvami slabé Van der Waalsovy síly </a:t>
            </a:r>
            <a:r>
              <a:rPr lang="cs-CZ" dirty="0" smtClean="0">
                <a:latin typeface="Arial"/>
                <a:cs typeface="Arial"/>
              </a:rPr>
              <a:t>→ postupně odlupují</a:t>
            </a:r>
          </a:p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 - měkký, vodivý, lesklá, černá/šedá</a:t>
            </a:r>
          </a:p>
          <a:p>
            <a:pPr>
              <a:buNone/>
            </a:pPr>
            <a:endParaRPr lang="cs-CZ" b="1" dirty="0" smtClean="0">
              <a:solidFill>
                <a:srgbClr val="DC12A7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Graphit_gitt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765073"/>
            <a:ext cx="2486141" cy="309292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6165304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7488832" cy="5547016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  <a:latin typeface="Arial"/>
                <a:cs typeface="Arial"/>
              </a:rPr>
              <a:t>Užití grafitu:</a:t>
            </a:r>
          </a:p>
          <a:p>
            <a:pPr>
              <a:buNone/>
            </a:pPr>
            <a:r>
              <a:rPr lang="cs-CZ" b="1" dirty="0" smtClean="0">
                <a:solidFill>
                  <a:srgbClr val="DC12A7"/>
                </a:solidFill>
                <a:latin typeface="Arial"/>
                <a:cs typeface="Arial"/>
              </a:rPr>
              <a:t>	-  </a:t>
            </a:r>
            <a:r>
              <a:rPr lang="cs-CZ" dirty="0" smtClean="0">
                <a:latin typeface="Arial"/>
                <a:cs typeface="Arial"/>
              </a:rPr>
              <a:t>tužky, elektrody, ↑ </a:t>
            </a:r>
            <a:r>
              <a:rPr lang="cs-CZ" dirty="0" err="1" smtClean="0">
                <a:latin typeface="Arial"/>
                <a:cs typeface="Arial"/>
              </a:rPr>
              <a:t>Tt</a:t>
            </a:r>
            <a:r>
              <a:rPr lang="cs-CZ" dirty="0" smtClean="0">
                <a:latin typeface="Arial"/>
                <a:cs typeface="Arial"/>
              </a:rPr>
              <a:t> – tavící kelímky, mazadlo ložisek, moderátor jaderných reaktorů (zpomalovač el.)</a:t>
            </a:r>
          </a:p>
          <a:p>
            <a:pPr>
              <a:buNone/>
            </a:pPr>
            <a:endParaRPr lang="cs-CZ" sz="105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  <a:latin typeface="Arial"/>
                <a:cs typeface="Arial"/>
              </a:rPr>
              <a:t>	C (grafitová) vlákna </a:t>
            </a:r>
            <a:r>
              <a:rPr lang="cs-CZ" dirty="0" smtClean="0">
                <a:latin typeface="Arial"/>
                <a:cs typeface="Arial"/>
              </a:rPr>
              <a:t>– </a:t>
            </a:r>
            <a:r>
              <a:rPr lang="cs-CZ" dirty="0" err="1" smtClean="0">
                <a:latin typeface="Arial"/>
                <a:cs typeface="Arial"/>
              </a:rPr>
              <a:t>kevlar</a:t>
            </a:r>
            <a:r>
              <a:rPr lang="cs-CZ" dirty="0" smtClean="0">
                <a:latin typeface="Arial"/>
                <a:cs typeface="Arial"/>
              </a:rPr>
              <a:t> – neprůstřelné 							vesty</a:t>
            </a:r>
          </a:p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						- pláště na kolo</a:t>
            </a:r>
          </a:p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						- golfové hole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86409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nové modifikace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7300664" cy="50429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DC12A7"/>
                </a:solidFill>
              </a:rPr>
              <a:t>FULLERENY (</a:t>
            </a:r>
            <a:r>
              <a:rPr lang="cs-CZ" sz="3600" b="1" dirty="0" err="1" smtClean="0">
                <a:solidFill>
                  <a:srgbClr val="DC12A7"/>
                </a:solidFill>
              </a:rPr>
              <a:t>fotbaleny</a:t>
            </a:r>
            <a:r>
              <a:rPr lang="cs-CZ" sz="3600" b="1" dirty="0" smtClean="0">
                <a:solidFill>
                  <a:srgbClr val="DC12A7"/>
                </a:solidFill>
              </a:rPr>
              <a:t>)</a:t>
            </a:r>
          </a:p>
          <a:p>
            <a:pPr>
              <a:buNone/>
            </a:pPr>
            <a:endParaRPr lang="cs-CZ" sz="1050" b="1" dirty="0" smtClean="0">
              <a:solidFill>
                <a:srgbClr val="DC12A7"/>
              </a:solidFill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 1985 objeven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-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nejčastěji C60 molekula tvaru fotbalového míče (5ti a 6ti úhelníky) 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vzniká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zahřátím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grafitu na vysokou t, pomocí laseru nebo el. oblouku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mimořádně odolné vůči vnějším fyzikálním vlivům, supravodivé,magnetizují 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Fullerene-C60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476250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4128" y="602128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3</a:t>
            </a:r>
            <a:endParaRPr lang="cs-CZ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63408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DC12A7"/>
                </a:solidFill>
              </a:rPr>
              <a:t>Technické druhy C</a:t>
            </a:r>
            <a:endParaRPr lang="cs-CZ" dirty="0">
              <a:solidFill>
                <a:srgbClr val="DC12A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712968" cy="561662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</a:rPr>
              <a:t>Saze </a:t>
            </a:r>
          </a:p>
          <a:p>
            <a:pPr>
              <a:buNone/>
            </a:pPr>
            <a:r>
              <a:rPr lang="cs-CZ" dirty="0" smtClean="0"/>
              <a:t>- vznikají neúplným spalováním uhlovodíků</a:t>
            </a:r>
          </a:p>
          <a:p>
            <a:pPr>
              <a:buFontTx/>
              <a:buChar char="-"/>
            </a:pPr>
            <a:r>
              <a:rPr lang="cs-CZ" dirty="0" smtClean="0"/>
              <a:t>do pryže – výroba pneumatik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</a:rPr>
              <a:t>Koks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zahříváním uhlí bez přístupu vzduchu (</a:t>
            </a:r>
            <a:r>
              <a:rPr lang="cs-CZ" dirty="0" err="1" smtClean="0"/>
              <a:t>vysokotepelná</a:t>
            </a:r>
            <a:r>
              <a:rPr lang="cs-CZ" dirty="0" smtClean="0"/>
              <a:t> karbonizace)</a:t>
            </a:r>
          </a:p>
          <a:p>
            <a:pPr>
              <a:buNone/>
            </a:pPr>
            <a:r>
              <a:rPr lang="cs-CZ" dirty="0" smtClean="0"/>
              <a:t>= redukční činidlo – při výrobě </a:t>
            </a:r>
            <a:r>
              <a:rPr lang="cs-CZ" dirty="0" err="1" smtClean="0"/>
              <a:t>Fe</a:t>
            </a:r>
            <a:r>
              <a:rPr lang="cs-CZ" dirty="0" smtClean="0"/>
              <a:t>, P, Si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DC12A7"/>
                </a:solidFill>
              </a:rPr>
              <a:t>Aktivní uhlí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DC12A7"/>
                </a:solidFill>
              </a:rPr>
              <a:t>výroba: </a:t>
            </a:r>
            <a:r>
              <a:rPr lang="cs-CZ" dirty="0" smtClean="0"/>
              <a:t>tepelným rozkladem C materiálů (z R i fosilních zdrojů)</a:t>
            </a:r>
          </a:p>
          <a:p>
            <a:pPr>
              <a:buFontTx/>
              <a:buChar char="-"/>
            </a:pPr>
            <a:r>
              <a:rPr lang="cs-CZ" dirty="0" smtClean="0"/>
              <a:t>adsorbent – na vzduchové filtry, úpravu vody, zdravotnictví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94984" cy="854968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7704856" cy="5114968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1) K následujícím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formám uhlíku </a:t>
            </a:r>
            <a:r>
              <a:rPr lang="cs-CZ" dirty="0" smtClean="0"/>
              <a:t>přiřaďte správné</a:t>
            </a:r>
          </a:p>
          <a:p>
            <a:pPr marL="514350" indent="-514350">
              <a:buNone/>
            </a:pPr>
            <a:r>
              <a:rPr lang="cs-CZ" dirty="0" smtClean="0"/>
              <a:t>vlastnosti: </a:t>
            </a:r>
          </a:p>
          <a:p>
            <a:pPr marL="514350" indent="-51435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šesterečná soustava, nejtvrdší nerost, nevodivý,</a:t>
            </a:r>
          </a:p>
          <a:p>
            <a:pPr marL="514350" indent="-51435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krychlová soustava, Van der Waalsovy síly, měkký,</a:t>
            </a:r>
          </a:p>
          <a:p>
            <a:pPr marL="514350" indent="-51435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vodivý, kovalentní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vazba</a:t>
            </a: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DIAMANT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		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GRAFIT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7848872" cy="5040560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DIAMANT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			   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GRAFIT  </a:t>
            </a:r>
          </a:p>
          <a:p>
            <a:pPr>
              <a:buNone/>
            </a:pPr>
            <a:r>
              <a:rPr lang="cs-CZ" dirty="0" smtClean="0"/>
              <a:t>Krychlová soustava	   šesterečná soustava</a:t>
            </a:r>
          </a:p>
          <a:p>
            <a:pPr>
              <a:buNone/>
            </a:pPr>
            <a:r>
              <a:rPr lang="cs-CZ" dirty="0" smtClean="0"/>
              <a:t>Nejtvrdší nerost		   měkký</a:t>
            </a:r>
          </a:p>
          <a:p>
            <a:pPr>
              <a:buNone/>
            </a:pPr>
            <a:r>
              <a:rPr lang="cs-CZ" dirty="0" smtClean="0"/>
              <a:t>Nevodivý			   vodivý</a:t>
            </a:r>
          </a:p>
          <a:p>
            <a:pPr>
              <a:buNone/>
            </a:pPr>
            <a:r>
              <a:rPr lang="cs-CZ" dirty="0" smtClean="0"/>
              <a:t>Kovalentní vazba		   Van der Waalsovy síly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100" dirty="0" smtClean="0"/>
              <a:t>Vratislav Šrámek, Ludvík Kosina: Obecná a anorganická chemie, </a:t>
            </a:r>
            <a:r>
              <a:rPr lang="cs-CZ" sz="2100" dirty="0" err="1" smtClean="0"/>
              <a:t>nakl</a:t>
            </a:r>
            <a:r>
              <a:rPr lang="cs-CZ" sz="2100" dirty="0" smtClean="0"/>
              <a:t>. FIN, Olomouc 1996</a:t>
            </a:r>
          </a:p>
          <a:p>
            <a:r>
              <a:rPr lang="cs-CZ" sz="2100" dirty="0" smtClean="0"/>
              <a:t>Marika Benešová, Hana </a:t>
            </a:r>
            <a:r>
              <a:rPr lang="cs-CZ" sz="2100" dirty="0" err="1" smtClean="0"/>
              <a:t>Satrapová</a:t>
            </a:r>
            <a:r>
              <a:rPr lang="cs-CZ" sz="2100" dirty="0" smtClean="0"/>
              <a:t>: Odmaturuj z chemie, </a:t>
            </a:r>
            <a:r>
              <a:rPr lang="cs-CZ" sz="2100" dirty="0" err="1" smtClean="0"/>
              <a:t>nakl</a:t>
            </a:r>
            <a:r>
              <a:rPr lang="cs-CZ" sz="2100" dirty="0" smtClean="0"/>
              <a:t>. DIDAKTIS </a:t>
            </a:r>
            <a:r>
              <a:rPr lang="cs-CZ" sz="2100" dirty="0" err="1" smtClean="0"/>
              <a:t>spol.s.r.o</a:t>
            </a:r>
            <a:r>
              <a:rPr lang="cs-CZ" sz="2100" dirty="0" smtClean="0"/>
              <a:t>. 2002</a:t>
            </a:r>
          </a:p>
          <a:p>
            <a:r>
              <a:rPr lang="cs-CZ" sz="2100" dirty="0" smtClean="0"/>
              <a:t>Hana </a:t>
            </a:r>
            <a:r>
              <a:rPr lang="cs-CZ" sz="2100" dirty="0" err="1" smtClean="0"/>
              <a:t>Čtrnáctová</a:t>
            </a:r>
            <a:r>
              <a:rPr lang="cs-CZ" sz="2100" dirty="0" smtClean="0"/>
              <a:t>, Věra Vaňková: Znáte anorganickou chemii? (pracovní sešit), </a:t>
            </a:r>
            <a:r>
              <a:rPr lang="cs-CZ" sz="2100" dirty="0" err="1" smtClean="0"/>
              <a:t>nakl</a:t>
            </a:r>
            <a:r>
              <a:rPr lang="cs-CZ" sz="2100" dirty="0" smtClean="0"/>
              <a:t>. PROSPEKTRU., spol. s. r. o., Praha1996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sz="2100" dirty="0" smtClean="0"/>
              <a:t>Obr.1.:</a:t>
            </a:r>
            <a:r>
              <a:rPr lang="cs-CZ" sz="2100" b="1" dirty="0" smtClean="0"/>
              <a:t> </a:t>
            </a:r>
            <a:r>
              <a:rPr lang="cs-CZ" sz="2100" dirty="0" smtClean="0"/>
              <a:t>Brian0918.</a:t>
            </a:r>
            <a:r>
              <a:rPr lang="cs-CZ" sz="2100" dirty="0" smtClean="0">
                <a:latin typeface="Arial"/>
                <a:cs typeface="Arial"/>
              </a:rPr>
              <a:t>[</a:t>
            </a:r>
            <a:r>
              <a:rPr lang="cs-CZ" sz="2100" i="1" dirty="0" smtClean="0">
                <a:latin typeface="Calibri" pitchFamily="34" charset="0"/>
              </a:rPr>
              <a:t>20.11.2012</a:t>
            </a:r>
            <a:r>
              <a:rPr lang="cs-CZ" sz="2100" i="1" dirty="0" smtClean="0">
                <a:latin typeface="Arial"/>
                <a:cs typeface="Arial"/>
              </a:rPr>
              <a:t>]</a:t>
            </a:r>
            <a:r>
              <a:rPr lang="cs-CZ" sz="2100" i="1" dirty="0" smtClean="0">
                <a:latin typeface="Calibri" pitchFamily="34" charset="0"/>
              </a:rPr>
              <a:t>. Dostupný pod licencí </a:t>
            </a:r>
            <a:r>
              <a:rPr lang="cs-CZ" sz="2100" i="1" dirty="0" err="1" smtClean="0">
                <a:latin typeface="Calibri" pitchFamily="34" charset="0"/>
              </a:rPr>
              <a:t>Creative</a:t>
            </a:r>
            <a:r>
              <a:rPr lang="cs-CZ" sz="2100" i="1" dirty="0" smtClean="0">
                <a:latin typeface="Calibri" pitchFamily="34" charset="0"/>
              </a:rPr>
              <a:t> </a:t>
            </a:r>
            <a:r>
              <a:rPr lang="cs-CZ" sz="2100" i="1" dirty="0" err="1" smtClean="0">
                <a:latin typeface="Calibri" pitchFamily="34" charset="0"/>
              </a:rPr>
              <a:t>Commons</a:t>
            </a:r>
            <a:r>
              <a:rPr lang="cs-CZ" sz="2100" i="1" dirty="0" smtClean="0">
                <a:latin typeface="Calibri" pitchFamily="34" charset="0"/>
              </a:rPr>
              <a:t>  na WWW: </a:t>
            </a:r>
            <a:r>
              <a:rPr lang="cs-CZ" sz="2100" dirty="0" smtClean="0">
                <a:hlinkClick r:id="rId2"/>
              </a:rPr>
              <a:t>http://commons.wikimedia.org/wiki/File:Diamond_Cubic-F_lattice_animation.gif</a:t>
            </a:r>
            <a:endParaRPr lang="cs-CZ" sz="2100" dirty="0" smtClean="0"/>
          </a:p>
          <a:p>
            <a:pPr>
              <a:buNone/>
            </a:pPr>
            <a:endParaRPr lang="cs-CZ" sz="2100" i="1" dirty="0" smtClean="0"/>
          </a:p>
          <a:p>
            <a:r>
              <a:rPr lang="it-IT" sz="2100" dirty="0" smtClean="0"/>
              <a:t>Obr.2.:</a:t>
            </a:r>
            <a:r>
              <a:rPr lang="cs-CZ" sz="2100" dirty="0" smtClean="0">
                <a:latin typeface="Calibri" pitchFamily="34" charset="0"/>
              </a:rPr>
              <a:t> ANTON</a:t>
            </a:r>
            <a:r>
              <a:rPr lang="cs-CZ" sz="2100" i="1" dirty="0" smtClean="0">
                <a:latin typeface="Calibri" pitchFamily="34" charset="0"/>
              </a:rPr>
              <a:t>. </a:t>
            </a:r>
            <a:r>
              <a:rPr lang="cs-CZ" sz="2100" dirty="0" smtClean="0">
                <a:latin typeface="Arial"/>
                <a:cs typeface="Arial"/>
              </a:rPr>
              <a:t>[</a:t>
            </a:r>
            <a:r>
              <a:rPr lang="cs-CZ" sz="2100" i="1" dirty="0" smtClean="0">
                <a:latin typeface="Calibri" pitchFamily="34" charset="0"/>
              </a:rPr>
              <a:t>20.11.2012</a:t>
            </a:r>
            <a:r>
              <a:rPr lang="cs-CZ" sz="2100" i="1" dirty="0" smtClean="0">
                <a:latin typeface="Arial"/>
                <a:cs typeface="Arial"/>
              </a:rPr>
              <a:t>]</a:t>
            </a:r>
            <a:r>
              <a:rPr lang="cs-CZ" sz="2100" i="1" dirty="0" smtClean="0">
                <a:latin typeface="Calibri" pitchFamily="34" charset="0"/>
              </a:rPr>
              <a:t>. Dostupný pod licencí </a:t>
            </a:r>
            <a:r>
              <a:rPr lang="cs-CZ" sz="2100" i="1" dirty="0" err="1" smtClean="0">
                <a:latin typeface="Calibri" pitchFamily="34" charset="0"/>
              </a:rPr>
              <a:t>Creative</a:t>
            </a:r>
            <a:r>
              <a:rPr lang="cs-CZ" sz="2100" i="1" dirty="0" smtClean="0">
                <a:latin typeface="Calibri" pitchFamily="34" charset="0"/>
              </a:rPr>
              <a:t> </a:t>
            </a:r>
            <a:r>
              <a:rPr lang="cs-CZ" sz="2100" i="1" dirty="0" err="1" smtClean="0">
                <a:latin typeface="Calibri" pitchFamily="34" charset="0"/>
              </a:rPr>
              <a:t>Commons</a:t>
            </a:r>
            <a:r>
              <a:rPr lang="cs-CZ" sz="2100" i="1" dirty="0" smtClean="0">
                <a:latin typeface="Calibri" pitchFamily="34" charset="0"/>
              </a:rPr>
              <a:t> na WWW: </a:t>
            </a:r>
            <a:r>
              <a:rPr lang="cs-CZ" sz="2100" i="1" dirty="0" smtClean="0">
                <a:latin typeface="Calibri" pitchFamily="34" charset="0"/>
                <a:hlinkClick r:id="rId3"/>
              </a:rPr>
              <a:t>http://commons.wikimedia.org/wiki/File:Graphit_gitter.svg</a:t>
            </a:r>
            <a:endParaRPr lang="cs-CZ" sz="2100" i="1" dirty="0" smtClean="0">
              <a:latin typeface="Calibri" pitchFamily="34" charset="0"/>
            </a:endParaRPr>
          </a:p>
          <a:p>
            <a:pPr>
              <a:buNone/>
            </a:pPr>
            <a:endParaRPr lang="it-IT" sz="2100" i="1" dirty="0" smtClean="0"/>
          </a:p>
          <a:p>
            <a:r>
              <a:rPr lang="cs-CZ" sz="2100" dirty="0" smtClean="0"/>
              <a:t>Obr. 3.:</a:t>
            </a:r>
            <a:r>
              <a:rPr lang="it-IT" sz="2100" dirty="0" smtClean="0">
                <a:latin typeface="Calibri" pitchFamily="34" charset="0"/>
              </a:rPr>
              <a:t> SAPERAUD</a:t>
            </a:r>
            <a:r>
              <a:rPr lang="cs-CZ" sz="2100" dirty="0" smtClean="0"/>
              <a:t> .</a:t>
            </a:r>
            <a:r>
              <a:rPr lang="cs-CZ" sz="2100" dirty="0" smtClean="0">
                <a:latin typeface="Arial"/>
                <a:cs typeface="Arial"/>
              </a:rPr>
              <a:t>[</a:t>
            </a:r>
            <a:r>
              <a:rPr lang="cs-CZ" sz="2100" i="1" dirty="0" smtClean="0">
                <a:latin typeface="Calibri" pitchFamily="34" charset="0"/>
              </a:rPr>
              <a:t>20.11.2012</a:t>
            </a:r>
            <a:r>
              <a:rPr lang="cs-CZ" sz="2100" i="1" dirty="0" smtClean="0">
                <a:latin typeface="Arial"/>
                <a:cs typeface="Arial"/>
              </a:rPr>
              <a:t>]</a:t>
            </a:r>
            <a:r>
              <a:rPr lang="cs-CZ" sz="2100" i="1" dirty="0" smtClean="0">
                <a:latin typeface="Calibri" pitchFamily="34" charset="0"/>
              </a:rPr>
              <a:t>.</a:t>
            </a:r>
            <a:r>
              <a:rPr lang="it-IT" sz="2100" i="1" dirty="0" smtClean="0">
                <a:latin typeface="Calibri" pitchFamily="34" charset="0"/>
              </a:rPr>
              <a:t> Dostupný </a:t>
            </a:r>
            <a:r>
              <a:rPr lang="cs-CZ" sz="2100" i="1" dirty="0" smtClean="0">
                <a:latin typeface="Calibri" pitchFamily="34" charset="0"/>
              </a:rPr>
              <a:t>pod licencí </a:t>
            </a:r>
            <a:r>
              <a:rPr lang="cs-CZ" sz="2100" i="1" dirty="0" err="1" smtClean="0">
                <a:latin typeface="Calibri" pitchFamily="34" charset="0"/>
              </a:rPr>
              <a:t>Creative</a:t>
            </a:r>
            <a:r>
              <a:rPr lang="cs-CZ" sz="2100" i="1" dirty="0" smtClean="0">
                <a:latin typeface="Calibri" pitchFamily="34" charset="0"/>
              </a:rPr>
              <a:t> </a:t>
            </a:r>
            <a:r>
              <a:rPr lang="cs-CZ" sz="2100" i="1" dirty="0" err="1" smtClean="0">
                <a:latin typeface="Calibri" pitchFamily="34" charset="0"/>
              </a:rPr>
              <a:t>Commons</a:t>
            </a:r>
            <a:r>
              <a:rPr lang="cs-CZ" sz="2100" i="1" dirty="0" smtClean="0">
                <a:latin typeface="Calibri" pitchFamily="34" charset="0"/>
              </a:rPr>
              <a:t> </a:t>
            </a:r>
            <a:r>
              <a:rPr lang="it-IT" sz="2100" i="1" dirty="0" smtClean="0">
                <a:latin typeface="Calibri" pitchFamily="34" charset="0"/>
              </a:rPr>
              <a:t>na WWW: </a:t>
            </a:r>
            <a:r>
              <a:rPr lang="it-IT" sz="2100" i="1" dirty="0" smtClean="0">
                <a:latin typeface="Calibri" pitchFamily="34" charset="0"/>
                <a:hlinkClick r:id="rId4"/>
              </a:rPr>
              <a:t>http://commons.wikimedia.org/wiki/File:Fullerene-C60.png</a:t>
            </a:r>
            <a:endParaRPr lang="cs-CZ" sz="2100" i="1" dirty="0" smtClean="0">
              <a:latin typeface="Calibri" pitchFamily="34" charset="0"/>
            </a:endParaRPr>
          </a:p>
          <a:p>
            <a:pPr>
              <a:buNone/>
            </a:pPr>
            <a:endParaRPr lang="cs-CZ" sz="2100" dirty="0" smtClean="0"/>
          </a:p>
          <a:p>
            <a:pPr>
              <a:buNone/>
            </a:pPr>
            <a:endParaRPr lang="cs-CZ" sz="1800" i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696</TotalTime>
  <Words>554</Words>
  <Application>Microsoft Office PowerPoint</Application>
  <PresentationFormat>Předvádění na obrazovce (4:3)</PresentationFormat>
  <Paragraphs>103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TETRELY – obecná charakteristika</vt:lpstr>
      <vt:lpstr>UHLÍK - výskyt</vt:lpstr>
      <vt:lpstr> Alotropické modifikace C</vt:lpstr>
      <vt:lpstr>Prezentace aplikace PowerPoint</vt:lpstr>
      <vt:lpstr>Prezentace aplikace PowerPoint</vt:lpstr>
      <vt:lpstr>nové modifikace</vt:lpstr>
      <vt:lpstr>Fullerene-C60</vt:lpstr>
      <vt:lpstr>Technické druhy C</vt:lpstr>
      <vt:lpstr>Opakování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73</cp:revision>
  <dcterms:created xsi:type="dcterms:W3CDTF">2013-08-29T14:52:55Z</dcterms:created>
  <dcterms:modified xsi:type="dcterms:W3CDTF">2013-10-17T07:42:53Z</dcterms:modified>
</cp:coreProperties>
</file>