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4"/>
  </p:notesMasterIdLst>
  <p:sldIdLst>
    <p:sldId id="257" r:id="rId2"/>
    <p:sldId id="265" r:id="rId3"/>
    <p:sldId id="258" r:id="rId4"/>
    <p:sldId id="259" r:id="rId5"/>
    <p:sldId id="263" r:id="rId6"/>
    <p:sldId id="260" r:id="rId7"/>
    <p:sldId id="261" r:id="rId8"/>
    <p:sldId id="264" r:id="rId9"/>
    <p:sldId id="262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975C95-95A2-423E-B3E7-8E3DD774BC32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3B690E-3507-46FC-8A8F-F0DDDCF7D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453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471E471-A914-423D-94CC-FF559EBEE3C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736D6E6-5A57-4AB1-96F5-2DF792350C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1h3LRTyO1c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oupak.cz/video/veda-a-pokusy/7900-slow-motion-suchy-le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87624" y="1916832"/>
          <a:ext cx="6697662" cy="476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VY_32_INOVACE_08.02.13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UHLÍK II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22.11.2012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sloučeninách uhlíku.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podpora výkladu učitele a je doplněna hypertextovými odkazy na videoukázky demonstrující vlastnosti některých sloučenin uhlíku. Žáci mohou tuto část použít jako podklad pro zápis do sešitu. V závěru prezentace si žáci mohou při opakování ověřit získané znalosti a upevnit je.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3399"/>
                </a:solidFill>
              </a:rPr>
              <a:t>UHLÍK II</a:t>
            </a:r>
            <a:endParaRPr lang="cs-CZ" sz="6000" b="1" dirty="0">
              <a:solidFill>
                <a:srgbClr val="FF33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FF3399"/>
                </a:solidFill>
              </a:rPr>
              <a:t>Sloučeniny uhlíku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32859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700" dirty="0" smtClean="0"/>
          </a:p>
          <a:p>
            <a:pPr>
              <a:buNone/>
            </a:pPr>
            <a:r>
              <a:rPr lang="cs-CZ" dirty="0" smtClean="0"/>
              <a:t>= sloučeniny  </a:t>
            </a:r>
            <a:r>
              <a:rPr lang="cs-CZ" b="1" dirty="0" smtClean="0">
                <a:solidFill>
                  <a:srgbClr val="FF3399"/>
                </a:solidFill>
              </a:rPr>
              <a:t>C</a:t>
            </a:r>
            <a:r>
              <a:rPr lang="cs-CZ" b="1" baseline="30000" dirty="0" smtClean="0">
                <a:solidFill>
                  <a:srgbClr val="FF3399"/>
                </a:solidFill>
              </a:rPr>
              <a:t>-IV</a:t>
            </a:r>
            <a:r>
              <a:rPr lang="pt-BR" b="1" dirty="0" smtClean="0"/>
              <a:t> </a:t>
            </a:r>
            <a:r>
              <a:rPr lang="pt-BR" dirty="0" smtClean="0"/>
              <a:t>+ prvky s nízkou elektronegativitou </a:t>
            </a:r>
          </a:p>
          <a:p>
            <a:pPr>
              <a:buNone/>
            </a:pPr>
            <a:r>
              <a:rPr lang="cs-CZ" dirty="0" smtClean="0"/>
              <a:t>(kovy, polokovy)</a:t>
            </a:r>
          </a:p>
          <a:p>
            <a:pPr marL="514350" indent="-514350">
              <a:buNone/>
            </a:pPr>
            <a:r>
              <a:rPr lang="cs-CZ" b="1" u="sng" dirty="0" smtClean="0">
                <a:solidFill>
                  <a:srgbClr val="FF3399"/>
                </a:solidFill>
              </a:rPr>
              <a:t>a) iontové </a:t>
            </a:r>
            <a:r>
              <a:rPr lang="cs-CZ" dirty="0" smtClean="0"/>
              <a:t>(alkalické kovy, kovy alkalických zemin)</a:t>
            </a:r>
          </a:p>
          <a:p>
            <a:r>
              <a:rPr lang="cs-CZ" sz="2800" dirty="0" smtClean="0"/>
              <a:t>např. CaC</a:t>
            </a:r>
            <a:r>
              <a:rPr lang="cs-CZ" sz="2100" dirty="0" smtClean="0"/>
              <a:t>2</a:t>
            </a:r>
            <a:r>
              <a:rPr lang="cs-CZ" sz="2800" dirty="0" smtClean="0"/>
              <a:t>; reakcí s vodou vzniká acetylen</a:t>
            </a:r>
          </a:p>
          <a:p>
            <a:pPr algn="ctr">
              <a:buNone/>
            </a:pPr>
            <a:r>
              <a:rPr lang="cs-CZ" sz="2400" dirty="0" smtClean="0"/>
              <a:t>CaC</a:t>
            </a:r>
            <a:r>
              <a:rPr lang="cs-CZ" sz="1600" dirty="0" smtClean="0"/>
              <a:t>2</a:t>
            </a:r>
            <a:r>
              <a:rPr lang="cs-CZ" sz="2400" dirty="0" smtClean="0"/>
              <a:t> + 2H</a:t>
            </a:r>
            <a:r>
              <a:rPr lang="cs-CZ" sz="1600" dirty="0" smtClean="0"/>
              <a:t>2</a:t>
            </a:r>
            <a:r>
              <a:rPr lang="cs-CZ" sz="2400" dirty="0" smtClean="0"/>
              <a:t>O → CH</a:t>
            </a:r>
            <a:r>
              <a:rPr lang="el-GR" sz="2400" dirty="0" smtClean="0"/>
              <a:t>Ξ</a:t>
            </a:r>
            <a:r>
              <a:rPr lang="cs-CZ" sz="2400" dirty="0" smtClean="0"/>
              <a:t>CH + Ca(OH)</a:t>
            </a:r>
            <a:r>
              <a:rPr lang="cs-CZ" sz="1600" dirty="0" smtClean="0"/>
              <a:t>2</a:t>
            </a:r>
            <a:r>
              <a:rPr lang="cs-CZ" sz="2400" dirty="0" smtClean="0"/>
              <a:t>  </a:t>
            </a:r>
          </a:p>
          <a:p>
            <a:pPr>
              <a:buNone/>
            </a:pPr>
            <a:r>
              <a:rPr lang="cs-CZ" sz="2400" dirty="0" smtClean="0"/>
              <a:t>Video:</a:t>
            </a:r>
          </a:p>
          <a:p>
            <a:pPr>
              <a:buNone/>
            </a:pPr>
            <a:r>
              <a:rPr lang="cs-CZ" sz="2100" dirty="0" smtClean="0">
                <a:hlinkClick r:id="rId2"/>
              </a:rPr>
              <a:t>http://www.youtube.com/watch?v=S1h3LRTyO1c</a:t>
            </a:r>
            <a:endParaRPr lang="cs-CZ" sz="2100" dirty="0" smtClean="0"/>
          </a:p>
          <a:p>
            <a:pPr marL="514350" indent="-514350">
              <a:buNone/>
            </a:pPr>
            <a:endParaRPr lang="cs-CZ" sz="2400" b="1" dirty="0" smtClean="0">
              <a:solidFill>
                <a:srgbClr val="DC12A7"/>
              </a:solidFill>
            </a:endParaRPr>
          </a:p>
          <a:p>
            <a:pPr marL="514350" indent="-514350">
              <a:buNone/>
            </a:pPr>
            <a:r>
              <a:rPr lang="cs-CZ" sz="2800" b="1" dirty="0" smtClean="0">
                <a:solidFill>
                  <a:srgbClr val="FF3399"/>
                </a:solidFill>
              </a:rPr>
              <a:t>b) kovalentní </a:t>
            </a:r>
            <a:r>
              <a:rPr lang="cs-CZ" sz="2800" dirty="0" smtClean="0"/>
              <a:t>= tvrdé látky (jako diamant)</a:t>
            </a:r>
          </a:p>
          <a:p>
            <a:pPr marL="514350" indent="-514350">
              <a:buNone/>
            </a:pPr>
            <a:r>
              <a:rPr lang="cs-CZ" sz="2800" dirty="0" smtClean="0"/>
              <a:t>	</a:t>
            </a:r>
            <a:r>
              <a:rPr lang="cs-CZ" sz="2800" dirty="0" err="1" smtClean="0"/>
              <a:t>SiC</a:t>
            </a:r>
            <a:r>
              <a:rPr lang="cs-CZ" sz="2800" dirty="0" smtClean="0"/>
              <a:t> – karborundum – brusný materiál (brousek, smirkový papír)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r>
              <a:rPr lang="cs-CZ" sz="2400" dirty="0" smtClean="0">
                <a:solidFill>
                  <a:srgbClr val="FF3399"/>
                </a:solidFill>
              </a:rPr>
              <a:t>*</a:t>
            </a:r>
            <a:r>
              <a:rPr lang="cs-CZ" sz="2800" dirty="0" smtClean="0">
                <a:solidFill>
                  <a:srgbClr val="FF3399"/>
                </a:solidFill>
              </a:rPr>
              <a:t>c) intersticiální </a:t>
            </a:r>
            <a:r>
              <a:rPr lang="cs-CZ" sz="2800" dirty="0" smtClean="0"/>
              <a:t>(</a:t>
            </a:r>
            <a:r>
              <a:rPr lang="cs-CZ" sz="2800" dirty="0" err="1" smtClean="0"/>
              <a:t>nestechiometrické</a:t>
            </a:r>
            <a:r>
              <a:rPr lang="cs-CZ" sz="2800" dirty="0" smtClean="0"/>
              <a:t> l.)</a:t>
            </a:r>
          </a:p>
          <a:p>
            <a:pPr marL="514350" indent="-514350">
              <a:buNone/>
            </a:pPr>
            <a:r>
              <a:rPr lang="cs-CZ" sz="2800" dirty="0" smtClean="0"/>
              <a:t>= poměr atomů ve sloučenině neodpovídá oxid. č.</a:t>
            </a:r>
          </a:p>
          <a:p>
            <a:pPr marL="514350" indent="-514350">
              <a:buNone/>
            </a:pPr>
            <a:r>
              <a:rPr lang="cs-CZ" sz="2800" dirty="0" smtClean="0"/>
              <a:t>Fe</a:t>
            </a:r>
            <a:r>
              <a:rPr lang="cs-CZ" sz="1900" dirty="0" smtClean="0"/>
              <a:t>3</a:t>
            </a:r>
            <a:r>
              <a:rPr lang="cs-CZ" sz="2800" dirty="0" smtClean="0"/>
              <a:t>C –karbid </a:t>
            </a:r>
            <a:r>
              <a:rPr lang="cs-CZ" sz="2800" dirty="0" err="1" smtClean="0"/>
              <a:t>triželeza</a:t>
            </a:r>
            <a:r>
              <a:rPr lang="cs-CZ" sz="2800" dirty="0" smtClean="0"/>
              <a:t> (ocel)</a:t>
            </a:r>
          </a:p>
          <a:p>
            <a:pPr marL="514350" indent="-514350">
              <a:buNone/>
            </a:pPr>
            <a:r>
              <a:rPr lang="cs-CZ" sz="2800" dirty="0" smtClean="0"/>
              <a:t>WC – karbid wolframu</a:t>
            </a: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643192" cy="490066"/>
          </a:xfrm>
        </p:spPr>
        <p:txBody>
          <a:bodyPr>
            <a:noAutofit/>
          </a:bodyPr>
          <a:lstStyle/>
          <a:p>
            <a:r>
              <a:rPr lang="cs-CZ" sz="4400" b="1" u="sng" dirty="0" smtClean="0">
                <a:solidFill>
                  <a:srgbClr val="FF3399"/>
                </a:solidFill>
              </a:rPr>
              <a:t>KARBIDY</a:t>
            </a:r>
            <a:endParaRPr lang="cs-CZ" sz="4400" b="1" u="sng" dirty="0">
              <a:solidFill>
                <a:srgbClr val="FF33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6871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3399"/>
                </a:solidFill>
              </a:rPr>
              <a:t>CS</a:t>
            </a:r>
            <a:r>
              <a:rPr lang="cs-CZ" sz="2000" b="1" u="sng" dirty="0" smtClean="0">
                <a:solidFill>
                  <a:srgbClr val="FF3399"/>
                </a:solidFill>
              </a:rPr>
              <a:t>2</a:t>
            </a:r>
            <a:r>
              <a:rPr lang="cs-CZ" sz="3200" b="1" dirty="0" smtClean="0">
                <a:solidFill>
                  <a:srgbClr val="FF3399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- sirouhlík, jedovatá, těkavá kapalina</a:t>
            </a:r>
          </a:p>
          <a:p>
            <a:pPr>
              <a:buNone/>
            </a:pPr>
            <a:r>
              <a:rPr lang="cs-CZ" dirty="0" smtClean="0"/>
              <a:t>- páry se vzduchem vybuchují</a:t>
            </a:r>
          </a:p>
          <a:p>
            <a:pPr>
              <a:buNone/>
            </a:pPr>
            <a:r>
              <a:rPr lang="cs-CZ" b="1" dirty="0" smtClean="0">
                <a:solidFill>
                  <a:srgbClr val="FF3399"/>
                </a:solidFill>
              </a:rPr>
              <a:t>Užití: </a:t>
            </a:r>
            <a:r>
              <a:rPr lang="cs-CZ" dirty="0" smtClean="0"/>
              <a:t>rozpouštědlo tuků, výroba umělého hedvábí, celofán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>
                <a:solidFill>
                  <a:srgbClr val="FF3399"/>
                </a:solidFill>
              </a:rPr>
              <a:t>HCN</a:t>
            </a:r>
            <a:r>
              <a:rPr lang="cs-CZ" dirty="0" smtClean="0"/>
              <a:t> (kyanovodík – k . kyanovodíková)</a:t>
            </a:r>
          </a:p>
          <a:p>
            <a:pPr>
              <a:buNone/>
            </a:pPr>
            <a:r>
              <a:rPr lang="cs-CZ" dirty="0" smtClean="0"/>
              <a:t>= těkavá kapalina, prudce jedovatý, zápach po hořkých mandlích</a:t>
            </a:r>
          </a:p>
          <a:p>
            <a:pPr>
              <a:buFontTx/>
              <a:buChar char="-"/>
            </a:pPr>
            <a:r>
              <a:rPr lang="cs-CZ" dirty="0" smtClean="0"/>
              <a:t>soli – kyanidy</a:t>
            </a:r>
          </a:p>
          <a:p>
            <a:pPr>
              <a:buFontTx/>
              <a:buChar char="-"/>
            </a:pPr>
            <a:r>
              <a:rPr lang="cs-CZ" dirty="0" smtClean="0"/>
              <a:t>KCN = cyankáli (CN</a:t>
            </a:r>
            <a:r>
              <a:rPr lang="cs-CZ" baseline="30000" dirty="0" smtClean="0"/>
              <a:t>-</a:t>
            </a:r>
            <a:r>
              <a:rPr lang="cs-CZ" dirty="0" smtClean="0"/>
              <a:t> - vstřebává kůží)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147248" cy="4785395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FF3399"/>
                </a:solidFill>
              </a:rPr>
              <a:t>CO – oxid uhelnatý</a:t>
            </a:r>
          </a:p>
          <a:p>
            <a:pPr>
              <a:buNone/>
            </a:pPr>
            <a:r>
              <a:rPr lang="cs-CZ" sz="2800" dirty="0" smtClean="0"/>
              <a:t>= bezbarvý, bez chuti, stejně těžký jako vzduch</a:t>
            </a:r>
          </a:p>
          <a:p>
            <a:pPr>
              <a:buFontTx/>
              <a:buChar char="-"/>
            </a:pPr>
            <a:r>
              <a:rPr lang="cs-CZ" sz="2800" dirty="0" smtClean="0"/>
              <a:t>jedovatý (vazba na hemoglobin)</a:t>
            </a:r>
          </a:p>
          <a:p>
            <a:pPr>
              <a:buFontTx/>
              <a:buChar char="-"/>
            </a:pPr>
            <a:r>
              <a:rPr lang="cs-CZ" sz="2800" dirty="0" smtClean="0"/>
              <a:t>vzniká neúplným spalováním C : </a:t>
            </a:r>
          </a:p>
          <a:p>
            <a:pPr>
              <a:buNone/>
            </a:pPr>
            <a:r>
              <a:rPr lang="cs-CZ" sz="2800" dirty="0" smtClean="0"/>
              <a:t>			2C + O</a:t>
            </a:r>
            <a:r>
              <a:rPr lang="cs-CZ" sz="2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Arial"/>
                <a:cs typeface="Arial"/>
              </a:rPr>
              <a:t>→ </a:t>
            </a:r>
            <a:r>
              <a:rPr lang="cs-CZ" sz="2800" dirty="0" smtClean="0">
                <a:cs typeface="Arial"/>
              </a:rPr>
              <a:t>2CO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Arial"/>
                <a:cs typeface="Arial"/>
              </a:rPr>
              <a:t> </a:t>
            </a:r>
            <a:r>
              <a:rPr lang="cs-CZ" sz="2800" dirty="0" smtClean="0">
                <a:latin typeface="+mj-lt"/>
                <a:cs typeface="Arial"/>
              </a:rPr>
              <a:t>redukční činidlo, palivo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3399"/>
                </a:solidFill>
              </a:rPr>
              <a:t>OXIDY:</a:t>
            </a:r>
            <a:endParaRPr lang="cs-CZ" sz="4000" dirty="0">
              <a:solidFill>
                <a:srgbClr val="FF33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8435280" cy="604867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3600" b="1" u="sng" dirty="0" smtClean="0">
                <a:solidFill>
                  <a:srgbClr val="FF3399"/>
                </a:solidFill>
                <a:latin typeface="Arial"/>
                <a:cs typeface="Arial"/>
              </a:rPr>
              <a:t>CO</a:t>
            </a:r>
            <a:r>
              <a:rPr lang="cs-CZ" sz="2600" b="1" u="sng" dirty="0" smtClean="0">
                <a:solidFill>
                  <a:srgbClr val="FF3399"/>
                </a:solidFill>
                <a:latin typeface="Arial"/>
                <a:cs typeface="Arial"/>
              </a:rPr>
              <a:t>2</a:t>
            </a:r>
            <a:r>
              <a:rPr lang="cs-CZ" sz="3600" b="1" u="sng" dirty="0" smtClean="0">
                <a:solidFill>
                  <a:srgbClr val="FF3399"/>
                </a:solidFill>
                <a:latin typeface="Arial"/>
                <a:cs typeface="Arial"/>
              </a:rPr>
              <a:t> – oxid uhličitý</a:t>
            </a:r>
          </a:p>
          <a:p>
            <a:pPr>
              <a:buNone/>
            </a:pPr>
            <a:endParaRPr lang="cs-CZ" sz="3600" b="1" u="sng" dirty="0" smtClean="0">
              <a:solidFill>
                <a:srgbClr val="FF3399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cs-CZ" dirty="0" smtClean="0">
                <a:latin typeface="+mj-lt"/>
                <a:cs typeface="Arial"/>
              </a:rPr>
              <a:t>= </a:t>
            </a:r>
            <a:r>
              <a:rPr lang="cs-CZ" sz="3300" dirty="0" smtClean="0">
                <a:latin typeface="+mj-lt"/>
                <a:cs typeface="Arial"/>
              </a:rPr>
              <a:t>bezbarvý plyn, bez chuti</a:t>
            </a:r>
            <a:r>
              <a:rPr lang="cs-CZ" dirty="0" smtClean="0"/>
              <a:t>, způsobuje skleníkový jev</a:t>
            </a:r>
            <a:endParaRPr lang="cs-CZ" sz="3300" dirty="0" smtClean="0">
              <a:latin typeface="+mj-lt"/>
              <a:cs typeface="Arial"/>
            </a:endParaRPr>
          </a:p>
          <a:p>
            <a:pPr>
              <a:buFontTx/>
              <a:buChar char="-"/>
            </a:pPr>
            <a:r>
              <a:rPr lang="cs-CZ" sz="3300" dirty="0" smtClean="0">
                <a:latin typeface="+mj-lt"/>
                <a:cs typeface="Arial"/>
              </a:rPr>
              <a:t>nedýchatelný – při obsahu 10% (ospalost, smrt)</a:t>
            </a:r>
          </a:p>
          <a:p>
            <a:pPr>
              <a:buFontTx/>
              <a:buChar char="-"/>
            </a:pPr>
            <a:r>
              <a:rPr lang="cs-CZ" sz="3600" dirty="0" smtClean="0"/>
              <a:t>hromadí ve sklepích a studních</a:t>
            </a:r>
            <a:endParaRPr lang="cs-CZ" sz="3300" dirty="0" smtClean="0">
              <a:latin typeface="+mj-lt"/>
              <a:cs typeface="Arial"/>
            </a:endParaRPr>
          </a:p>
          <a:p>
            <a:pPr>
              <a:buNone/>
            </a:pPr>
            <a:endParaRPr lang="cs-CZ" sz="1700" b="1" dirty="0" smtClean="0">
              <a:solidFill>
                <a:srgbClr val="FF3399"/>
              </a:solidFill>
              <a:latin typeface="+mj-lt"/>
              <a:cs typeface="Arial"/>
            </a:endParaRPr>
          </a:p>
          <a:p>
            <a:pPr>
              <a:buNone/>
            </a:pPr>
            <a:r>
              <a:rPr lang="cs-CZ" sz="3300" b="1" dirty="0" smtClean="0">
                <a:solidFill>
                  <a:srgbClr val="FF3399"/>
                </a:solidFill>
                <a:latin typeface="+mj-lt"/>
                <a:cs typeface="Arial"/>
              </a:rPr>
              <a:t>Vznik: </a:t>
            </a:r>
            <a:r>
              <a:rPr lang="cs-CZ" sz="3300" dirty="0" smtClean="0">
                <a:latin typeface="+mj-lt"/>
                <a:cs typeface="Arial"/>
              </a:rPr>
              <a:t>	dokonalým spalováním C + O</a:t>
            </a:r>
            <a:r>
              <a:rPr lang="cs-CZ" sz="2600" dirty="0" smtClean="0">
                <a:latin typeface="+mj-lt"/>
                <a:cs typeface="Arial"/>
              </a:rPr>
              <a:t>2</a:t>
            </a:r>
            <a:r>
              <a:rPr lang="cs-CZ" sz="3300" dirty="0" smtClean="0">
                <a:latin typeface="+mj-lt"/>
                <a:cs typeface="Arial"/>
              </a:rPr>
              <a:t>  → CO</a:t>
            </a:r>
            <a:r>
              <a:rPr lang="cs-CZ" sz="2600" dirty="0" smtClean="0">
                <a:latin typeface="+mj-lt"/>
                <a:cs typeface="Arial"/>
              </a:rPr>
              <a:t>2</a:t>
            </a:r>
            <a:endParaRPr lang="cs-CZ" sz="3300" dirty="0" smtClean="0">
              <a:latin typeface="+mj-lt"/>
            </a:endParaRPr>
          </a:p>
          <a:p>
            <a:pPr>
              <a:buNone/>
            </a:pPr>
            <a:r>
              <a:rPr lang="cs-CZ" sz="3300" b="1" dirty="0" smtClean="0">
                <a:solidFill>
                  <a:srgbClr val="DC12A7"/>
                </a:solidFill>
                <a:latin typeface="+mj-lt"/>
              </a:rPr>
              <a:t>			</a:t>
            </a:r>
            <a:r>
              <a:rPr lang="cs-CZ" sz="3300" dirty="0" smtClean="0">
                <a:latin typeface="+mj-lt"/>
              </a:rPr>
              <a:t>při dýchání, kvašení</a:t>
            </a:r>
          </a:p>
          <a:p>
            <a:pPr>
              <a:buNone/>
            </a:pPr>
            <a:endParaRPr lang="cs-CZ" sz="3300" dirty="0" smtClean="0">
              <a:latin typeface="+mj-lt"/>
            </a:endParaRPr>
          </a:p>
          <a:p>
            <a:pPr>
              <a:buNone/>
            </a:pPr>
            <a:endParaRPr lang="cs-CZ" sz="1700" dirty="0" smtClean="0">
              <a:latin typeface="+mj-lt"/>
            </a:endParaRPr>
          </a:p>
          <a:p>
            <a:pPr>
              <a:buNone/>
            </a:pPr>
            <a:r>
              <a:rPr lang="cs-CZ" sz="3300" b="1" dirty="0" smtClean="0">
                <a:solidFill>
                  <a:srgbClr val="FF3399"/>
                </a:solidFill>
                <a:latin typeface="+mj-lt"/>
              </a:rPr>
              <a:t>Výroba: </a:t>
            </a:r>
            <a:r>
              <a:rPr lang="cs-CZ" sz="3300" dirty="0" smtClean="0">
                <a:latin typeface="+mj-lt"/>
              </a:rPr>
              <a:t>termickým rozkladem				</a:t>
            </a:r>
            <a:r>
              <a:rPr lang="pt-BR" sz="3300" dirty="0" smtClean="0">
                <a:latin typeface="+mj-lt"/>
              </a:rPr>
              <a:t> CaCO</a:t>
            </a:r>
            <a:r>
              <a:rPr lang="pt-BR" sz="2600" dirty="0" smtClean="0">
                <a:latin typeface="+mj-lt"/>
              </a:rPr>
              <a:t>3</a:t>
            </a:r>
            <a:r>
              <a:rPr lang="cs-CZ" sz="3300" dirty="0" smtClean="0">
                <a:latin typeface="+mj-lt"/>
              </a:rPr>
              <a:t> </a:t>
            </a:r>
            <a:r>
              <a:rPr lang="cs-CZ" sz="3300" dirty="0" smtClean="0">
                <a:latin typeface="+mj-lt"/>
                <a:cs typeface="Arial"/>
              </a:rPr>
              <a:t>→  </a:t>
            </a:r>
            <a:r>
              <a:rPr lang="cs-CZ" sz="3300" dirty="0" err="1" smtClean="0">
                <a:latin typeface="+mj-lt"/>
                <a:cs typeface="Arial"/>
              </a:rPr>
              <a:t>CaO</a:t>
            </a:r>
            <a:r>
              <a:rPr lang="cs-CZ" sz="3300" dirty="0" smtClean="0">
                <a:latin typeface="+mj-lt"/>
                <a:cs typeface="Arial"/>
              </a:rPr>
              <a:t> + CO</a:t>
            </a:r>
            <a:r>
              <a:rPr lang="cs-CZ" sz="2200" dirty="0" smtClean="0">
                <a:latin typeface="+mj-lt"/>
                <a:cs typeface="Arial"/>
              </a:rPr>
              <a:t>2</a:t>
            </a:r>
            <a:endParaRPr lang="cs-CZ" sz="3300" dirty="0" smtClean="0">
              <a:latin typeface="+mj-lt"/>
              <a:cs typeface="Arial"/>
            </a:endParaRPr>
          </a:p>
          <a:p>
            <a:pPr>
              <a:buNone/>
            </a:pPr>
            <a:endParaRPr lang="cs-CZ" sz="3300" dirty="0" smtClean="0">
              <a:latin typeface="+mj-lt"/>
            </a:endParaRPr>
          </a:p>
          <a:p>
            <a:pPr>
              <a:buNone/>
            </a:pPr>
            <a:r>
              <a:rPr lang="cs-CZ" sz="3300" b="1" dirty="0" smtClean="0">
                <a:solidFill>
                  <a:srgbClr val="FF3399"/>
                </a:solidFill>
                <a:latin typeface="+mj-lt"/>
              </a:rPr>
              <a:t>Laboratorní příprava v </a:t>
            </a:r>
            <a:r>
              <a:rPr lang="cs-CZ" sz="3300" b="1" dirty="0" err="1" smtClean="0">
                <a:solidFill>
                  <a:srgbClr val="FF3399"/>
                </a:solidFill>
                <a:latin typeface="+mj-lt"/>
              </a:rPr>
              <a:t>Kippově</a:t>
            </a:r>
            <a:r>
              <a:rPr lang="cs-CZ" sz="3300" b="1" dirty="0" smtClean="0">
                <a:solidFill>
                  <a:srgbClr val="FF3399"/>
                </a:solidFill>
                <a:latin typeface="+mj-lt"/>
              </a:rPr>
              <a:t> přístroji:</a:t>
            </a:r>
          </a:p>
          <a:p>
            <a:pPr>
              <a:buNone/>
            </a:pPr>
            <a:r>
              <a:rPr lang="pt-BR" sz="3300" dirty="0" smtClean="0">
                <a:latin typeface="+mj-lt"/>
              </a:rPr>
              <a:t>CaCO</a:t>
            </a:r>
            <a:r>
              <a:rPr lang="pt-BR" sz="2600" dirty="0" smtClean="0">
                <a:latin typeface="+mj-lt"/>
              </a:rPr>
              <a:t>3</a:t>
            </a:r>
            <a:r>
              <a:rPr lang="pt-BR" sz="3300" dirty="0" smtClean="0">
                <a:latin typeface="+mj-lt"/>
              </a:rPr>
              <a:t> + 2HCl → CaCl</a:t>
            </a:r>
            <a:r>
              <a:rPr lang="pt-BR" sz="2600" dirty="0" smtClean="0">
                <a:latin typeface="+mj-lt"/>
              </a:rPr>
              <a:t>2 </a:t>
            </a:r>
            <a:r>
              <a:rPr lang="pt-BR" sz="3300" dirty="0" smtClean="0">
                <a:latin typeface="+mj-lt"/>
              </a:rPr>
              <a:t>+ CO</a:t>
            </a:r>
            <a:r>
              <a:rPr lang="pt-BR" sz="2600" dirty="0" smtClean="0">
                <a:latin typeface="+mj-lt"/>
              </a:rPr>
              <a:t>2 </a:t>
            </a:r>
            <a:r>
              <a:rPr lang="pt-BR" sz="3300" dirty="0" smtClean="0">
                <a:latin typeface="+mj-lt"/>
              </a:rPr>
              <a:t>+ H</a:t>
            </a:r>
            <a:r>
              <a:rPr lang="pt-BR" sz="2600" dirty="0" smtClean="0">
                <a:latin typeface="+mj-lt"/>
              </a:rPr>
              <a:t>2</a:t>
            </a:r>
            <a:r>
              <a:rPr lang="pt-BR" sz="3300" dirty="0" smtClean="0">
                <a:latin typeface="+mj-lt"/>
              </a:rPr>
              <a:t>O </a:t>
            </a:r>
            <a:endParaRPr lang="cs-CZ" sz="3300" dirty="0" smtClean="0">
              <a:latin typeface="+mj-lt"/>
            </a:endParaRPr>
          </a:p>
          <a:p>
            <a:pPr>
              <a:buNone/>
            </a:pPr>
            <a:endParaRPr lang="cs-CZ" sz="3300" dirty="0" smtClean="0">
              <a:latin typeface="+mj-lt"/>
            </a:endParaRP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363272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3399"/>
                </a:solidFill>
              </a:rPr>
              <a:t>Užití: </a:t>
            </a:r>
            <a:r>
              <a:rPr lang="cs-CZ" dirty="0" smtClean="0"/>
              <a:t>hasící přístroje, výroba sody, močoviny, ochlazením – suchý led – pokusy se suchým ledem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Video: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 http://www.</a:t>
            </a:r>
            <a:r>
              <a:rPr lang="cs-CZ" sz="2000" dirty="0" err="1" smtClean="0">
                <a:hlinkClick r:id="rId2"/>
              </a:rPr>
              <a:t>loupak.cz</a:t>
            </a:r>
            <a:r>
              <a:rPr lang="cs-CZ" sz="2000" dirty="0" smtClean="0">
                <a:hlinkClick r:id="rId2"/>
              </a:rPr>
              <a:t>/video/veda-a-pokusy/7900-</a:t>
            </a:r>
            <a:r>
              <a:rPr lang="cs-CZ" sz="2000" dirty="0" err="1" smtClean="0">
                <a:hlinkClick r:id="rId2"/>
              </a:rPr>
              <a:t>slow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motion</a:t>
            </a:r>
            <a:r>
              <a:rPr lang="cs-CZ" sz="2000" dirty="0" smtClean="0">
                <a:hlinkClick r:id="rId2"/>
              </a:rPr>
              <a:t>-suchy-led</a:t>
            </a: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kapalný CO</a:t>
            </a:r>
            <a:r>
              <a:rPr lang="cs-CZ" sz="2000" dirty="0" smtClean="0"/>
              <a:t>2</a:t>
            </a:r>
            <a:r>
              <a:rPr lang="cs-CZ" dirty="0" smtClean="0"/>
              <a:t> – k odstraňování nadbytečných tuků z potravin a kofein z kávy</a:t>
            </a:r>
          </a:p>
          <a:p>
            <a:pPr>
              <a:buFontTx/>
              <a:buChar char="-"/>
            </a:pPr>
            <a:r>
              <a:rPr lang="cs-CZ" dirty="0" smtClean="0"/>
              <a:t> skladuje se v ocelových lahvích s černým pruhem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485740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3399"/>
                </a:solidFill>
              </a:rPr>
              <a:t>H</a:t>
            </a:r>
            <a:r>
              <a:rPr lang="cs-CZ" sz="2000" b="1" dirty="0" smtClean="0">
                <a:solidFill>
                  <a:srgbClr val="FF3399"/>
                </a:solidFill>
              </a:rPr>
              <a:t>2</a:t>
            </a:r>
            <a:r>
              <a:rPr lang="cs-CZ" b="1" dirty="0" smtClean="0">
                <a:solidFill>
                  <a:srgbClr val="FF3399"/>
                </a:solidFill>
              </a:rPr>
              <a:t>CO</a:t>
            </a:r>
            <a:r>
              <a:rPr lang="cs-CZ" sz="2000" b="1" dirty="0" smtClean="0">
                <a:solidFill>
                  <a:srgbClr val="FF3399"/>
                </a:solidFill>
              </a:rPr>
              <a:t>3</a:t>
            </a:r>
            <a:r>
              <a:rPr lang="cs-CZ" b="1" dirty="0" smtClean="0">
                <a:solidFill>
                  <a:srgbClr val="FF3399"/>
                </a:solidFill>
              </a:rPr>
              <a:t> – kyselina uhličitá</a:t>
            </a:r>
          </a:p>
          <a:p>
            <a:pPr>
              <a:buNone/>
            </a:pPr>
            <a:r>
              <a:rPr lang="cs-CZ" dirty="0" smtClean="0"/>
              <a:t>= nestálá, slabá 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rozpouštěním CO</a:t>
            </a:r>
            <a:r>
              <a:rPr lang="cs-CZ" sz="2000" dirty="0" smtClean="0"/>
              <a:t>2</a:t>
            </a:r>
            <a:r>
              <a:rPr lang="cs-CZ" dirty="0" smtClean="0"/>
              <a:t> ve vodě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>
                <a:solidFill>
                  <a:srgbClr val="FF3399"/>
                </a:solidFill>
              </a:rPr>
              <a:t>ULIČITANY</a:t>
            </a:r>
          </a:p>
          <a:p>
            <a:pPr>
              <a:buNone/>
            </a:pPr>
            <a:r>
              <a:rPr lang="cs-CZ" dirty="0" smtClean="0">
                <a:solidFill>
                  <a:srgbClr val="FF3399"/>
                </a:solidFill>
              </a:rPr>
              <a:t>NaHCO</a:t>
            </a:r>
            <a:r>
              <a:rPr lang="cs-CZ" sz="2000" dirty="0" smtClean="0">
                <a:solidFill>
                  <a:srgbClr val="FF3399"/>
                </a:solidFill>
              </a:rPr>
              <a:t>3</a:t>
            </a:r>
            <a:r>
              <a:rPr lang="cs-CZ" dirty="0" smtClean="0">
                <a:solidFill>
                  <a:srgbClr val="FF3399"/>
                </a:solidFill>
              </a:rPr>
              <a:t> – </a:t>
            </a:r>
            <a:r>
              <a:rPr lang="cs-CZ" dirty="0" err="1" smtClean="0">
                <a:solidFill>
                  <a:srgbClr val="FF3399"/>
                </a:solidFill>
              </a:rPr>
              <a:t>hydrogenuhličitan</a:t>
            </a:r>
            <a:r>
              <a:rPr lang="cs-CZ" dirty="0" smtClean="0">
                <a:solidFill>
                  <a:srgbClr val="FF3399"/>
                </a:solidFill>
              </a:rPr>
              <a:t> sodný</a:t>
            </a:r>
          </a:p>
          <a:p>
            <a:pPr>
              <a:buNone/>
            </a:pPr>
            <a:r>
              <a:rPr lang="cs-CZ" dirty="0" smtClean="0"/>
              <a:t>= jedlá soda</a:t>
            </a:r>
          </a:p>
          <a:p>
            <a:pPr>
              <a:buFontTx/>
              <a:buChar char="-"/>
            </a:pPr>
            <a:r>
              <a:rPr lang="cs-CZ" dirty="0" smtClean="0"/>
              <a:t>v potravinářství – šumáky, kypřící prášky</a:t>
            </a:r>
          </a:p>
          <a:p>
            <a:pPr>
              <a:buNone/>
            </a:pPr>
            <a:endParaRPr lang="cs-CZ" sz="1900" b="1" dirty="0" smtClean="0">
              <a:solidFill>
                <a:srgbClr val="FF3399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3399"/>
                </a:solidFill>
              </a:rPr>
              <a:t>(NH</a:t>
            </a:r>
            <a:r>
              <a:rPr lang="cs-CZ" sz="2000" b="1" dirty="0" smtClean="0">
                <a:solidFill>
                  <a:srgbClr val="FF3399"/>
                </a:solidFill>
              </a:rPr>
              <a:t>4</a:t>
            </a:r>
            <a:r>
              <a:rPr lang="cs-CZ" b="1" dirty="0" smtClean="0">
                <a:solidFill>
                  <a:srgbClr val="FF3399"/>
                </a:solidFill>
              </a:rPr>
              <a:t>)</a:t>
            </a:r>
            <a:r>
              <a:rPr lang="cs-CZ" sz="2000" b="1" dirty="0" smtClean="0">
                <a:solidFill>
                  <a:srgbClr val="FF3399"/>
                </a:solidFill>
              </a:rPr>
              <a:t>2</a:t>
            </a:r>
            <a:r>
              <a:rPr lang="cs-CZ" b="1" dirty="0" smtClean="0">
                <a:solidFill>
                  <a:srgbClr val="FF3399"/>
                </a:solidFill>
              </a:rPr>
              <a:t>CO</a:t>
            </a:r>
            <a:r>
              <a:rPr lang="cs-CZ" sz="2000" b="1" dirty="0" smtClean="0">
                <a:solidFill>
                  <a:srgbClr val="FF3399"/>
                </a:solidFill>
              </a:rPr>
              <a:t>3</a:t>
            </a:r>
            <a:r>
              <a:rPr lang="cs-CZ" b="1" dirty="0" smtClean="0">
                <a:solidFill>
                  <a:srgbClr val="FF3399"/>
                </a:solidFill>
              </a:rPr>
              <a:t> – uhličitan amonný</a:t>
            </a:r>
          </a:p>
          <a:p>
            <a:pPr>
              <a:buFontTx/>
              <a:buChar char="-"/>
            </a:pPr>
            <a:r>
              <a:rPr lang="cs-CZ" dirty="0" smtClean="0"/>
              <a:t>Kypřící prášek </a:t>
            </a:r>
            <a:r>
              <a:rPr lang="cs-CZ" dirty="0" smtClean="0"/>
              <a:t>(</a:t>
            </a:r>
            <a:r>
              <a:rPr lang="cs-CZ" dirty="0" smtClean="0"/>
              <a:t>NH</a:t>
            </a:r>
            <a:r>
              <a:rPr lang="cs-CZ" sz="2000" dirty="0" smtClean="0"/>
              <a:t>4</a:t>
            </a:r>
            <a:r>
              <a:rPr lang="cs-CZ" dirty="0" smtClean="0"/>
              <a:t>)</a:t>
            </a:r>
            <a:r>
              <a:rPr lang="cs-CZ" sz="2000" dirty="0" smtClean="0"/>
              <a:t>2</a:t>
            </a:r>
            <a:r>
              <a:rPr lang="cs-CZ" dirty="0" smtClean="0"/>
              <a:t>CO</a:t>
            </a:r>
            <a:r>
              <a:rPr lang="cs-CZ" sz="2000" dirty="0" smtClean="0"/>
              <a:t>3</a:t>
            </a:r>
            <a:r>
              <a:rPr lang="cs-CZ" dirty="0" smtClean="0"/>
              <a:t> </a:t>
            </a:r>
            <a:r>
              <a:rPr lang="cs-CZ" dirty="0" smtClean="0">
                <a:latin typeface="Arial"/>
                <a:cs typeface="Arial"/>
              </a:rPr>
              <a:t>→ 2NH</a:t>
            </a:r>
            <a:r>
              <a:rPr lang="cs-CZ" sz="2000" dirty="0" smtClean="0">
                <a:latin typeface="Arial"/>
                <a:cs typeface="Arial"/>
              </a:rPr>
              <a:t>3 </a:t>
            </a:r>
            <a:r>
              <a:rPr lang="cs-CZ" dirty="0" smtClean="0">
                <a:latin typeface="Arial"/>
                <a:cs typeface="Arial"/>
              </a:rPr>
              <a:t> +  CO</a:t>
            </a:r>
            <a:r>
              <a:rPr lang="cs-CZ" sz="2000" dirty="0" smtClean="0">
                <a:latin typeface="Arial"/>
                <a:cs typeface="Arial"/>
              </a:rPr>
              <a:t>2 </a:t>
            </a:r>
            <a:r>
              <a:rPr lang="cs-CZ" dirty="0" smtClean="0">
                <a:latin typeface="Arial"/>
                <a:cs typeface="Arial"/>
              </a:rPr>
              <a:t> + H</a:t>
            </a:r>
            <a:r>
              <a:rPr lang="cs-CZ" sz="2000" dirty="0" smtClean="0">
                <a:latin typeface="Arial"/>
                <a:cs typeface="Arial"/>
              </a:rPr>
              <a:t>2</a:t>
            </a:r>
            <a:r>
              <a:rPr lang="cs-CZ" dirty="0" smtClean="0">
                <a:latin typeface="Arial"/>
                <a:cs typeface="Arial"/>
              </a:rPr>
              <a:t>O</a:t>
            </a:r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3399"/>
                </a:solidFill>
              </a:rPr>
              <a:t>Oxokyseliny a soli</a:t>
            </a:r>
            <a:endParaRPr lang="cs-CZ" sz="4000" b="1" u="sng" dirty="0">
              <a:solidFill>
                <a:srgbClr val="FF33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04664"/>
            <a:ext cx="8856984" cy="61206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3399"/>
                </a:solidFill>
                <a:latin typeface="Arial"/>
                <a:cs typeface="Arial"/>
              </a:rPr>
              <a:t>Na</a:t>
            </a:r>
            <a:r>
              <a:rPr lang="cs-CZ" sz="2000" b="1" u="sng" dirty="0" smtClean="0">
                <a:solidFill>
                  <a:srgbClr val="FF3399"/>
                </a:solidFill>
                <a:latin typeface="Arial"/>
                <a:cs typeface="Arial"/>
              </a:rPr>
              <a:t>2</a:t>
            </a:r>
            <a:r>
              <a:rPr lang="cs-CZ" sz="2800" b="1" u="sng" dirty="0" smtClean="0">
                <a:solidFill>
                  <a:srgbClr val="FF3399"/>
                </a:solidFill>
                <a:latin typeface="Arial"/>
                <a:cs typeface="Arial"/>
              </a:rPr>
              <a:t>CO</a:t>
            </a:r>
            <a:r>
              <a:rPr lang="cs-CZ" sz="2000" b="1" u="sng" dirty="0" smtClean="0">
                <a:solidFill>
                  <a:srgbClr val="FF3399"/>
                </a:solidFill>
                <a:latin typeface="Arial"/>
                <a:cs typeface="Arial"/>
              </a:rPr>
              <a:t>3</a:t>
            </a:r>
            <a:r>
              <a:rPr lang="cs-CZ" sz="2800" b="1" u="sng" dirty="0" smtClean="0">
                <a:solidFill>
                  <a:srgbClr val="FF3399"/>
                </a:solidFill>
                <a:latin typeface="Arial"/>
                <a:cs typeface="Arial"/>
              </a:rPr>
              <a:t> – uhličitan sodný</a:t>
            </a:r>
          </a:p>
          <a:p>
            <a:pPr>
              <a:buNone/>
            </a:pPr>
            <a:r>
              <a:rPr lang="cs-CZ" sz="2400" dirty="0" smtClean="0">
                <a:latin typeface="Arial"/>
                <a:cs typeface="Arial"/>
              </a:rPr>
              <a:t>= soda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3399"/>
                </a:solidFill>
                <a:latin typeface="+mj-lt"/>
                <a:cs typeface="Arial"/>
              </a:rPr>
              <a:t>Výroba </a:t>
            </a:r>
            <a:r>
              <a:rPr lang="cs-CZ" sz="2400" dirty="0" smtClean="0">
                <a:latin typeface="+mj-lt"/>
                <a:cs typeface="Arial"/>
              </a:rPr>
              <a:t>– </a:t>
            </a:r>
            <a:r>
              <a:rPr lang="cs-CZ" sz="2400" b="1" dirty="0" err="1" smtClean="0">
                <a:solidFill>
                  <a:srgbClr val="FF3399"/>
                </a:solidFill>
                <a:latin typeface="+mj-lt"/>
                <a:cs typeface="Arial"/>
              </a:rPr>
              <a:t>Solvayův</a:t>
            </a:r>
            <a:r>
              <a:rPr lang="cs-CZ" sz="2400" b="1" dirty="0" smtClean="0">
                <a:solidFill>
                  <a:srgbClr val="FF3399"/>
                </a:solidFill>
                <a:latin typeface="+mj-lt"/>
                <a:cs typeface="Arial"/>
              </a:rPr>
              <a:t> způsob:</a:t>
            </a:r>
          </a:p>
          <a:p>
            <a:pPr>
              <a:buNone/>
            </a:pPr>
            <a:r>
              <a:rPr lang="cs-CZ" sz="2400" dirty="0" smtClean="0">
                <a:latin typeface="+mj-lt"/>
                <a:cs typeface="Arial"/>
              </a:rPr>
              <a:t>	</a:t>
            </a:r>
            <a:r>
              <a:rPr lang="cs-CZ" sz="2400" dirty="0" err="1" smtClean="0">
                <a:latin typeface="+mj-lt"/>
                <a:cs typeface="Arial"/>
              </a:rPr>
              <a:t>NaCl</a:t>
            </a:r>
            <a:r>
              <a:rPr lang="cs-CZ" sz="2400" dirty="0" smtClean="0">
                <a:latin typeface="+mj-lt"/>
                <a:cs typeface="Arial"/>
              </a:rPr>
              <a:t> + H</a:t>
            </a:r>
            <a:r>
              <a:rPr lang="cs-CZ" sz="1800" dirty="0" smtClean="0">
                <a:latin typeface="+mj-lt"/>
                <a:cs typeface="Arial"/>
              </a:rPr>
              <a:t>2</a:t>
            </a:r>
            <a:r>
              <a:rPr lang="cs-CZ" sz="2400" dirty="0" smtClean="0">
                <a:latin typeface="+mj-lt"/>
                <a:cs typeface="Arial"/>
              </a:rPr>
              <a:t>O + CO</a:t>
            </a:r>
            <a:r>
              <a:rPr lang="cs-CZ" sz="1800" dirty="0" smtClean="0">
                <a:latin typeface="+mj-lt"/>
                <a:cs typeface="Arial"/>
              </a:rPr>
              <a:t>2</a:t>
            </a:r>
            <a:r>
              <a:rPr lang="cs-CZ" sz="2400" dirty="0" smtClean="0">
                <a:latin typeface="+mj-lt"/>
                <a:cs typeface="Arial"/>
              </a:rPr>
              <a:t> + NH</a:t>
            </a:r>
            <a:r>
              <a:rPr lang="cs-CZ" sz="1800" dirty="0" smtClean="0">
                <a:latin typeface="+mj-lt"/>
                <a:cs typeface="Arial"/>
              </a:rPr>
              <a:t>3</a:t>
            </a:r>
            <a:r>
              <a:rPr lang="cs-CZ" sz="2400" dirty="0" smtClean="0">
                <a:latin typeface="+mj-lt"/>
                <a:cs typeface="Arial"/>
              </a:rPr>
              <a:t> → </a:t>
            </a:r>
            <a:r>
              <a:rPr lang="cs-CZ" sz="2400" dirty="0" smtClean="0">
                <a:latin typeface="+mj-lt"/>
              </a:rPr>
              <a:t>NaHCO</a:t>
            </a:r>
            <a:r>
              <a:rPr lang="cs-CZ" sz="1800" dirty="0" smtClean="0">
                <a:latin typeface="+mj-lt"/>
              </a:rPr>
              <a:t>3</a:t>
            </a:r>
            <a:r>
              <a:rPr lang="cs-CZ" sz="2400" dirty="0" smtClean="0">
                <a:latin typeface="+mj-lt"/>
              </a:rPr>
              <a:t>  + NH</a:t>
            </a:r>
            <a:r>
              <a:rPr lang="cs-CZ" sz="1800" dirty="0" smtClean="0">
                <a:latin typeface="+mj-lt"/>
              </a:rPr>
              <a:t>4</a:t>
            </a:r>
            <a:r>
              <a:rPr lang="cs-CZ" sz="2400" dirty="0" smtClean="0">
                <a:latin typeface="+mj-lt"/>
              </a:rPr>
              <a:t>Cl</a:t>
            </a:r>
          </a:p>
          <a:p>
            <a:pPr>
              <a:buNone/>
            </a:pPr>
            <a:r>
              <a:rPr lang="cs-CZ" sz="2400" dirty="0" smtClean="0">
                <a:latin typeface="+mj-lt"/>
              </a:rPr>
              <a:t>      solanka				 jedlá sůl</a:t>
            </a:r>
          </a:p>
          <a:p>
            <a:pPr>
              <a:buNone/>
            </a:pPr>
            <a:r>
              <a:rPr lang="cs-CZ" sz="2400" dirty="0" smtClean="0">
                <a:solidFill>
                  <a:srgbClr val="FF3399"/>
                </a:solidFill>
                <a:latin typeface="+mj-lt"/>
              </a:rPr>
              <a:t>Kalcinace:</a:t>
            </a:r>
            <a:r>
              <a:rPr lang="cs-CZ" sz="2400" dirty="0" smtClean="0">
                <a:solidFill>
                  <a:srgbClr val="DC12A7"/>
                </a:solidFill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2NaHCO</a:t>
            </a:r>
            <a:r>
              <a:rPr lang="cs-CZ" sz="1800" dirty="0" smtClean="0">
                <a:latin typeface="+mj-lt"/>
              </a:rPr>
              <a:t>3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smtClean="0">
                <a:latin typeface="+mj-lt"/>
                <a:cs typeface="Arial"/>
              </a:rPr>
              <a:t>→ Na</a:t>
            </a:r>
            <a:r>
              <a:rPr lang="cs-CZ" sz="1800" dirty="0" smtClean="0">
                <a:latin typeface="+mj-lt"/>
                <a:cs typeface="Arial"/>
              </a:rPr>
              <a:t>2</a:t>
            </a:r>
            <a:r>
              <a:rPr lang="cs-CZ" sz="2400" dirty="0" smtClean="0">
                <a:latin typeface="+mj-lt"/>
                <a:cs typeface="Arial"/>
              </a:rPr>
              <a:t>CO</a:t>
            </a:r>
            <a:r>
              <a:rPr lang="cs-CZ" sz="1800" dirty="0" smtClean="0">
                <a:latin typeface="+mj-lt"/>
                <a:cs typeface="Arial"/>
              </a:rPr>
              <a:t>3</a:t>
            </a:r>
            <a:r>
              <a:rPr lang="cs-CZ" sz="2400" dirty="0" smtClean="0">
                <a:latin typeface="+mj-lt"/>
                <a:cs typeface="Arial"/>
              </a:rPr>
              <a:t> + CO</a:t>
            </a:r>
            <a:r>
              <a:rPr lang="cs-CZ" sz="1800" dirty="0" smtClean="0">
                <a:latin typeface="+mj-lt"/>
                <a:cs typeface="Arial"/>
              </a:rPr>
              <a:t>2 </a:t>
            </a:r>
            <a:r>
              <a:rPr lang="cs-CZ" sz="2400" dirty="0" smtClean="0">
                <a:latin typeface="+mj-lt"/>
                <a:cs typeface="Arial"/>
              </a:rPr>
              <a:t> + H</a:t>
            </a:r>
            <a:r>
              <a:rPr lang="cs-CZ" sz="1800" dirty="0" smtClean="0">
                <a:latin typeface="+mj-lt"/>
                <a:cs typeface="Arial"/>
              </a:rPr>
              <a:t>2</a:t>
            </a:r>
            <a:r>
              <a:rPr lang="cs-CZ" sz="2400" dirty="0" smtClean="0">
                <a:latin typeface="+mj-lt"/>
                <a:cs typeface="Arial"/>
              </a:rPr>
              <a:t>O </a:t>
            </a:r>
          </a:p>
          <a:p>
            <a:pPr>
              <a:buNone/>
            </a:pPr>
            <a:r>
              <a:rPr lang="cs-CZ" sz="2400" dirty="0" smtClean="0">
                <a:latin typeface="+mj-lt"/>
                <a:cs typeface="Arial"/>
              </a:rPr>
              <a:t>		  2</a:t>
            </a:r>
            <a:r>
              <a:rPr lang="cs-CZ" sz="2400" dirty="0" smtClean="0">
                <a:latin typeface="+mj-lt"/>
              </a:rPr>
              <a:t>NH</a:t>
            </a:r>
            <a:r>
              <a:rPr lang="cs-CZ" sz="1800" dirty="0" smtClean="0">
                <a:latin typeface="+mj-lt"/>
              </a:rPr>
              <a:t>4</a:t>
            </a:r>
            <a:r>
              <a:rPr lang="cs-CZ" sz="2400" dirty="0" smtClean="0">
                <a:latin typeface="+mj-lt"/>
              </a:rPr>
              <a:t>Cl + Ca(OH)</a:t>
            </a:r>
            <a:r>
              <a:rPr lang="cs-CZ" sz="1800" dirty="0" smtClean="0">
                <a:latin typeface="+mj-lt"/>
              </a:rPr>
              <a:t>2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smtClean="0">
                <a:latin typeface="+mj-lt"/>
                <a:cs typeface="Arial"/>
              </a:rPr>
              <a:t>→NH</a:t>
            </a:r>
            <a:r>
              <a:rPr lang="cs-CZ" sz="1800" dirty="0" smtClean="0">
                <a:latin typeface="+mj-lt"/>
                <a:cs typeface="Arial"/>
              </a:rPr>
              <a:t>3</a:t>
            </a:r>
            <a:r>
              <a:rPr lang="cs-CZ" sz="2400" dirty="0" smtClean="0">
                <a:latin typeface="+mj-lt"/>
                <a:cs typeface="Arial"/>
              </a:rPr>
              <a:t> + CaCl</a:t>
            </a:r>
            <a:r>
              <a:rPr lang="cs-CZ" sz="1800" dirty="0" smtClean="0">
                <a:latin typeface="+mj-lt"/>
                <a:cs typeface="Arial"/>
              </a:rPr>
              <a:t>2</a:t>
            </a:r>
            <a:r>
              <a:rPr lang="cs-CZ" sz="2400" dirty="0" smtClean="0">
                <a:latin typeface="+mj-lt"/>
                <a:cs typeface="Arial"/>
              </a:rPr>
              <a:t> + 2H</a:t>
            </a:r>
            <a:r>
              <a:rPr lang="cs-CZ" sz="2000" dirty="0" smtClean="0">
                <a:latin typeface="+mj-lt"/>
                <a:cs typeface="Arial"/>
              </a:rPr>
              <a:t>2</a:t>
            </a:r>
            <a:r>
              <a:rPr lang="cs-CZ" sz="2400" dirty="0" smtClean="0">
                <a:latin typeface="+mj-lt"/>
                <a:cs typeface="Arial"/>
              </a:rPr>
              <a:t>O</a:t>
            </a:r>
          </a:p>
          <a:p>
            <a:pPr>
              <a:buNone/>
            </a:pPr>
            <a:endParaRPr lang="cs-CZ" sz="2400" b="1" dirty="0" smtClean="0">
              <a:solidFill>
                <a:srgbClr val="FF3399"/>
              </a:solidFill>
              <a:latin typeface="+mj-lt"/>
              <a:cs typeface="Arial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FF3399"/>
                </a:solidFill>
                <a:latin typeface="+mj-lt"/>
                <a:cs typeface="Arial"/>
              </a:rPr>
              <a:t>Užití:</a:t>
            </a:r>
            <a:r>
              <a:rPr lang="cs-CZ" sz="2400" dirty="0" smtClean="0">
                <a:solidFill>
                  <a:srgbClr val="DC12A7"/>
                </a:solidFill>
                <a:latin typeface="+mj-lt"/>
                <a:cs typeface="Arial"/>
              </a:rPr>
              <a:t> </a:t>
            </a:r>
            <a:r>
              <a:rPr lang="cs-CZ" sz="2400" dirty="0" smtClean="0">
                <a:latin typeface="+mj-lt"/>
                <a:cs typeface="Arial"/>
              </a:rPr>
              <a:t>výroba skla, mýdel, vodního skla, </a:t>
            </a:r>
            <a:r>
              <a:rPr lang="cs-CZ" sz="2400" dirty="0" err="1" smtClean="0">
                <a:latin typeface="+mj-lt"/>
                <a:cs typeface="Arial"/>
              </a:rPr>
              <a:t>NaOH</a:t>
            </a:r>
            <a:r>
              <a:rPr lang="cs-CZ" sz="2400" dirty="0" smtClean="0">
                <a:latin typeface="+mj-lt"/>
                <a:cs typeface="Arial"/>
              </a:rPr>
              <a:t>, odstraňování tvrdosti vody</a:t>
            </a:r>
          </a:p>
          <a:p>
            <a:pPr>
              <a:buNone/>
            </a:pPr>
            <a:endParaRPr lang="cs-CZ" sz="2800" dirty="0" smtClean="0">
              <a:latin typeface="Arial"/>
              <a:cs typeface="Arial"/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FF3399"/>
                </a:solidFill>
                <a:latin typeface="+mj-lt"/>
                <a:cs typeface="Arial"/>
              </a:rPr>
              <a:t>K</a:t>
            </a:r>
            <a:r>
              <a:rPr lang="cs-CZ" sz="1800" b="1" u="sng" dirty="0" smtClean="0">
                <a:solidFill>
                  <a:srgbClr val="FF3399"/>
                </a:solidFill>
                <a:latin typeface="+mj-lt"/>
                <a:cs typeface="Arial"/>
              </a:rPr>
              <a:t>2</a:t>
            </a:r>
            <a:r>
              <a:rPr lang="cs-CZ" b="1" u="sng" dirty="0" smtClean="0">
                <a:solidFill>
                  <a:srgbClr val="FF3399"/>
                </a:solidFill>
                <a:latin typeface="+mj-lt"/>
                <a:cs typeface="Arial"/>
              </a:rPr>
              <a:t>CO</a:t>
            </a:r>
            <a:r>
              <a:rPr lang="cs-CZ" sz="2000" b="1" u="sng" dirty="0" smtClean="0">
                <a:solidFill>
                  <a:srgbClr val="FF3399"/>
                </a:solidFill>
                <a:latin typeface="+mj-lt"/>
                <a:cs typeface="Arial"/>
              </a:rPr>
              <a:t>3</a:t>
            </a:r>
            <a:r>
              <a:rPr lang="cs-CZ" b="1" u="sng" dirty="0" smtClean="0">
                <a:solidFill>
                  <a:srgbClr val="FF3399"/>
                </a:solidFill>
                <a:latin typeface="+mj-lt"/>
                <a:cs typeface="Arial"/>
              </a:rPr>
              <a:t> = potaš – uhličitan draselný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+mj-lt"/>
                <a:cs typeface="Arial"/>
              </a:rPr>
              <a:t>Výroba skla, mýdel, zpracování kůží</a:t>
            </a:r>
          </a:p>
          <a:p>
            <a:pPr>
              <a:buFontTx/>
              <a:buChar char="-"/>
            </a:pPr>
            <a:r>
              <a:rPr lang="cs-CZ" sz="2400" dirty="0" smtClean="0">
                <a:solidFill>
                  <a:srgbClr val="FF3399"/>
                </a:solidFill>
                <a:latin typeface="+mj-lt"/>
                <a:cs typeface="Arial"/>
              </a:rPr>
              <a:t>Příprava: </a:t>
            </a:r>
            <a:r>
              <a:rPr lang="cs-CZ" sz="2400" dirty="0" smtClean="0">
                <a:latin typeface="+mj-lt"/>
                <a:cs typeface="Arial"/>
              </a:rPr>
              <a:t>2KOH  + CO</a:t>
            </a:r>
            <a:r>
              <a:rPr lang="cs-CZ" sz="1800" dirty="0" smtClean="0">
                <a:latin typeface="+mj-lt"/>
                <a:cs typeface="Arial"/>
              </a:rPr>
              <a:t>2 </a:t>
            </a:r>
            <a:r>
              <a:rPr lang="cs-CZ" sz="2400" dirty="0" smtClean="0">
                <a:latin typeface="+mj-lt"/>
                <a:cs typeface="Arial"/>
              </a:rPr>
              <a:t>→  K</a:t>
            </a:r>
            <a:r>
              <a:rPr lang="cs-CZ" sz="1800" dirty="0" smtClean="0">
                <a:latin typeface="+mj-lt"/>
                <a:cs typeface="Arial"/>
              </a:rPr>
              <a:t>2</a:t>
            </a:r>
            <a:r>
              <a:rPr lang="cs-CZ" sz="2400" dirty="0" smtClean="0">
                <a:latin typeface="+mj-lt"/>
                <a:cs typeface="Arial"/>
              </a:rPr>
              <a:t>CO</a:t>
            </a:r>
            <a:r>
              <a:rPr lang="cs-CZ" sz="1800" dirty="0" smtClean="0">
                <a:latin typeface="+mj-lt"/>
                <a:cs typeface="Arial"/>
              </a:rPr>
              <a:t>3</a:t>
            </a:r>
            <a:r>
              <a:rPr lang="cs-CZ" sz="2400" dirty="0" smtClean="0">
                <a:latin typeface="+mj-lt"/>
                <a:cs typeface="Arial"/>
              </a:rPr>
              <a:t> +  H</a:t>
            </a:r>
            <a:r>
              <a:rPr lang="cs-CZ" sz="1800" dirty="0" smtClean="0">
                <a:latin typeface="+mj-lt"/>
                <a:cs typeface="Arial"/>
              </a:rPr>
              <a:t>2</a:t>
            </a:r>
            <a:r>
              <a:rPr lang="cs-CZ" sz="2400" dirty="0" smtClean="0">
                <a:latin typeface="+mj-lt"/>
                <a:cs typeface="Arial"/>
              </a:rPr>
              <a:t>O </a:t>
            </a:r>
            <a:endParaRPr lang="cs-CZ" sz="24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1328"/>
            <a:ext cx="8219256" cy="482799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1</a:t>
            </a:r>
            <a:r>
              <a:rPr lang="cs-CZ" sz="2400" b="1" dirty="0" smtClean="0"/>
              <a:t>. Jaké je oxidační číslo uhlíku v karbidech? </a:t>
            </a:r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r>
              <a:rPr lang="pt-BR" sz="2400" b="1" dirty="0" smtClean="0"/>
              <a:t>2. Jak </a:t>
            </a:r>
            <a:r>
              <a:rPr lang="cs-CZ" sz="2400" b="1" dirty="0" smtClean="0"/>
              <a:t>vzniká </a:t>
            </a:r>
            <a:r>
              <a:rPr lang="pt-BR" sz="2400" b="1" dirty="0" smtClean="0"/>
              <a:t>CO a na co se používá? </a:t>
            </a:r>
            <a:endParaRPr lang="cs-CZ" sz="2400" b="1" dirty="0" smtClean="0"/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r>
              <a:rPr lang="cs-CZ" sz="2400" b="1" dirty="0" smtClean="0"/>
              <a:t>3. Který plyn je jedovatější?</a:t>
            </a:r>
          </a:p>
          <a:p>
            <a:pPr>
              <a:buNone/>
            </a:pPr>
            <a:r>
              <a:rPr lang="cs-CZ" sz="2400" b="1" dirty="0" smtClean="0"/>
              <a:t>a) CO		b) CO</a:t>
            </a:r>
            <a:r>
              <a:rPr lang="cs-CZ" sz="1800" b="1" dirty="0" smtClean="0"/>
              <a:t>2</a:t>
            </a:r>
            <a:endParaRPr lang="pt-BR" sz="2400" b="1" dirty="0" smtClean="0"/>
          </a:p>
          <a:p>
            <a:pPr>
              <a:buNone/>
            </a:pPr>
            <a:endParaRPr lang="pl-PL" sz="1200" b="1" dirty="0" smtClean="0"/>
          </a:p>
          <a:p>
            <a:pPr>
              <a:buNone/>
            </a:pPr>
            <a:r>
              <a:rPr lang="pl-PL" sz="2400" b="1" dirty="0" smtClean="0"/>
              <a:t>4. Jak může v přírodě vznikat CO</a:t>
            </a:r>
            <a:r>
              <a:rPr lang="pl-PL" sz="1800" b="1" dirty="0" smtClean="0"/>
              <a:t>2</a:t>
            </a:r>
            <a:r>
              <a:rPr lang="pl-PL" sz="2400" b="1" dirty="0" smtClean="0"/>
              <a:t>? </a:t>
            </a:r>
          </a:p>
          <a:p>
            <a:pPr>
              <a:buNone/>
            </a:pPr>
            <a:endParaRPr lang="pl-PL" sz="2400" b="1" dirty="0" smtClean="0"/>
          </a:p>
          <a:p>
            <a:pPr>
              <a:buNone/>
            </a:pPr>
            <a:r>
              <a:rPr lang="pl-PL" sz="2400" b="1" dirty="0" smtClean="0"/>
              <a:t>5. Ke vzorcům doplňte triviální názvy sloučenin.</a:t>
            </a:r>
          </a:p>
          <a:p>
            <a:pPr>
              <a:buNone/>
            </a:pPr>
            <a:endParaRPr lang="pl-PL" sz="2000" b="1" dirty="0" smtClean="0"/>
          </a:p>
          <a:p>
            <a:pPr>
              <a:buNone/>
            </a:pPr>
            <a:r>
              <a:rPr lang="cs-CZ" sz="2400" b="1" dirty="0" smtClean="0"/>
              <a:t>KCN	      NaHCO</a:t>
            </a:r>
            <a:r>
              <a:rPr lang="cs-CZ" sz="1800" b="1" dirty="0" smtClean="0"/>
              <a:t>3 	</a:t>
            </a:r>
            <a:r>
              <a:rPr lang="cs-CZ" sz="2400" b="1" dirty="0" smtClean="0">
                <a:cs typeface="Arial"/>
              </a:rPr>
              <a:t> Na</a:t>
            </a:r>
            <a:r>
              <a:rPr lang="cs-CZ" sz="1800" b="1" dirty="0" smtClean="0">
                <a:cs typeface="Arial"/>
              </a:rPr>
              <a:t>2</a:t>
            </a:r>
            <a:r>
              <a:rPr lang="cs-CZ" sz="2400" b="1" dirty="0" smtClean="0">
                <a:cs typeface="Arial"/>
              </a:rPr>
              <a:t>CO</a:t>
            </a:r>
            <a:r>
              <a:rPr lang="cs-CZ" sz="1800" b="1" dirty="0" smtClean="0">
                <a:cs typeface="Arial"/>
              </a:rPr>
              <a:t>3		</a:t>
            </a:r>
            <a:r>
              <a:rPr lang="cs-CZ" sz="2400" b="1" dirty="0" smtClean="0">
                <a:cs typeface="Arial"/>
              </a:rPr>
              <a:t> K</a:t>
            </a:r>
            <a:r>
              <a:rPr lang="cs-CZ" sz="1800" b="1" dirty="0" smtClean="0">
                <a:cs typeface="Arial"/>
              </a:rPr>
              <a:t>2</a:t>
            </a:r>
            <a:r>
              <a:rPr lang="cs-CZ" sz="2400" b="1" dirty="0" smtClean="0">
                <a:cs typeface="Arial"/>
              </a:rPr>
              <a:t>CO</a:t>
            </a:r>
            <a:r>
              <a:rPr lang="cs-CZ" sz="1800" b="1" dirty="0" smtClean="0">
                <a:cs typeface="Arial"/>
              </a:rPr>
              <a:t>3</a:t>
            </a:r>
            <a:endParaRPr lang="pl-PL" sz="2400" b="1" dirty="0" smtClean="0"/>
          </a:p>
          <a:p>
            <a:pPr>
              <a:buNone/>
            </a:pPr>
            <a:r>
              <a:rPr lang="cs-CZ" sz="2400" b="1" dirty="0" smtClean="0"/>
              <a:t>......	     ............		...............    	.............</a:t>
            </a:r>
            <a:endParaRPr lang="cs-CZ" sz="24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3399"/>
                </a:solidFill>
              </a:rPr>
              <a:t>opakování</a:t>
            </a:r>
            <a:endParaRPr lang="cs-CZ" dirty="0">
              <a:solidFill>
                <a:srgbClr val="FF339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91264" cy="4738531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1</a:t>
            </a:r>
            <a:r>
              <a:rPr lang="cs-CZ" sz="2800" b="1" dirty="0" smtClean="0"/>
              <a:t>. Jaké je oxidační číslo uhlíku v karbidech?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3399"/>
                </a:solidFill>
              </a:rPr>
              <a:t>-IV</a:t>
            </a:r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pt-BR" sz="2800" b="1" dirty="0" smtClean="0"/>
              <a:t>2. Jak </a:t>
            </a:r>
            <a:r>
              <a:rPr lang="cs-CZ" sz="2800" b="1" dirty="0" smtClean="0"/>
              <a:t>vzniká </a:t>
            </a:r>
            <a:r>
              <a:rPr lang="pt-BR" sz="2800" b="1" dirty="0" smtClean="0"/>
              <a:t>CO a na co se používá? </a:t>
            </a:r>
            <a:endParaRPr lang="cs-CZ" sz="2800" b="1" dirty="0" smtClean="0"/>
          </a:p>
          <a:p>
            <a:pPr>
              <a:buNone/>
            </a:pPr>
            <a:r>
              <a:rPr lang="cs-CZ" sz="2800" dirty="0" smtClean="0">
                <a:solidFill>
                  <a:srgbClr val="FF3399"/>
                </a:solidFill>
              </a:rPr>
              <a:t>vzniká neúplným spalováním C, </a:t>
            </a:r>
            <a:r>
              <a:rPr lang="cs-CZ" sz="2800" dirty="0" smtClean="0">
                <a:solidFill>
                  <a:srgbClr val="FF3399"/>
                </a:solidFill>
                <a:cs typeface="Arial"/>
              </a:rPr>
              <a:t>redukční činidlo, palivo</a:t>
            </a:r>
            <a:endParaRPr lang="cs-CZ" sz="2800" b="1" dirty="0" smtClean="0">
              <a:solidFill>
                <a:srgbClr val="FF3399"/>
              </a:solidFill>
            </a:endParaRPr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cs-CZ" sz="2800" b="1" dirty="0" smtClean="0"/>
              <a:t>3. Který plyn je jedovatější?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3399"/>
                </a:solidFill>
              </a:rPr>
              <a:t>a) CO</a:t>
            </a:r>
            <a:r>
              <a:rPr lang="cs-CZ" sz="2800" b="1" dirty="0" smtClean="0"/>
              <a:t>		b) CO</a:t>
            </a:r>
            <a:r>
              <a:rPr lang="cs-CZ" sz="2000" b="1" dirty="0" smtClean="0"/>
              <a:t>2</a:t>
            </a:r>
            <a:endParaRPr lang="pt-BR" sz="2800" b="1" dirty="0" smtClean="0"/>
          </a:p>
          <a:p>
            <a:pPr>
              <a:buNone/>
            </a:pPr>
            <a:endParaRPr lang="pl-PL" sz="1400" b="1" dirty="0" smtClean="0"/>
          </a:p>
          <a:p>
            <a:pPr>
              <a:buNone/>
            </a:pPr>
            <a:r>
              <a:rPr lang="pl-PL" sz="2800" b="1" dirty="0" smtClean="0"/>
              <a:t>4. Jak může v přírodě vznikat CO</a:t>
            </a:r>
            <a:r>
              <a:rPr lang="pl-PL" sz="2000" b="1" dirty="0" smtClean="0"/>
              <a:t>2</a:t>
            </a:r>
            <a:r>
              <a:rPr lang="pl-PL" sz="2800" b="1" dirty="0" smtClean="0"/>
              <a:t>? 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900" dirty="0" smtClean="0">
                <a:solidFill>
                  <a:srgbClr val="FF3399"/>
                </a:solidFill>
              </a:rPr>
              <a:t>dokonalým spalováním organických paliv, dýcháním, kvašením</a:t>
            </a:r>
            <a:r>
              <a:rPr lang="cs-CZ" sz="2400" b="1" dirty="0" smtClean="0">
                <a:solidFill>
                  <a:srgbClr val="FF3399"/>
                </a:solidFill>
              </a:rPr>
              <a:t> </a:t>
            </a:r>
          </a:p>
          <a:p>
            <a:pPr>
              <a:buNone/>
            </a:pPr>
            <a:endParaRPr lang="pl-PL" sz="2800" b="1" dirty="0" smtClean="0"/>
          </a:p>
          <a:p>
            <a:pPr>
              <a:buNone/>
            </a:pPr>
            <a:r>
              <a:rPr lang="pl-PL" sz="2800" b="1" dirty="0" smtClean="0"/>
              <a:t>5. Ke vzorcům doplňte triviální názvy sloučenin.</a:t>
            </a:r>
          </a:p>
          <a:p>
            <a:pPr>
              <a:buNone/>
            </a:pPr>
            <a:endParaRPr lang="pl-PL" sz="2600" b="1" dirty="0" smtClean="0"/>
          </a:p>
          <a:p>
            <a:pPr>
              <a:buNone/>
            </a:pPr>
            <a:r>
              <a:rPr lang="cs-CZ" sz="2800" b="1" dirty="0" smtClean="0"/>
              <a:t>KCN	      	NaHCO</a:t>
            </a:r>
            <a:r>
              <a:rPr lang="cs-CZ" sz="2000" b="1" dirty="0" smtClean="0"/>
              <a:t>3 	</a:t>
            </a:r>
            <a:r>
              <a:rPr lang="cs-CZ" sz="2800" b="1" dirty="0" smtClean="0">
                <a:cs typeface="Arial"/>
              </a:rPr>
              <a:t> Na</a:t>
            </a:r>
            <a:r>
              <a:rPr lang="cs-CZ" sz="2000" b="1" dirty="0" smtClean="0">
                <a:cs typeface="Arial"/>
              </a:rPr>
              <a:t>2</a:t>
            </a:r>
            <a:r>
              <a:rPr lang="cs-CZ" sz="2800" b="1" dirty="0" smtClean="0">
                <a:cs typeface="Arial"/>
              </a:rPr>
              <a:t>CO</a:t>
            </a:r>
            <a:r>
              <a:rPr lang="cs-CZ" sz="2000" b="1" dirty="0" smtClean="0">
                <a:cs typeface="Arial"/>
              </a:rPr>
              <a:t>3	</a:t>
            </a:r>
            <a:r>
              <a:rPr lang="cs-CZ" sz="2800" b="1" dirty="0" smtClean="0">
                <a:cs typeface="Arial"/>
              </a:rPr>
              <a:t>K</a:t>
            </a:r>
            <a:r>
              <a:rPr lang="cs-CZ" sz="2000" b="1" dirty="0" smtClean="0">
                <a:cs typeface="Arial"/>
              </a:rPr>
              <a:t>2</a:t>
            </a:r>
            <a:r>
              <a:rPr lang="cs-CZ" sz="2800" b="1" dirty="0" smtClean="0">
                <a:cs typeface="Arial"/>
              </a:rPr>
              <a:t>CO</a:t>
            </a:r>
            <a:r>
              <a:rPr lang="cs-CZ" sz="2000" b="1" dirty="0" smtClean="0">
                <a:cs typeface="Arial"/>
              </a:rPr>
              <a:t>3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FF3399"/>
                </a:solidFill>
              </a:rPr>
              <a:t>Cyankáli</a:t>
            </a:r>
            <a:r>
              <a:rPr lang="pl-PL" sz="2800" b="1" dirty="0" smtClean="0">
                <a:solidFill>
                  <a:srgbClr val="FF3399"/>
                </a:solidFill>
              </a:rPr>
              <a:t>	jedlá soda	  soda		potaš</a:t>
            </a:r>
            <a:endParaRPr lang="cs-CZ" sz="2800" b="1" dirty="0" smtClean="0">
              <a:solidFill>
                <a:srgbClr val="FF3399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3399"/>
                </a:solidFill>
              </a:rPr>
              <a:t>řešení</a:t>
            </a:r>
            <a:endParaRPr lang="cs-CZ" dirty="0">
              <a:solidFill>
                <a:srgbClr val="FF339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Vratislav Šrámek, Ludvík Kosina: Obecná a anorganická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FIN, Olomouc 1996</a:t>
            </a:r>
          </a:p>
          <a:p>
            <a:r>
              <a:rPr lang="cs-CZ" sz="1800" dirty="0" smtClean="0"/>
              <a:t>Marika Benešová, Hana </a:t>
            </a:r>
            <a:r>
              <a:rPr lang="cs-CZ" sz="1800" dirty="0" err="1" smtClean="0"/>
              <a:t>Satrapová</a:t>
            </a:r>
            <a:r>
              <a:rPr lang="cs-CZ" sz="1800" dirty="0" smtClean="0"/>
              <a:t>: Odmaturuj z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DIDAKTIS </a:t>
            </a:r>
            <a:r>
              <a:rPr lang="cs-CZ" sz="1800" dirty="0" err="1" smtClean="0"/>
              <a:t>spol.s.r.o</a:t>
            </a:r>
            <a:r>
              <a:rPr lang="cs-CZ" sz="1800" dirty="0" smtClean="0"/>
              <a:t>. 2002</a:t>
            </a:r>
          </a:p>
          <a:p>
            <a:pPr>
              <a:buNone/>
            </a:pP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145</TotalTime>
  <Words>514</Words>
  <Application>Microsoft Office PowerPoint</Application>
  <PresentationFormat>Předvádění na obrazovce (4:3)</PresentationFormat>
  <Paragraphs>136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UHLÍK II</vt:lpstr>
      <vt:lpstr>KARBIDY</vt:lpstr>
      <vt:lpstr>Prezentace aplikace PowerPoint</vt:lpstr>
      <vt:lpstr>OXIDY:</vt:lpstr>
      <vt:lpstr>Prezentace aplikace PowerPoint</vt:lpstr>
      <vt:lpstr>Prezentace aplikace PowerPoint</vt:lpstr>
      <vt:lpstr>Oxokyseliny a soli</vt:lpstr>
      <vt:lpstr>Prezentace aplikace PowerPoint</vt:lpstr>
      <vt:lpstr>opakování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cernaxj</cp:lastModifiedBy>
  <cp:revision>34</cp:revision>
  <dcterms:created xsi:type="dcterms:W3CDTF">2013-08-29T14:55:34Z</dcterms:created>
  <dcterms:modified xsi:type="dcterms:W3CDTF">2013-10-17T07:48:19Z</dcterms:modified>
</cp:coreProperties>
</file>