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8"/>
  </p:notesMasterIdLst>
  <p:sldIdLst>
    <p:sldId id="272" r:id="rId2"/>
    <p:sldId id="256" r:id="rId3"/>
    <p:sldId id="277" r:id="rId4"/>
    <p:sldId id="278" r:id="rId5"/>
    <p:sldId id="280" r:id="rId6"/>
    <p:sldId id="281" r:id="rId7"/>
    <p:sldId id="284" r:id="rId8"/>
    <p:sldId id="282" r:id="rId9"/>
    <p:sldId id="283" r:id="rId10"/>
    <p:sldId id="286" r:id="rId11"/>
    <p:sldId id="287" r:id="rId12"/>
    <p:sldId id="270" r:id="rId13"/>
    <p:sldId id="288" r:id="rId14"/>
    <p:sldId id="289" r:id="rId15"/>
    <p:sldId id="290" r:id="rId16"/>
    <p:sldId id="27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7C19DF-8248-4022-9ADB-EA45F4F94A75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5AD9BF-CD0C-4723-8A0B-04E1E87401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8211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6CE6962-73E1-4D6B-86AC-8020DC9C70B0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84F7F45-0DF6-4139-8B18-6C4CE3AE38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Quartz_Br%C3%A9sil.jpg" TargetMode="External"/><Relationship Id="rId2" Type="http://schemas.openxmlformats.org/officeDocument/2006/relationships/hyperlink" Target="http://cs.wikipedia.org/wiki/Soubor:Uncut_Rose_Quartz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16632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700808"/>
          <a:ext cx="6697662" cy="493134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cs-CZ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t"/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  VY_32_INOVACE_08.02.14 KŘEMÍK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Jana Černá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Anorganická chemie pro 2.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30.11.2012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Materiál je určen pro studenty 2. ročníku přírodovědného lycea, 4letých a odpovídajících ročníků víceletých gymnázií, do předmětu Chemie. Tento materiál slouží k výkladu učiva o výskytu, vlastnostech a použití křemíku. Dále jsou uvedeny různé materiály získaných ze sloučenin křemíku.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Prezentace je určena jako podpora výkladu učitele a je doplněna  názornými obrázky odrůd křemene. Žáci mohou tuto část použít jako podklad pro zápis do sešitu. V závěru prezentace si žáci mohou při opakování ověřit získané znalosti a upevnit je.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7200" dirty="0" smtClean="0"/>
              <a:t>Křemík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Si - SILICIUM</a:t>
            </a:r>
            <a:endParaRPr lang="cs-CZ" sz="32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výskyt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7"/>
            <a:ext cx="8280920" cy="4968551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po O</a:t>
            </a:r>
            <a:r>
              <a:rPr lang="cs-CZ" sz="2000" dirty="0" smtClean="0"/>
              <a:t>2</a:t>
            </a:r>
            <a:r>
              <a:rPr lang="cs-CZ" dirty="0" smtClean="0"/>
              <a:t> 2. nejrozšířenější prvek na Zemi</a:t>
            </a:r>
          </a:p>
          <a:p>
            <a:pPr>
              <a:buNone/>
            </a:pPr>
            <a:endParaRPr lang="cs-CZ" sz="20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u="sng" dirty="0" smtClean="0">
                <a:solidFill>
                  <a:srgbClr val="FFFF00"/>
                </a:solidFill>
              </a:rPr>
              <a:t>Pouze vázaný ve sloučeninách s oxidačním č. IV: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SiO</a:t>
            </a:r>
            <a:r>
              <a:rPr lang="cs-CZ" sz="2400" dirty="0" smtClean="0">
                <a:solidFill>
                  <a:srgbClr val="FFFF00"/>
                </a:solidFill>
              </a:rPr>
              <a:t>2 </a:t>
            </a:r>
            <a:r>
              <a:rPr lang="cs-CZ" dirty="0" smtClean="0">
                <a:solidFill>
                  <a:srgbClr val="FFFF00"/>
                </a:solidFill>
              </a:rPr>
              <a:t>(křemen) </a:t>
            </a:r>
            <a:r>
              <a:rPr lang="cs-CZ" dirty="0" smtClean="0"/>
              <a:t>– tvoří řadu </a:t>
            </a:r>
            <a:r>
              <a:rPr lang="cs-CZ" b="1" dirty="0" smtClean="0">
                <a:solidFill>
                  <a:srgbClr val="FFFF00"/>
                </a:solidFill>
              </a:rPr>
              <a:t>odrůd: </a:t>
            </a:r>
          </a:p>
          <a:p>
            <a:pPr>
              <a:buNone/>
            </a:pPr>
            <a:r>
              <a:rPr lang="cs-CZ" dirty="0" smtClean="0"/>
              <a:t>	čirý křišťál, růžový růženín, hnědá záhněda, chalcedon, achát, nafialovělý ametyst, jaspis, žlutý citrín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FF00"/>
                </a:solidFill>
              </a:rPr>
              <a:t>křemičitany</a:t>
            </a:r>
            <a:r>
              <a:rPr lang="cs-CZ" dirty="0" smtClean="0"/>
              <a:t> (granáty, olivín, </a:t>
            </a:r>
            <a:r>
              <a:rPr lang="cs-CZ" dirty="0" err="1" smtClean="0"/>
              <a:t>orthoklas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FF00"/>
                </a:solidFill>
              </a:rPr>
              <a:t>hlinitokřemičitany</a:t>
            </a:r>
            <a:r>
              <a:rPr lang="cs-CZ" dirty="0" smtClean="0"/>
              <a:t> (základ zemské kůry- slídy, živce)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FF00"/>
                </a:solidFill>
              </a:rPr>
              <a:t>biogenní prvek </a:t>
            </a:r>
            <a:r>
              <a:rPr lang="cs-CZ" dirty="0" smtClean="0"/>
              <a:t>(přesličky, ječmen)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675px-Uncut_Rose_Quart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836712"/>
            <a:ext cx="3309055" cy="2941382"/>
          </a:xfrm>
        </p:spPr>
      </p:pic>
      <p:sp>
        <p:nvSpPr>
          <p:cNvPr id="5" name="TextovéPole 4"/>
          <p:cNvSpPr txBox="1"/>
          <p:nvPr/>
        </p:nvSpPr>
        <p:spPr>
          <a:xfrm>
            <a:off x="395536" y="378904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1</a:t>
            </a:r>
            <a:endParaRPr lang="cs-CZ" dirty="0"/>
          </a:p>
        </p:txBody>
      </p:sp>
      <p:pic>
        <p:nvPicPr>
          <p:cNvPr id="6" name="Obrázek 5" descr="QUARTZ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7" y="1772816"/>
            <a:ext cx="3464065" cy="295232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644008" y="479715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191683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křišťál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328498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růženín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vlastnosti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7529264" cy="4785395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struktura podobná diamantu – vazby však křehčí</a:t>
            </a:r>
          </a:p>
          <a:p>
            <a:pPr>
              <a:buFontTx/>
              <a:buChar char="-"/>
            </a:pPr>
            <a:r>
              <a:rPr lang="cs-CZ" dirty="0" smtClean="0"/>
              <a:t>tmavošedý, kovově lesklý</a:t>
            </a:r>
          </a:p>
          <a:p>
            <a:pPr>
              <a:buFontTx/>
              <a:buChar char="-"/>
            </a:pPr>
            <a:r>
              <a:rPr lang="cs-CZ" dirty="0" smtClean="0"/>
              <a:t>lesklý, tvrdý, křehký</a:t>
            </a:r>
          </a:p>
          <a:p>
            <a:pPr>
              <a:buFontTx/>
              <a:buChar char="-"/>
            </a:pPr>
            <a:r>
              <a:rPr lang="cs-CZ" dirty="0" smtClean="0"/>
              <a:t>polovodič</a:t>
            </a:r>
          </a:p>
          <a:p>
            <a:pPr>
              <a:buFontTx/>
              <a:buChar char="-"/>
            </a:pPr>
            <a:r>
              <a:rPr lang="cs-CZ" dirty="0" smtClean="0"/>
              <a:t>málo reaktivní prvek</a:t>
            </a:r>
          </a:p>
          <a:p>
            <a:pPr>
              <a:buFontTx/>
              <a:buChar char="-"/>
            </a:pPr>
            <a:r>
              <a:rPr lang="cs-CZ" dirty="0" smtClean="0"/>
              <a:t>reaguje jen s HNO</a:t>
            </a:r>
            <a:r>
              <a:rPr lang="cs-CZ" sz="2000" dirty="0" smtClean="0"/>
              <a:t>3</a:t>
            </a:r>
            <a:r>
              <a:rPr lang="cs-CZ" dirty="0" smtClean="0"/>
              <a:t> a HF, alkalickými hydroxidy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Použití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- do slitin (Si + </a:t>
            </a:r>
            <a:r>
              <a:rPr lang="cs-CZ" dirty="0" err="1" smtClean="0"/>
              <a:t>Fe</a:t>
            </a:r>
            <a:r>
              <a:rPr lang="cs-CZ" dirty="0" smtClean="0"/>
              <a:t> = ferosilicium)</a:t>
            </a:r>
          </a:p>
          <a:p>
            <a:pPr>
              <a:buNone/>
            </a:pPr>
            <a:r>
              <a:rPr lang="cs-CZ" dirty="0" smtClean="0"/>
              <a:t>- výroba polovodičových součástek (diody)</a:t>
            </a:r>
          </a:p>
          <a:p>
            <a:pPr>
              <a:buFontTx/>
              <a:buChar char="-"/>
            </a:pPr>
            <a:r>
              <a:rPr lang="cs-CZ" dirty="0" smtClean="0"/>
              <a:t>polovodič typu N a P</a:t>
            </a:r>
          </a:p>
          <a:p>
            <a:pPr>
              <a:buFontTx/>
              <a:buChar char="-"/>
            </a:pPr>
            <a:r>
              <a:rPr lang="cs-CZ" dirty="0" smtClean="0"/>
              <a:t>čipy, počítače – paměť </a:t>
            </a:r>
          </a:p>
          <a:p>
            <a:pPr>
              <a:buNone/>
            </a:pPr>
            <a:r>
              <a:rPr lang="cs-CZ" dirty="0" smtClean="0"/>
              <a:t>-  výroba integrovaných obvodů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Příměsové polovodiče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80920" cy="5112568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 vodivost u čistých polovodičů lze zvýšit přidáním příměsí (resp. volných elektronů)</a:t>
            </a:r>
          </a:p>
          <a:p>
            <a:pPr>
              <a:buNone/>
            </a:pPr>
            <a:endParaRPr lang="cs-CZ" sz="2400" b="1" u="sng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2400" b="1" u="sng" dirty="0" smtClean="0">
                <a:solidFill>
                  <a:srgbClr val="FFFF00"/>
                </a:solidFill>
              </a:rPr>
              <a:t>Polovodič typu N</a:t>
            </a:r>
          </a:p>
          <a:p>
            <a:pPr>
              <a:buNone/>
            </a:pPr>
            <a:r>
              <a:rPr lang="cs-CZ" sz="2400" dirty="0" smtClean="0"/>
              <a:t>Přidáme-li do čistého křemíku se čtyřmi valenčními</a:t>
            </a:r>
          </a:p>
          <a:p>
            <a:pPr>
              <a:buNone/>
            </a:pPr>
            <a:r>
              <a:rPr lang="cs-CZ" sz="2400" dirty="0" smtClean="0"/>
              <a:t>elektrony prvek s pěti valenčními elektrony (fosfor, arsen</a:t>
            </a:r>
          </a:p>
          <a:p>
            <a:pPr>
              <a:buNone/>
            </a:pPr>
            <a:r>
              <a:rPr lang="cs-CZ" sz="2400" dirty="0" smtClean="0"/>
              <a:t>nebo antimon) = donor elektronu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b="1" u="sng" dirty="0" smtClean="0">
                <a:solidFill>
                  <a:srgbClr val="FFFF00"/>
                </a:solidFill>
              </a:rPr>
              <a:t>Polovodič typu P</a:t>
            </a:r>
          </a:p>
          <a:p>
            <a:pPr>
              <a:buNone/>
            </a:pPr>
            <a:r>
              <a:rPr lang="cs-CZ" sz="2400" dirty="0" smtClean="0"/>
              <a:t>Přidáme-li do čistého křemíku prvkem s třemi valenčními </a:t>
            </a:r>
          </a:p>
          <a:p>
            <a:pPr>
              <a:buNone/>
            </a:pPr>
            <a:r>
              <a:rPr lang="cs-CZ" sz="2400" dirty="0" smtClean="0"/>
              <a:t>elektrony (bór, hliník, </a:t>
            </a:r>
            <a:r>
              <a:rPr lang="cs-CZ" sz="2400" dirty="0" err="1" smtClean="0"/>
              <a:t>gallium</a:t>
            </a:r>
            <a:r>
              <a:rPr lang="cs-CZ" sz="2400" dirty="0" smtClean="0"/>
              <a:t> nebo indium) = akceptor – </a:t>
            </a:r>
          </a:p>
          <a:p>
            <a:pPr>
              <a:buNone/>
            </a:pPr>
            <a:r>
              <a:rPr lang="cs-CZ" sz="2400" dirty="0" smtClean="0"/>
              <a:t>přijme elektron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92211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b="1" u="sng" dirty="0" smtClean="0">
                <a:solidFill>
                  <a:srgbClr val="00B0F0"/>
                </a:solidFill>
              </a:rPr>
              <a:t>Sloučeniny</a:t>
            </a:r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424936" cy="46805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u="sng" dirty="0" smtClean="0">
                <a:solidFill>
                  <a:srgbClr val="FFFF00"/>
                </a:solidFill>
              </a:rPr>
              <a:t>A) Bezkyslíkaté</a:t>
            </a:r>
          </a:p>
          <a:p>
            <a:r>
              <a:rPr lang="cs-CZ" sz="2400" dirty="0" smtClean="0">
                <a:solidFill>
                  <a:srgbClr val="FFFF00"/>
                </a:solidFill>
              </a:rPr>
              <a:t>SILICIDY</a:t>
            </a:r>
            <a:r>
              <a:rPr lang="cs-CZ" sz="2400" dirty="0" smtClean="0"/>
              <a:t> (Mg</a:t>
            </a:r>
            <a:r>
              <a:rPr lang="cs-CZ" sz="2400" b="1" dirty="0" smtClean="0"/>
              <a:t>2</a:t>
            </a:r>
            <a:r>
              <a:rPr lang="cs-CZ" sz="2400" dirty="0" smtClean="0"/>
              <a:t>Si)</a:t>
            </a:r>
          </a:p>
          <a:p>
            <a:r>
              <a:rPr lang="cs-CZ" sz="2400" dirty="0" smtClean="0">
                <a:solidFill>
                  <a:srgbClr val="FFFF00"/>
                </a:solidFill>
              </a:rPr>
              <a:t>Silany – </a:t>
            </a:r>
            <a:r>
              <a:rPr lang="cs-CZ" sz="2400" dirty="0" smtClean="0"/>
              <a:t>obdoba alkanů</a:t>
            </a:r>
          </a:p>
          <a:p>
            <a:pPr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			 </a:t>
            </a:r>
            <a:r>
              <a:rPr lang="cs-CZ" sz="2400" dirty="0" smtClean="0"/>
              <a:t>SiH4  - </a:t>
            </a:r>
            <a:r>
              <a:rPr lang="cs-CZ" sz="2400" dirty="0" err="1" smtClean="0"/>
              <a:t>monosilan</a:t>
            </a:r>
            <a:r>
              <a:rPr lang="cs-CZ" sz="2400" dirty="0" smtClean="0"/>
              <a:t> (výroba baterií)</a:t>
            </a:r>
          </a:p>
          <a:p>
            <a:pPr>
              <a:buNone/>
            </a:pPr>
            <a:endParaRPr lang="cs-CZ" sz="9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2400" u="sng" dirty="0" smtClean="0">
                <a:solidFill>
                  <a:srgbClr val="FFFF00"/>
                </a:solidFill>
              </a:rPr>
              <a:t>B) Kyslíkaté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00B0F0"/>
                </a:solidFill>
              </a:rPr>
              <a:t>SiO</a:t>
            </a:r>
            <a:r>
              <a:rPr lang="cs-CZ" sz="2000" b="1" u="sng" dirty="0" smtClean="0">
                <a:solidFill>
                  <a:srgbClr val="00B0F0"/>
                </a:solidFill>
              </a:rPr>
              <a:t>2</a:t>
            </a:r>
            <a:r>
              <a:rPr lang="cs-CZ" sz="2800" b="1" u="sng" dirty="0" smtClean="0">
                <a:solidFill>
                  <a:srgbClr val="00B0F0"/>
                </a:solidFill>
              </a:rPr>
              <a:t> (křemen)-</a:t>
            </a:r>
            <a:r>
              <a:rPr lang="cs-CZ" sz="2800" dirty="0" smtClean="0">
                <a:solidFill>
                  <a:srgbClr val="FFFF00"/>
                </a:solidFill>
              </a:rPr>
              <a:t> </a:t>
            </a:r>
            <a:r>
              <a:rPr lang="cs-CZ" sz="2400" dirty="0" smtClean="0"/>
              <a:t>pevná, těžko tavitelná látka, stálá l. – málo reaktivní</a:t>
            </a:r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r>
              <a:rPr lang="cs-CZ" sz="2400" u="sng" dirty="0" smtClean="0"/>
              <a:t>Struktura:</a:t>
            </a:r>
            <a:r>
              <a:rPr lang="cs-CZ" sz="2400" dirty="0" smtClean="0"/>
              <a:t> polymerní, prostorová – z tetraedrů (SiO4) – čtyřstěnů </a:t>
            </a:r>
          </a:p>
          <a:p>
            <a:pPr>
              <a:buNone/>
            </a:pPr>
            <a:endParaRPr lang="cs-CZ" sz="300" u="sng" dirty="0" smtClean="0"/>
          </a:p>
          <a:p>
            <a:pPr>
              <a:buNone/>
            </a:pPr>
            <a:r>
              <a:rPr lang="cs-CZ" sz="2400" u="sng" dirty="0" smtClean="0"/>
              <a:t>Použití</a:t>
            </a:r>
            <a:r>
              <a:rPr lang="cs-CZ" sz="2400" dirty="0" smtClean="0"/>
              <a:t>: stavebnictví (písek), výroba skla a porcelánu, keramiky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20688"/>
            <a:ext cx="8208912" cy="550547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b="1" u="sng" dirty="0" smtClean="0">
                <a:solidFill>
                  <a:srgbClr val="FFFF00"/>
                </a:solidFill>
              </a:rPr>
              <a:t>SKLO</a:t>
            </a:r>
          </a:p>
          <a:p>
            <a:r>
              <a:rPr lang="cs-CZ" sz="2800" dirty="0" smtClean="0"/>
              <a:t>Homogenní amorfní látka </a:t>
            </a:r>
          </a:p>
          <a:p>
            <a:r>
              <a:rPr lang="cs-CZ" sz="2800" dirty="0" smtClean="0"/>
              <a:t>Vzniká tavením sklářského písku (</a:t>
            </a:r>
            <a:r>
              <a:rPr lang="cs-CZ" sz="2800" dirty="0" smtClean="0">
                <a:solidFill>
                  <a:srgbClr val="FFFF00"/>
                </a:solidFill>
              </a:rPr>
              <a:t>SiO</a:t>
            </a:r>
            <a:r>
              <a:rPr lang="cs-CZ" sz="1800" b="1" dirty="0" smtClean="0">
                <a:solidFill>
                  <a:srgbClr val="FFFF00"/>
                </a:solidFill>
              </a:rPr>
              <a:t>2</a:t>
            </a:r>
            <a:r>
              <a:rPr lang="cs-CZ" sz="2800" dirty="0" smtClean="0"/>
              <a:t>),</a:t>
            </a:r>
            <a:r>
              <a:rPr lang="cs-CZ" sz="2800" b="1" dirty="0" smtClean="0">
                <a:solidFill>
                  <a:srgbClr val="FFFF00"/>
                </a:solidFill>
              </a:rPr>
              <a:t> </a:t>
            </a:r>
            <a:r>
              <a:rPr lang="cs-CZ" sz="2800" dirty="0" smtClean="0"/>
              <a:t>vápence (CaCO</a:t>
            </a:r>
            <a:r>
              <a:rPr lang="cs-CZ" sz="1800" dirty="0" smtClean="0"/>
              <a:t>3</a:t>
            </a:r>
            <a:r>
              <a:rPr lang="cs-CZ" sz="2800" dirty="0" smtClean="0"/>
              <a:t>) a sody (Na</a:t>
            </a:r>
            <a:r>
              <a:rPr lang="cs-CZ" sz="2000" dirty="0" smtClean="0"/>
              <a:t>2</a:t>
            </a:r>
            <a:r>
              <a:rPr lang="cs-CZ" sz="2800" dirty="0" smtClean="0"/>
              <a:t>CO</a:t>
            </a:r>
            <a:r>
              <a:rPr lang="cs-CZ" sz="2000" dirty="0" smtClean="0"/>
              <a:t>3</a:t>
            </a:r>
            <a:r>
              <a:rPr lang="cs-CZ" sz="2800" dirty="0" smtClean="0"/>
              <a:t>) + další přísady</a:t>
            </a:r>
          </a:p>
          <a:p>
            <a:pPr>
              <a:buNone/>
            </a:pPr>
            <a:endParaRPr lang="cs-CZ" sz="2800" u="sng" dirty="0" smtClean="0">
              <a:solidFill>
                <a:srgbClr val="FFFF00"/>
              </a:solidFill>
            </a:endParaRPr>
          </a:p>
          <a:p>
            <a:pPr marL="550926" indent="-514350">
              <a:buNone/>
            </a:pPr>
            <a:r>
              <a:rPr lang="cs-CZ" sz="2600" b="1" u="sng" dirty="0" smtClean="0">
                <a:solidFill>
                  <a:srgbClr val="FFFF00"/>
                </a:solidFill>
              </a:rPr>
              <a:t>KŘEMENNÉ SKLO</a:t>
            </a:r>
          </a:p>
          <a:p>
            <a:pPr marL="550926" indent="-514350"/>
            <a:r>
              <a:rPr lang="cs-CZ" sz="2800" dirty="0" smtClean="0"/>
              <a:t>roztavením křemene (</a:t>
            </a:r>
            <a:r>
              <a:rPr lang="cs-CZ" sz="2800" dirty="0" err="1" smtClean="0"/>
              <a:t>tt</a:t>
            </a:r>
            <a:r>
              <a:rPr lang="cs-CZ" sz="2800" dirty="0" smtClean="0"/>
              <a:t> = 1713 °C) a následným</a:t>
            </a:r>
          </a:p>
          <a:p>
            <a:pPr marL="550926" indent="-514350">
              <a:buNone/>
            </a:pPr>
            <a:r>
              <a:rPr lang="cs-CZ" sz="2800" dirty="0" smtClean="0"/>
              <a:t>ochlazením taveniny, křehké</a:t>
            </a:r>
          </a:p>
          <a:p>
            <a:pPr marL="550926" indent="-514350"/>
            <a:r>
              <a:rPr lang="cs-CZ" sz="2800" dirty="0" smtClean="0"/>
              <a:t>rozdíl od běžného skla - odolnější (vydrží velké </a:t>
            </a:r>
          </a:p>
          <a:p>
            <a:pPr marL="550926" indent="-514350">
              <a:buNone/>
            </a:pPr>
            <a:r>
              <a:rPr lang="cs-CZ" sz="2800" dirty="0" smtClean="0"/>
              <a:t>      rozpětí teplot),lze tvarovat při </a:t>
            </a:r>
            <a:r>
              <a:rPr lang="cs-CZ" sz="2800" dirty="0" smtClean="0">
                <a:cs typeface="Arial"/>
              </a:rPr>
              <a:t>↑ (1700°C) T</a:t>
            </a:r>
          </a:p>
          <a:p>
            <a:pPr marL="550926" indent="-514350"/>
            <a:r>
              <a:rPr lang="cs-CZ" sz="2800" dirty="0" smtClean="0">
                <a:cs typeface="Arial"/>
              </a:rPr>
              <a:t>drahé</a:t>
            </a:r>
          </a:p>
          <a:p>
            <a:pPr>
              <a:buNone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136904" cy="5832648"/>
          </a:xfrm>
        </p:spPr>
        <p:txBody>
          <a:bodyPr>
            <a:normAutofit fontScale="85000" lnSpcReduction="20000"/>
          </a:bodyPr>
          <a:lstStyle/>
          <a:p>
            <a:pPr marL="550926" indent="-514350">
              <a:buNone/>
            </a:pPr>
            <a:r>
              <a:rPr lang="cs-CZ" sz="3200" b="1" u="sng" dirty="0" smtClean="0">
                <a:solidFill>
                  <a:srgbClr val="FFFF00"/>
                </a:solidFill>
                <a:cs typeface="Arial"/>
              </a:rPr>
              <a:t>OPTICKÁ VLÁKNA</a:t>
            </a:r>
          </a:p>
          <a:p>
            <a:pPr marL="550926" indent="-514350">
              <a:buNone/>
            </a:pPr>
            <a:r>
              <a:rPr lang="cs-CZ" sz="3200" dirty="0" smtClean="0">
                <a:cs typeface="Arial"/>
              </a:rPr>
              <a:t>= speciální vlákna, které propouštějí světelné signály</a:t>
            </a:r>
          </a:p>
          <a:p>
            <a:pPr marL="550926" indent="-514350">
              <a:buFontTx/>
              <a:buChar char="-"/>
            </a:pPr>
            <a:r>
              <a:rPr lang="cs-CZ" sz="3200" dirty="0" smtClean="0">
                <a:cs typeface="Arial"/>
              </a:rPr>
              <a:t>vyrobeny z Si skloviny, slouží jako OPTICKÉ VLNOVODY</a:t>
            </a:r>
          </a:p>
          <a:p>
            <a:pPr marL="550926" indent="-514350">
              <a:buNone/>
            </a:pPr>
            <a:r>
              <a:rPr lang="cs-CZ" sz="3200" dirty="0" smtClean="0">
                <a:solidFill>
                  <a:srgbClr val="FFFF00"/>
                </a:solidFill>
                <a:cs typeface="Arial"/>
              </a:rPr>
              <a:t>Výroba: </a:t>
            </a:r>
            <a:r>
              <a:rPr lang="cs-CZ" sz="3200" dirty="0" smtClean="0">
                <a:cs typeface="Arial"/>
              </a:rPr>
              <a:t>SiCl</a:t>
            </a:r>
            <a:r>
              <a:rPr lang="cs-CZ" sz="2400" dirty="0" smtClean="0">
                <a:cs typeface="Arial"/>
              </a:rPr>
              <a:t>4</a:t>
            </a:r>
            <a:r>
              <a:rPr lang="cs-CZ" sz="3200" dirty="0" smtClean="0">
                <a:cs typeface="Arial"/>
              </a:rPr>
              <a:t>  + O</a:t>
            </a:r>
            <a:r>
              <a:rPr lang="cs-CZ" sz="2400" dirty="0" smtClean="0">
                <a:cs typeface="Arial"/>
              </a:rPr>
              <a:t>2</a:t>
            </a:r>
            <a:r>
              <a:rPr lang="cs-CZ" sz="3200" dirty="0" smtClean="0">
                <a:cs typeface="Arial"/>
              </a:rPr>
              <a:t> → SiO</a:t>
            </a:r>
            <a:r>
              <a:rPr lang="cs-CZ" sz="2400" dirty="0" smtClean="0">
                <a:cs typeface="Arial"/>
              </a:rPr>
              <a:t>2 </a:t>
            </a:r>
            <a:r>
              <a:rPr lang="cs-CZ" sz="3200" dirty="0" smtClean="0">
                <a:cs typeface="Arial"/>
              </a:rPr>
              <a:t> + 2Cl</a:t>
            </a:r>
            <a:r>
              <a:rPr lang="cs-CZ" sz="2400" dirty="0" smtClean="0">
                <a:cs typeface="Arial"/>
              </a:rPr>
              <a:t>2</a:t>
            </a:r>
          </a:p>
          <a:p>
            <a:pPr marL="550926" indent="-514350">
              <a:buFontTx/>
              <a:buChar char="-"/>
            </a:pPr>
            <a:r>
              <a:rPr lang="cs-CZ" sz="3200" dirty="0" smtClean="0">
                <a:cs typeface="Arial"/>
              </a:rPr>
              <a:t>přenáší data, napojení počítačů</a:t>
            </a:r>
          </a:p>
          <a:p>
            <a:pPr marL="550926" indent="-514350">
              <a:buFontTx/>
              <a:buChar char="-"/>
            </a:pPr>
            <a:r>
              <a:rPr lang="cs-CZ" sz="3200" dirty="0" smtClean="0">
                <a:cs typeface="Arial"/>
              </a:rPr>
              <a:t>nerušitelé, neodposlouchatelné</a:t>
            </a:r>
            <a:endParaRPr lang="cs-CZ" sz="4000" dirty="0" smtClean="0"/>
          </a:p>
          <a:p>
            <a:pPr>
              <a:buNone/>
            </a:pPr>
            <a:endParaRPr lang="cs-CZ" sz="3200" u="sng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3300" b="1" u="sng" dirty="0" smtClean="0">
                <a:solidFill>
                  <a:srgbClr val="00B0F0"/>
                </a:solidFill>
              </a:rPr>
              <a:t>H</a:t>
            </a:r>
            <a:r>
              <a:rPr lang="cs-CZ" sz="2800" b="1" u="sng" dirty="0" smtClean="0">
                <a:solidFill>
                  <a:srgbClr val="00B0F0"/>
                </a:solidFill>
              </a:rPr>
              <a:t>4</a:t>
            </a:r>
            <a:r>
              <a:rPr lang="cs-CZ" sz="3300" b="1" u="sng" dirty="0" smtClean="0">
                <a:solidFill>
                  <a:srgbClr val="00B0F0"/>
                </a:solidFill>
              </a:rPr>
              <a:t>SiO</a:t>
            </a:r>
            <a:r>
              <a:rPr lang="cs-CZ" sz="2800" b="1" u="sng" dirty="0" smtClean="0">
                <a:solidFill>
                  <a:srgbClr val="00B0F0"/>
                </a:solidFill>
              </a:rPr>
              <a:t>4</a:t>
            </a:r>
            <a:r>
              <a:rPr lang="cs-CZ" sz="3300" b="1" u="sng" dirty="0" smtClean="0">
                <a:solidFill>
                  <a:srgbClr val="00B0F0"/>
                </a:solidFill>
              </a:rPr>
              <a:t> – </a:t>
            </a:r>
            <a:r>
              <a:rPr lang="cs-CZ" sz="3300" b="1" u="sng" dirty="0" smtClean="0">
                <a:solidFill>
                  <a:srgbClr val="00B0F0"/>
                </a:solidFill>
              </a:rPr>
              <a:t>kyselina </a:t>
            </a:r>
            <a:r>
              <a:rPr lang="cs-CZ" sz="3300" b="1" u="sng" dirty="0" smtClean="0">
                <a:solidFill>
                  <a:srgbClr val="00B0F0"/>
                </a:solidFill>
              </a:rPr>
              <a:t>křemičitá</a:t>
            </a:r>
          </a:p>
          <a:p>
            <a:pPr>
              <a:buFontTx/>
              <a:buChar char="-"/>
            </a:pPr>
            <a:r>
              <a:rPr lang="cs-CZ" sz="3300" dirty="0" smtClean="0"/>
              <a:t>tvoří rosolovitou hmotu</a:t>
            </a:r>
          </a:p>
          <a:p>
            <a:pPr>
              <a:buFontTx/>
              <a:buChar char="-"/>
            </a:pPr>
            <a:r>
              <a:rPr lang="cs-CZ" sz="3300" dirty="0" smtClean="0"/>
              <a:t>z vodných roztoků se vylučuje rosolovitý gel – jeho vysušením vzniká </a:t>
            </a:r>
            <a:r>
              <a:rPr lang="cs-CZ" sz="3300" dirty="0" smtClean="0">
                <a:solidFill>
                  <a:srgbClr val="FFFF00"/>
                </a:solidFill>
              </a:rPr>
              <a:t>SILIKAGEL </a:t>
            </a:r>
            <a:r>
              <a:rPr lang="cs-CZ" sz="3300" dirty="0" smtClean="0"/>
              <a:t>(=látka schopná vázat vodu = SUŠIDLO)</a:t>
            </a:r>
          </a:p>
          <a:p>
            <a:pPr>
              <a:buNone/>
            </a:pPr>
            <a:endParaRPr lang="cs-CZ" sz="3200" u="sng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106613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00B0F0"/>
                </a:solidFill>
              </a:rPr>
              <a:t>křemičitany</a:t>
            </a:r>
            <a:endParaRPr lang="cs-CZ" sz="3600" b="1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7931224" cy="4641379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solidFill>
                  <a:srgbClr val="FFFF00"/>
                </a:solidFill>
              </a:rPr>
              <a:t>křemičitan sodný Na</a:t>
            </a:r>
            <a:r>
              <a:rPr lang="cs-CZ" sz="2000" u="sng" dirty="0" smtClean="0">
                <a:solidFill>
                  <a:srgbClr val="FFFF00"/>
                </a:solidFill>
              </a:rPr>
              <a:t>2</a:t>
            </a:r>
            <a:r>
              <a:rPr lang="cs-CZ" sz="2800" u="sng" dirty="0" smtClean="0">
                <a:solidFill>
                  <a:srgbClr val="FFFF00"/>
                </a:solidFill>
              </a:rPr>
              <a:t>SiO</a:t>
            </a:r>
            <a:r>
              <a:rPr lang="cs-CZ" sz="2000" u="sng" dirty="0" smtClean="0">
                <a:solidFill>
                  <a:srgbClr val="FFFF00"/>
                </a:solidFill>
              </a:rPr>
              <a:t>3</a:t>
            </a:r>
            <a:r>
              <a:rPr lang="cs-CZ" sz="2800" u="sng" dirty="0" smtClean="0">
                <a:solidFill>
                  <a:srgbClr val="FFFF00"/>
                </a:solidFill>
              </a:rPr>
              <a:t> a draselný K</a:t>
            </a:r>
            <a:r>
              <a:rPr lang="cs-CZ" sz="2000" u="sng" dirty="0" smtClean="0">
                <a:solidFill>
                  <a:srgbClr val="FFFF00"/>
                </a:solidFill>
              </a:rPr>
              <a:t>2</a:t>
            </a:r>
            <a:r>
              <a:rPr lang="cs-CZ" sz="2800" u="sng" dirty="0" smtClean="0">
                <a:solidFill>
                  <a:srgbClr val="FFFF00"/>
                </a:solidFill>
              </a:rPr>
              <a:t>SiO</a:t>
            </a:r>
            <a:r>
              <a:rPr lang="cs-CZ" sz="2000" u="sng" dirty="0" smtClean="0">
                <a:solidFill>
                  <a:srgbClr val="FFFF00"/>
                </a:solidFill>
              </a:rPr>
              <a:t>3</a:t>
            </a:r>
            <a:r>
              <a:rPr lang="cs-CZ" sz="2800" u="sng" dirty="0" smtClean="0">
                <a:solidFill>
                  <a:srgbClr val="FFFF00"/>
                </a:solidFill>
              </a:rPr>
              <a:t> </a:t>
            </a:r>
          </a:p>
          <a:p>
            <a:pPr>
              <a:buNone/>
            </a:pPr>
            <a:r>
              <a:rPr lang="cs-CZ" sz="2800" dirty="0" smtClean="0"/>
              <a:t>	– součástí </a:t>
            </a:r>
            <a:r>
              <a:rPr lang="cs-CZ" sz="2800" dirty="0" smtClean="0">
                <a:solidFill>
                  <a:srgbClr val="FFFF00"/>
                </a:solidFill>
              </a:rPr>
              <a:t>VODNÍHO SKLA </a:t>
            </a:r>
            <a:r>
              <a:rPr lang="cs-CZ" sz="2800" dirty="0" smtClean="0"/>
              <a:t>(použití: lepení skla, impregnace, nakládání vajec)</a:t>
            </a:r>
          </a:p>
          <a:p>
            <a:pPr>
              <a:buNone/>
            </a:pPr>
            <a:endParaRPr lang="cs-CZ" sz="2800" dirty="0" smtClean="0"/>
          </a:p>
          <a:p>
            <a:r>
              <a:rPr lang="cs-CZ" sz="2800" b="1" u="sng" dirty="0" smtClean="0">
                <a:solidFill>
                  <a:srgbClr val="FFFF00"/>
                </a:solidFill>
              </a:rPr>
              <a:t>křemičitany a hlinitokřemičitany </a:t>
            </a:r>
            <a:r>
              <a:rPr lang="cs-CZ" sz="2800" dirty="0" smtClean="0"/>
              <a:t>– v přírodě jako nerosty nebo součást hornin – př.: živec, kaolinit, azbest nebo slídy</a:t>
            </a:r>
          </a:p>
          <a:p>
            <a:pPr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	použití: </a:t>
            </a:r>
            <a:r>
              <a:rPr lang="cs-CZ" sz="2800" dirty="0" smtClean="0"/>
              <a:t>výroba keramiky a cementu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760640"/>
          </a:xfrm>
        </p:spPr>
        <p:txBody>
          <a:bodyPr/>
          <a:lstStyle/>
          <a:p>
            <a:r>
              <a:rPr lang="cs-CZ" sz="2800" dirty="0" smtClean="0">
                <a:solidFill>
                  <a:srgbClr val="FFFF00"/>
                </a:solidFill>
              </a:rPr>
              <a:t>KERAMIKA</a:t>
            </a:r>
          </a:p>
          <a:p>
            <a:pPr>
              <a:buFontTx/>
              <a:buChar char="-"/>
            </a:pPr>
            <a:r>
              <a:rPr lang="cs-CZ" sz="2800" dirty="0" smtClean="0"/>
              <a:t>cihlářské výrobky, obklady, umyvadla, kameninové výrobky (kanalizace), žáruvzdorné materiály (šamot, dinas), porcelán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rgbClr val="FFFF00"/>
                </a:solidFill>
              </a:rPr>
              <a:t>hlavní složka: </a:t>
            </a:r>
            <a:r>
              <a:rPr lang="cs-CZ" sz="2800" dirty="0" smtClean="0"/>
              <a:t>SiO</a:t>
            </a:r>
            <a:r>
              <a:rPr lang="cs-CZ" sz="2000" dirty="0" smtClean="0"/>
              <a:t>2</a:t>
            </a:r>
            <a:r>
              <a:rPr lang="cs-CZ" sz="2800" dirty="0" smtClean="0"/>
              <a:t>  +  Al</a:t>
            </a:r>
            <a:r>
              <a:rPr lang="cs-CZ" sz="2000" dirty="0" smtClean="0"/>
              <a:t>2</a:t>
            </a:r>
            <a:r>
              <a:rPr lang="cs-CZ" sz="2800" dirty="0" smtClean="0"/>
              <a:t>O</a:t>
            </a:r>
            <a:r>
              <a:rPr lang="cs-CZ" sz="2000" dirty="0" smtClean="0"/>
              <a:t>3</a:t>
            </a:r>
            <a:r>
              <a:rPr lang="cs-CZ" sz="2800" dirty="0" smtClean="0"/>
              <a:t> (v různém poměru)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rgbClr val="FFFF00"/>
                </a:solidFill>
              </a:rPr>
              <a:t>Porcelán</a:t>
            </a:r>
            <a:r>
              <a:rPr lang="cs-CZ" sz="2800" dirty="0" smtClean="0"/>
              <a:t> – výroba: z kaolinu, křemene a živců</a:t>
            </a:r>
          </a:p>
          <a:p>
            <a:pPr>
              <a:buFontTx/>
              <a:buChar char="-"/>
            </a:pPr>
            <a:r>
              <a:rPr lang="cs-CZ" sz="2800" dirty="0" smtClean="0"/>
              <a:t>Vypalování keramiky – ztráta  H</a:t>
            </a:r>
            <a:r>
              <a:rPr lang="cs-CZ" sz="2000" dirty="0" smtClean="0"/>
              <a:t>2</a:t>
            </a:r>
            <a:r>
              <a:rPr lang="cs-CZ" sz="2800" dirty="0" smtClean="0"/>
              <a:t>O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994122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00B0F0"/>
                </a:solidFill>
              </a:rPr>
              <a:t>silikony</a:t>
            </a:r>
            <a:endParaRPr lang="cs-CZ" sz="4000" b="1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7992888" cy="4929411"/>
          </a:xfrm>
        </p:spPr>
        <p:txBody>
          <a:bodyPr/>
          <a:lstStyle/>
          <a:p>
            <a:r>
              <a:rPr lang="cs-CZ" dirty="0" smtClean="0"/>
              <a:t>syntetické organokřemičité polymerní sloučeniny</a:t>
            </a:r>
          </a:p>
          <a:p>
            <a:r>
              <a:rPr lang="cs-CZ" dirty="0" smtClean="0"/>
              <a:t>mimořádně tepelně odolné a </a:t>
            </a:r>
            <a:r>
              <a:rPr lang="cs-CZ" dirty="0" err="1" smtClean="0"/>
              <a:t>hydrofóbní</a:t>
            </a:r>
            <a:endParaRPr lang="cs-CZ" dirty="0" smtClean="0"/>
          </a:p>
          <a:p>
            <a:r>
              <a:rPr lang="cs-CZ" dirty="0" smtClean="0">
                <a:solidFill>
                  <a:srgbClr val="FFFF00"/>
                </a:solidFill>
              </a:rPr>
              <a:t>Použití: </a:t>
            </a:r>
            <a:r>
              <a:rPr lang="cs-CZ" dirty="0" smtClean="0"/>
              <a:t>mazací oleje, nátěrové hmoty, izolační materiál 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opakování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7931224" cy="4497363"/>
          </a:xfrm>
        </p:spPr>
        <p:txBody>
          <a:bodyPr/>
          <a:lstStyle/>
          <a:p>
            <a:pPr marL="493776" indent="-457200"/>
            <a:r>
              <a:rPr lang="cs-CZ" sz="2400" dirty="0" smtClean="0"/>
              <a:t>1) Jaké má křemík oxidační číslo ve sloučeninách?</a:t>
            </a:r>
          </a:p>
          <a:p>
            <a:pPr marL="550926" indent="-514350"/>
            <a:r>
              <a:rPr lang="cs-CZ" sz="2400" dirty="0" smtClean="0"/>
              <a:t>2) Podle barvy doplňte odrůdy křemene:</a:t>
            </a:r>
          </a:p>
          <a:p>
            <a:pPr marL="550926" indent="-514350">
              <a:buNone/>
            </a:pPr>
            <a:r>
              <a:rPr lang="cs-CZ" sz="2400" dirty="0" smtClean="0"/>
              <a:t>hnědá 	...........		čirý	</a:t>
            </a:r>
            <a:r>
              <a:rPr lang="cs-CZ" dirty="0" smtClean="0"/>
              <a:t>...............</a:t>
            </a:r>
          </a:p>
          <a:p>
            <a:pPr marL="550926" indent="-514350">
              <a:buNone/>
            </a:pPr>
            <a:r>
              <a:rPr lang="cs-CZ" sz="2400" dirty="0" smtClean="0"/>
              <a:t>nafialovělý	..........			žlutý	....................</a:t>
            </a:r>
          </a:p>
          <a:p>
            <a:pPr marL="550926" indent="-514350"/>
            <a:r>
              <a:rPr lang="cs-CZ" sz="2400" dirty="0" smtClean="0"/>
              <a:t>3) Které prvky se přidávají do polovodičů typu N?</a:t>
            </a:r>
          </a:p>
          <a:p>
            <a:pPr marL="550926" indent="-514350"/>
            <a:r>
              <a:rPr lang="cs-CZ" sz="2400" dirty="0" smtClean="0"/>
              <a:t>4) Z kterých přísad se vyrábí sklo?</a:t>
            </a:r>
          </a:p>
          <a:p>
            <a:pPr marL="550926" indent="-514350"/>
            <a:r>
              <a:rPr lang="cs-CZ" sz="2400" dirty="0" smtClean="0"/>
              <a:t>5) Z jaké látky se vyrábí SILIKAGEL a jaké má praktické využití?</a:t>
            </a:r>
          </a:p>
          <a:p>
            <a:pPr marL="550926" indent="-514350"/>
            <a:r>
              <a:rPr lang="cs-CZ" sz="2400" dirty="0" smtClean="0"/>
              <a:t>6) V jaké podobě se vyskytují v přírodě křemičitany a </a:t>
            </a:r>
            <a:r>
              <a:rPr lang="cs-CZ" sz="2400" dirty="0" err="1" smtClean="0"/>
              <a:t>hlinitokřemičitany</a:t>
            </a:r>
            <a:r>
              <a:rPr lang="cs-CZ" sz="2400" dirty="0" smtClean="0"/>
              <a:t>?</a:t>
            </a:r>
          </a:p>
          <a:p>
            <a:pPr marL="550926" indent="-514350"/>
            <a:endParaRPr lang="cs-CZ" sz="2400" dirty="0" smtClean="0"/>
          </a:p>
          <a:p>
            <a:pPr marL="550926" indent="-514350"/>
            <a:endParaRPr lang="cs-CZ" sz="2400" dirty="0" smtClean="0"/>
          </a:p>
          <a:p>
            <a:pPr marL="550926" indent="-514350"/>
            <a:endParaRPr lang="cs-CZ" sz="2400" dirty="0" smtClean="0"/>
          </a:p>
          <a:p>
            <a:pPr marL="550926" indent="-514350">
              <a:buNone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řešení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352928" cy="496855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  1) IV</a:t>
            </a:r>
          </a:p>
          <a:p>
            <a:pPr>
              <a:buNone/>
            </a:pPr>
            <a:endParaRPr lang="cs-CZ" sz="1800" dirty="0" smtClean="0"/>
          </a:p>
          <a:p>
            <a:pPr marL="550926" indent="-514350"/>
            <a:r>
              <a:rPr lang="cs-CZ" dirty="0" smtClean="0"/>
              <a:t>2) </a:t>
            </a:r>
          </a:p>
          <a:p>
            <a:pPr marL="550926" indent="-514350">
              <a:buNone/>
            </a:pPr>
            <a:r>
              <a:rPr lang="cs-CZ" sz="3200" dirty="0" smtClean="0"/>
              <a:t>hnědá 	</a:t>
            </a:r>
            <a:r>
              <a:rPr lang="cs-CZ" sz="3200" dirty="0" smtClean="0">
                <a:solidFill>
                  <a:srgbClr val="00B0F0"/>
                </a:solidFill>
              </a:rPr>
              <a:t>záhněda	</a:t>
            </a:r>
            <a:r>
              <a:rPr lang="cs-CZ" sz="3200" dirty="0" smtClean="0"/>
              <a:t>	čirý	</a:t>
            </a:r>
            <a:r>
              <a:rPr lang="cs-CZ" dirty="0" smtClean="0">
                <a:solidFill>
                  <a:srgbClr val="00B0F0"/>
                </a:solidFill>
              </a:rPr>
              <a:t>křišťál</a:t>
            </a:r>
          </a:p>
          <a:p>
            <a:pPr marL="550926" indent="-514350">
              <a:buNone/>
            </a:pPr>
            <a:r>
              <a:rPr lang="cs-CZ" sz="3200" dirty="0" smtClean="0"/>
              <a:t>nafialovělý   </a:t>
            </a:r>
            <a:r>
              <a:rPr lang="cs-CZ" sz="3200" dirty="0" smtClean="0">
                <a:solidFill>
                  <a:srgbClr val="00B0F0"/>
                </a:solidFill>
              </a:rPr>
              <a:t>ametyst	</a:t>
            </a:r>
            <a:r>
              <a:rPr lang="cs-CZ" sz="3200" dirty="0" smtClean="0"/>
              <a:t>	žlutý    </a:t>
            </a:r>
            <a:r>
              <a:rPr lang="cs-CZ" sz="3200" dirty="0" smtClean="0">
                <a:solidFill>
                  <a:srgbClr val="00B0F0"/>
                </a:solidFill>
              </a:rPr>
              <a:t>citrín</a:t>
            </a:r>
          </a:p>
          <a:p>
            <a:pPr marL="550926" indent="-514350">
              <a:buNone/>
            </a:pPr>
            <a:endParaRPr lang="cs-CZ" sz="3100" dirty="0" smtClean="0">
              <a:solidFill>
                <a:srgbClr val="00B0F0"/>
              </a:solidFill>
            </a:endParaRPr>
          </a:p>
          <a:p>
            <a:r>
              <a:rPr lang="cs-CZ" dirty="0" smtClean="0"/>
              <a:t>3) </a:t>
            </a:r>
            <a:r>
              <a:rPr lang="cs-CZ" sz="3200" dirty="0" smtClean="0"/>
              <a:t>fosfor, arsen nebo antimon</a:t>
            </a:r>
          </a:p>
          <a:p>
            <a:endParaRPr lang="cs-CZ" sz="2300" dirty="0" smtClean="0"/>
          </a:p>
          <a:p>
            <a:r>
              <a:rPr lang="cs-CZ" dirty="0" smtClean="0"/>
              <a:t>4) </a:t>
            </a:r>
            <a:r>
              <a:rPr lang="cs-CZ" sz="3200" dirty="0" smtClean="0"/>
              <a:t>sklářský písek (</a:t>
            </a:r>
            <a:r>
              <a:rPr lang="cs-CZ" sz="3200" dirty="0" smtClean="0">
                <a:solidFill>
                  <a:srgbClr val="FFFF00"/>
                </a:solidFill>
              </a:rPr>
              <a:t>SiO</a:t>
            </a:r>
            <a:r>
              <a:rPr lang="cs-CZ" sz="2000" b="1" dirty="0" smtClean="0">
                <a:solidFill>
                  <a:srgbClr val="FFFF00"/>
                </a:solidFill>
              </a:rPr>
              <a:t>2</a:t>
            </a:r>
            <a:r>
              <a:rPr lang="cs-CZ" sz="3200" dirty="0" smtClean="0"/>
              <a:t>),</a:t>
            </a:r>
            <a:r>
              <a:rPr lang="cs-CZ" sz="3200" b="1" dirty="0" smtClean="0">
                <a:solidFill>
                  <a:srgbClr val="FFFF00"/>
                </a:solidFill>
              </a:rPr>
              <a:t> </a:t>
            </a:r>
            <a:r>
              <a:rPr lang="cs-CZ" sz="3200" dirty="0" smtClean="0"/>
              <a:t>vápenec (CaCO</a:t>
            </a:r>
            <a:r>
              <a:rPr lang="cs-CZ" sz="2000" dirty="0" smtClean="0"/>
              <a:t>3</a:t>
            </a:r>
            <a:r>
              <a:rPr lang="cs-CZ" sz="3200" dirty="0" smtClean="0"/>
              <a:t>) a soda (Na</a:t>
            </a:r>
            <a:r>
              <a:rPr lang="cs-CZ" sz="2400" dirty="0" smtClean="0"/>
              <a:t>2</a:t>
            </a:r>
            <a:r>
              <a:rPr lang="cs-CZ" sz="3200" dirty="0" smtClean="0"/>
              <a:t>CO</a:t>
            </a:r>
            <a:r>
              <a:rPr lang="cs-CZ" sz="2400" dirty="0" smtClean="0"/>
              <a:t>3</a:t>
            </a:r>
            <a:r>
              <a:rPr lang="cs-CZ" sz="3200" dirty="0" smtClean="0"/>
              <a:t>)</a:t>
            </a:r>
          </a:p>
          <a:p>
            <a:pPr>
              <a:buNone/>
            </a:pPr>
            <a:endParaRPr lang="cs-CZ" sz="2100" dirty="0" smtClean="0"/>
          </a:p>
          <a:p>
            <a:r>
              <a:rPr lang="cs-CZ" sz="3200" dirty="0" smtClean="0"/>
              <a:t>5) </a:t>
            </a:r>
            <a:r>
              <a:rPr lang="cs-CZ" sz="3200" dirty="0" smtClean="0"/>
              <a:t>kyselina </a:t>
            </a:r>
            <a:r>
              <a:rPr lang="cs-CZ" sz="3200" dirty="0" smtClean="0"/>
              <a:t>křemičitá, sušidlo</a:t>
            </a:r>
          </a:p>
          <a:p>
            <a:pPr>
              <a:buNone/>
            </a:pPr>
            <a:endParaRPr lang="cs-CZ" sz="2100" dirty="0" smtClean="0"/>
          </a:p>
          <a:p>
            <a:r>
              <a:rPr lang="cs-CZ" sz="3200" dirty="0" smtClean="0"/>
              <a:t>6) nerosty nebo součást hornin – př.: živec, kaolinit, azbest nebo slídy</a:t>
            </a:r>
            <a:endParaRPr lang="cs-CZ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637112"/>
          </a:xfrm>
        </p:spPr>
        <p:txBody>
          <a:bodyPr/>
          <a:lstStyle/>
          <a:p>
            <a:r>
              <a:rPr lang="cs-CZ" sz="1800" dirty="0" smtClean="0"/>
              <a:t>Vratislav Šrámek, Ludvík Kosina: Obecná a anorganická chemie,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FIN, Olomouc 1996</a:t>
            </a:r>
          </a:p>
          <a:p>
            <a:r>
              <a:rPr lang="cs-CZ" sz="1800" dirty="0" smtClean="0"/>
              <a:t>Marika Benešová, Hana </a:t>
            </a:r>
            <a:r>
              <a:rPr lang="cs-CZ" sz="1800" dirty="0" err="1" smtClean="0"/>
              <a:t>Satrapová</a:t>
            </a:r>
            <a:r>
              <a:rPr lang="cs-CZ" sz="1800" dirty="0" smtClean="0"/>
              <a:t>: Odmaturuj z chemie,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DIDAKTIS </a:t>
            </a:r>
            <a:r>
              <a:rPr lang="cs-CZ" sz="1800" dirty="0" err="1" smtClean="0"/>
              <a:t>spol.s.r.o</a:t>
            </a:r>
            <a:r>
              <a:rPr lang="cs-CZ" sz="1800" dirty="0" smtClean="0"/>
              <a:t>. 2002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Obr. 1.:</a:t>
            </a:r>
            <a:r>
              <a:rPr lang="cs-CZ" sz="1800" i="1" dirty="0" smtClean="0">
                <a:latin typeface="Arial"/>
                <a:cs typeface="Arial"/>
              </a:rPr>
              <a:t>[</a:t>
            </a:r>
            <a:r>
              <a:rPr lang="cs-CZ" sz="1800" i="1" dirty="0" smtClean="0"/>
              <a:t>cit. 30.11.2012</a:t>
            </a:r>
            <a:r>
              <a:rPr lang="cs-CZ" sz="1800" i="1" dirty="0" smtClean="0">
                <a:latin typeface="Arial"/>
                <a:cs typeface="Arial"/>
              </a:rPr>
              <a:t>]</a:t>
            </a:r>
            <a:r>
              <a:rPr lang="cs-CZ" sz="1800" i="1" dirty="0" smtClean="0"/>
              <a:t>. Dostupný pod licencí </a:t>
            </a:r>
            <a:r>
              <a:rPr lang="cs-CZ" sz="1800" i="1" dirty="0" err="1" smtClean="0"/>
              <a:t>Creative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i="1" dirty="0" smtClean="0"/>
              <a:t> na </a:t>
            </a:r>
          </a:p>
          <a:p>
            <a:pPr>
              <a:buNone/>
            </a:pPr>
            <a:r>
              <a:rPr lang="cs-CZ" sz="1600" i="1" dirty="0" smtClean="0"/>
              <a:t>WWW: </a:t>
            </a:r>
            <a:r>
              <a:rPr lang="cs-CZ" sz="1800" dirty="0" smtClean="0">
                <a:solidFill>
                  <a:srgbClr val="00B0F0"/>
                </a:solidFill>
                <a:hlinkClick r:id="rId2"/>
              </a:rPr>
              <a:t>http://cs.wikipedia.org/wiki/Soubor:Uncut_Rose_Quartz.jpg</a:t>
            </a:r>
            <a:endParaRPr lang="cs-CZ" sz="1800" dirty="0" smtClean="0">
              <a:solidFill>
                <a:srgbClr val="00B0F0"/>
              </a:solidFill>
            </a:endParaRPr>
          </a:p>
          <a:p>
            <a:r>
              <a:rPr lang="cs-CZ" sz="1800" dirty="0" smtClean="0"/>
              <a:t>Obr. 2.:</a:t>
            </a:r>
            <a:r>
              <a:rPr lang="cs-CZ" sz="1800" dirty="0" err="1" smtClean="0"/>
              <a:t>Didier</a:t>
            </a:r>
            <a:r>
              <a:rPr lang="cs-CZ" sz="1800" dirty="0" smtClean="0"/>
              <a:t> </a:t>
            </a:r>
            <a:r>
              <a:rPr lang="cs-CZ" sz="1800" dirty="0" err="1" smtClean="0"/>
              <a:t>Descouens</a:t>
            </a:r>
            <a:r>
              <a:rPr lang="cs-CZ" sz="1800" i="1" dirty="0" smtClean="0"/>
              <a:t> </a:t>
            </a:r>
            <a:r>
              <a:rPr lang="cs-CZ" sz="1800" i="1" dirty="0" smtClean="0">
                <a:cs typeface="Arial"/>
              </a:rPr>
              <a:t>[</a:t>
            </a:r>
            <a:r>
              <a:rPr lang="cs-CZ" sz="1800" i="1" dirty="0" smtClean="0"/>
              <a:t>cit. 30.11.2012</a:t>
            </a:r>
            <a:r>
              <a:rPr lang="cs-CZ" sz="1800" i="1" dirty="0" smtClean="0">
                <a:cs typeface="Arial"/>
              </a:rPr>
              <a:t>]</a:t>
            </a:r>
            <a:r>
              <a:rPr lang="cs-CZ" sz="1800" i="1" dirty="0" smtClean="0"/>
              <a:t>. Dostupný pod licencí </a:t>
            </a:r>
            <a:r>
              <a:rPr lang="cs-CZ" sz="1800" i="1" dirty="0" err="1" smtClean="0"/>
              <a:t>Creative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i="1" dirty="0" smtClean="0"/>
              <a:t> na </a:t>
            </a:r>
          </a:p>
          <a:p>
            <a:pPr>
              <a:buNone/>
            </a:pPr>
            <a:r>
              <a:rPr lang="cs-CZ" sz="1600" i="1" dirty="0" smtClean="0"/>
              <a:t>WWW: </a:t>
            </a:r>
            <a:r>
              <a:rPr lang="cs-CZ" sz="1600" i="1" dirty="0" smtClean="0">
                <a:hlinkClick r:id="rId3"/>
              </a:rPr>
              <a:t>http://cs.wikipedia.org/wiki/Soubor:Quartz_Br%C3%A9sil.jpg</a:t>
            </a:r>
            <a:endParaRPr lang="cs-CZ" sz="1600" i="1" dirty="0" smtClean="0"/>
          </a:p>
          <a:p>
            <a:pPr>
              <a:buNone/>
            </a:pPr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489</TotalTime>
  <Words>617</Words>
  <Application>Microsoft Office PowerPoint</Application>
  <PresentationFormat>Předvádění na obrazovce (4:3)</PresentationFormat>
  <Paragraphs>144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Technický</vt:lpstr>
      <vt:lpstr>Prezentace aplikace PowerPoint</vt:lpstr>
      <vt:lpstr>Křemík </vt:lpstr>
      <vt:lpstr>výskyt</vt:lpstr>
      <vt:lpstr>Prezentace aplikace PowerPoint</vt:lpstr>
      <vt:lpstr>vlastnosti</vt:lpstr>
      <vt:lpstr>Použití</vt:lpstr>
      <vt:lpstr>Příměsové polovodiče</vt:lpstr>
      <vt:lpstr> Sloučeniny </vt:lpstr>
      <vt:lpstr>Prezentace aplikace PowerPoint</vt:lpstr>
      <vt:lpstr>Prezentace aplikace PowerPoint</vt:lpstr>
      <vt:lpstr>křemičitany</vt:lpstr>
      <vt:lpstr>Prezentace aplikace PowerPoint</vt:lpstr>
      <vt:lpstr>silikony</vt:lpstr>
      <vt:lpstr>opakování</vt:lpstr>
      <vt:lpstr>řešení</vt:lpstr>
      <vt:lpstr>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POLOKOVY (metaloidy)</dc:title>
  <dc:creator>Mates</dc:creator>
  <cp:lastModifiedBy>cernaxj</cp:lastModifiedBy>
  <cp:revision>78</cp:revision>
  <dcterms:created xsi:type="dcterms:W3CDTF">2011-11-29T17:10:39Z</dcterms:created>
  <dcterms:modified xsi:type="dcterms:W3CDTF">2013-10-17T09:34:07Z</dcterms:modified>
</cp:coreProperties>
</file>