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5C53F5-E80A-4691-B0DE-F63BD3196F42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1C1378-C932-455D-A2E3-92117B5B67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91179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75E1328-82B4-4BE1-AA7A-68A812489BC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204D48-BDA6-41AD-9248-AD14172C902C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E37560-7375-4E10-AA22-A23008E83F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204D48-BDA6-41AD-9248-AD14172C902C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E37560-7375-4E10-AA22-A23008E83F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204D48-BDA6-41AD-9248-AD14172C902C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E37560-7375-4E10-AA22-A23008E83F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204D48-BDA6-41AD-9248-AD14172C902C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E37560-7375-4E10-AA22-A23008E83F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204D48-BDA6-41AD-9248-AD14172C902C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E37560-7375-4E10-AA22-A23008E83F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204D48-BDA6-41AD-9248-AD14172C902C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E37560-7375-4E10-AA22-A23008E83F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204D48-BDA6-41AD-9248-AD14172C902C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E37560-7375-4E10-AA22-A23008E83F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204D48-BDA6-41AD-9248-AD14172C902C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E37560-7375-4E10-AA22-A23008E83F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204D48-BDA6-41AD-9248-AD14172C902C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E37560-7375-4E10-AA22-A23008E83F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204D48-BDA6-41AD-9248-AD14172C902C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E37560-7375-4E10-AA22-A23008E83F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204D48-BDA6-41AD-9248-AD14172C902C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E37560-7375-4E10-AA22-A23008E83F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204D48-BDA6-41AD-9248-AD14172C902C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E37560-7375-4E10-AA22-A23008E83FF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Bauxit_Mineral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043608" y="1926660"/>
          <a:ext cx="6697662" cy="459606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</a:t>
                      </a:r>
                    </a:p>
                    <a:p>
                      <a:pPr algn="l" fontAlgn="t"/>
                      <a:r>
                        <a:rPr lang="cs-CZ" sz="12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  VY_32_INOVACE_08.02.16 VÝROBA KOVŮ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Jana Černá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Anorganická chemie pro 2. ročník přírodovědného lycea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2.L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14.12.2012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Materiál je určen pro studenty 2. ročníku přírodovědného lycea, 4letých a odpovídajících ročníků víceletých gymnázií, do předmětu Chemie. Tento materiál slouží k výkladu učiva o jednotlivých fázích výroby kovů.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Teoretická část je určena jako podpora výkladu učitele a je doplněna  názornými obrázky. Žáci mohou tuto část použít jako podklad pro zápis do sešitu. V závěru si žáci procvičí triviální názvy rud a jejich vzorce.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183880" cy="864096"/>
          </a:xfrm>
        </p:spPr>
        <p:txBody>
          <a:bodyPr>
            <a:normAutofit/>
          </a:bodyPr>
          <a:lstStyle/>
          <a:p>
            <a:r>
              <a:rPr lang="cs-CZ" b="1" u="sng" dirty="0" smtClean="0">
                <a:solidFill>
                  <a:srgbClr val="7030A0"/>
                </a:solidFill>
              </a:rPr>
              <a:t>VÝROBA KOVŮ</a:t>
            </a:r>
            <a:endParaRPr lang="cs-CZ" b="1" u="sng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733944"/>
            <a:ext cx="8255888" cy="5124056"/>
          </a:xfrm>
        </p:spPr>
        <p:txBody>
          <a:bodyPr/>
          <a:lstStyle/>
          <a:p>
            <a:r>
              <a:rPr lang="cs-CZ" b="1" dirty="0" smtClean="0"/>
              <a:t>RECYKLACE </a:t>
            </a:r>
          </a:p>
          <a:p>
            <a:pPr>
              <a:buNone/>
            </a:pPr>
            <a:r>
              <a:rPr lang="cs-CZ" dirty="0" smtClean="0"/>
              <a:t> - výroba kovů z odpadu – třídění odpadu !!!</a:t>
            </a:r>
          </a:p>
          <a:p>
            <a:pPr>
              <a:buNone/>
            </a:pPr>
            <a:endParaRPr lang="cs-CZ" dirty="0" smtClean="0"/>
          </a:p>
          <a:p>
            <a:r>
              <a:rPr lang="cs-CZ" sz="2800" b="1" dirty="0" smtClean="0"/>
              <a:t>Postupy při výrobě kovů:  </a:t>
            </a:r>
            <a:r>
              <a:rPr lang="cs-CZ" dirty="0" smtClean="0"/>
              <a:t>	a) úprava rudy</a:t>
            </a:r>
          </a:p>
          <a:p>
            <a:pPr>
              <a:buNone/>
            </a:pPr>
            <a:r>
              <a:rPr lang="cs-CZ" dirty="0" smtClean="0"/>
              <a:t>						b) redukce</a:t>
            </a:r>
          </a:p>
          <a:p>
            <a:pPr>
              <a:buNone/>
            </a:pPr>
            <a:r>
              <a:rPr lang="cs-CZ" dirty="0" smtClean="0"/>
              <a:t>						c) rafinace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111872" cy="792088"/>
          </a:xfrm>
        </p:spPr>
        <p:txBody>
          <a:bodyPr/>
          <a:lstStyle/>
          <a:p>
            <a:r>
              <a:rPr lang="cs-CZ" b="1" u="sng" dirty="0" smtClean="0">
                <a:solidFill>
                  <a:srgbClr val="7030A0"/>
                </a:solidFill>
              </a:rPr>
              <a:t>ÚPRAVA RUDY</a:t>
            </a:r>
            <a:endParaRPr lang="cs-CZ" b="1" u="sng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124744"/>
            <a:ext cx="8640960" cy="5184576"/>
          </a:xfrm>
        </p:spPr>
        <p:txBody>
          <a:bodyPr>
            <a:normAutofit fontScale="92500" lnSpcReduction="10000"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CÍL: </a:t>
            </a:r>
            <a:r>
              <a:rPr lang="cs-CZ" sz="2800" dirty="0" smtClean="0"/>
              <a:t>odstranění hlušiny</a:t>
            </a:r>
          </a:p>
          <a:p>
            <a:pPr>
              <a:buNone/>
            </a:pPr>
            <a:endParaRPr lang="cs-CZ" sz="1100" dirty="0" smtClean="0"/>
          </a:p>
          <a:p>
            <a:pPr marL="514350" indent="-514350">
              <a:buNone/>
            </a:pPr>
            <a:r>
              <a:rPr lang="cs-CZ" sz="2800" b="1" u="sng" dirty="0" smtClean="0">
                <a:solidFill>
                  <a:srgbClr val="7030A0"/>
                </a:solidFill>
              </a:rPr>
              <a:t>a) RÝŽOVÁNÍ  Au</a:t>
            </a:r>
          </a:p>
          <a:p>
            <a:pPr marL="514350" indent="-514350">
              <a:buNone/>
            </a:pPr>
            <a:r>
              <a:rPr lang="cs-CZ" sz="2800" dirty="0" smtClean="0"/>
              <a:t>   - na rozdílné  hustotě</a:t>
            </a:r>
          </a:p>
          <a:p>
            <a:pPr marL="514350" indent="-514350">
              <a:buNone/>
            </a:pPr>
            <a:endParaRPr lang="cs-CZ" sz="2000" dirty="0" smtClean="0"/>
          </a:p>
          <a:p>
            <a:pPr marL="514350" indent="-514350">
              <a:buNone/>
            </a:pPr>
            <a:r>
              <a:rPr lang="cs-CZ" sz="2800" b="1" u="sng" dirty="0" smtClean="0">
                <a:solidFill>
                  <a:srgbClr val="7030A0"/>
                </a:solidFill>
              </a:rPr>
              <a:t>b) FLOTACE</a:t>
            </a:r>
          </a:p>
          <a:p>
            <a:pPr marL="514350" indent="-514350">
              <a:buNone/>
            </a:pPr>
            <a:r>
              <a:rPr lang="cs-CZ" sz="2800" dirty="0" smtClean="0"/>
              <a:t>= oddělení rudy od hlušiny</a:t>
            </a:r>
          </a:p>
          <a:p>
            <a:pPr marL="514350" indent="-514350">
              <a:buNone/>
            </a:pPr>
            <a:r>
              <a:rPr lang="cs-CZ" sz="2800" dirty="0" smtClean="0">
                <a:solidFill>
                  <a:srgbClr val="7030A0"/>
                </a:solidFill>
              </a:rPr>
              <a:t>Princip: </a:t>
            </a:r>
            <a:r>
              <a:rPr lang="cs-CZ" sz="2800" dirty="0" smtClean="0"/>
              <a:t>intenzivní provzdušňování směsi - horniny+voda + olej + smáčedlo (váže se na zrnka rudy) </a:t>
            </a:r>
            <a:r>
              <a:rPr lang="cs-CZ" sz="2800" dirty="0" smtClean="0">
                <a:latin typeface="Arial"/>
                <a:cs typeface="Arial"/>
              </a:rPr>
              <a:t>→ vtahuje do pěny na povrchu směsi → odebírá</a:t>
            </a:r>
          </a:p>
          <a:p>
            <a:pPr marL="514350" indent="-514350">
              <a:buNone/>
            </a:pPr>
            <a:endParaRPr lang="cs-CZ" sz="2000" dirty="0" smtClean="0">
              <a:latin typeface="Arial"/>
              <a:cs typeface="Arial"/>
            </a:endParaRPr>
          </a:p>
          <a:p>
            <a:pPr>
              <a:buNone/>
            </a:pPr>
            <a:r>
              <a:rPr lang="cs-CZ" sz="2800" b="1" u="sng" dirty="0" smtClean="0">
                <a:solidFill>
                  <a:srgbClr val="7030A0"/>
                </a:solidFill>
              </a:rPr>
              <a:t>c) MAGNETICKÁ SEPARACE</a:t>
            </a:r>
          </a:p>
          <a:p>
            <a:pPr>
              <a:buFontTx/>
              <a:buChar char="-"/>
            </a:pPr>
            <a:r>
              <a:rPr lang="cs-CZ" sz="2800" dirty="0" smtClean="0"/>
              <a:t>vlivem magnetického pole</a:t>
            </a:r>
            <a:endParaRPr lang="cs-CZ" sz="3600" dirty="0" smtClean="0"/>
          </a:p>
          <a:p>
            <a:pPr marL="514350" indent="-514350">
              <a:buNone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332656"/>
            <a:ext cx="8291264" cy="6048672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sz="2600" b="1" u="sng" dirty="0" smtClean="0">
                <a:solidFill>
                  <a:srgbClr val="7030A0"/>
                </a:solidFill>
              </a:rPr>
              <a:t>d) CHEMICKÁ SEPARACE</a:t>
            </a:r>
          </a:p>
          <a:p>
            <a:pPr>
              <a:buNone/>
            </a:pPr>
            <a:endParaRPr lang="cs-CZ" sz="1700" b="1" u="sng" dirty="0" smtClean="0">
              <a:solidFill>
                <a:srgbClr val="7030A0"/>
              </a:solidFill>
            </a:endParaRPr>
          </a:p>
          <a:p>
            <a:pPr marL="457200" indent="-457200">
              <a:buNone/>
            </a:pPr>
            <a:r>
              <a:rPr lang="cs-CZ" sz="2800" dirty="0" smtClean="0">
                <a:solidFill>
                  <a:srgbClr val="7030A0"/>
                </a:solidFill>
              </a:rPr>
              <a:t>1) Zpracování bauxitu </a:t>
            </a:r>
            <a:r>
              <a:rPr lang="cs-CZ" sz="2800" dirty="0" smtClean="0"/>
              <a:t>(směs minerálů – hydroxidy</a:t>
            </a:r>
          </a:p>
          <a:p>
            <a:pPr marL="457200" indent="-457200">
              <a:buNone/>
            </a:pPr>
            <a:r>
              <a:rPr lang="cs-CZ" sz="2800" dirty="0" smtClean="0"/>
              <a:t>hliníku, Al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O</a:t>
            </a:r>
            <a:r>
              <a:rPr lang="cs-CZ" sz="2800" baseline="-25000" dirty="0" smtClean="0"/>
              <a:t>3</a:t>
            </a:r>
            <a:r>
              <a:rPr lang="cs-CZ" sz="2800" dirty="0" smtClean="0"/>
              <a:t>·2 H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O. a oxidy železa) </a:t>
            </a:r>
            <a:r>
              <a:rPr lang="cs-CZ" sz="2800" dirty="0" smtClean="0">
                <a:cs typeface="Arial"/>
              </a:rPr>
              <a:t>→ </a:t>
            </a:r>
            <a:r>
              <a:rPr lang="cs-CZ" sz="3600" b="1" dirty="0" smtClean="0">
                <a:solidFill>
                  <a:srgbClr val="7030A0"/>
                </a:solidFill>
                <a:cs typeface="Arial"/>
              </a:rPr>
              <a:t>výroba </a:t>
            </a:r>
            <a:r>
              <a:rPr lang="cs-CZ" sz="3600" b="1" dirty="0" err="1" smtClean="0">
                <a:solidFill>
                  <a:srgbClr val="7030A0"/>
                </a:solidFill>
                <a:cs typeface="Arial"/>
              </a:rPr>
              <a:t>Al</a:t>
            </a:r>
            <a:endParaRPr lang="cs-CZ" sz="3600" b="1" dirty="0" smtClean="0">
              <a:solidFill>
                <a:srgbClr val="7030A0"/>
              </a:solidFill>
              <a:cs typeface="Arial"/>
            </a:endParaRPr>
          </a:p>
          <a:p>
            <a:pPr marL="457200" indent="-457200">
              <a:buNone/>
            </a:pPr>
            <a:r>
              <a:rPr lang="cs-CZ" sz="3000" b="1" dirty="0" smtClean="0">
                <a:solidFill>
                  <a:srgbClr val="7030A0"/>
                </a:solidFill>
                <a:cs typeface="Arial"/>
              </a:rPr>
              <a:t>Princip:</a:t>
            </a:r>
            <a:r>
              <a:rPr lang="cs-CZ" sz="3000" dirty="0" smtClean="0">
                <a:solidFill>
                  <a:srgbClr val="7030A0"/>
                </a:solidFill>
                <a:cs typeface="Arial"/>
              </a:rPr>
              <a:t> </a:t>
            </a:r>
            <a:r>
              <a:rPr lang="cs-CZ" sz="2800" dirty="0" smtClean="0">
                <a:cs typeface="Arial"/>
              </a:rPr>
              <a:t>bauxit + roztok </a:t>
            </a:r>
            <a:r>
              <a:rPr lang="cs-CZ" sz="2800" dirty="0" err="1" smtClean="0">
                <a:cs typeface="Arial"/>
              </a:rPr>
              <a:t>NaOH</a:t>
            </a:r>
            <a:r>
              <a:rPr lang="cs-CZ" sz="2800" dirty="0" smtClean="0">
                <a:cs typeface="Arial"/>
              </a:rPr>
              <a:t> </a:t>
            </a:r>
            <a:r>
              <a:rPr lang="cs-CZ" sz="3600" dirty="0" smtClean="0">
                <a:cs typeface="Arial"/>
              </a:rPr>
              <a:t>→ </a:t>
            </a:r>
            <a:r>
              <a:rPr lang="cs-CZ" sz="2800" dirty="0" err="1" smtClean="0">
                <a:cs typeface="Arial"/>
              </a:rPr>
              <a:t>Al</a:t>
            </a:r>
            <a:r>
              <a:rPr lang="cs-CZ" sz="2800" dirty="0" smtClean="0">
                <a:cs typeface="Arial"/>
              </a:rPr>
              <a:t> se rozpustí → </a:t>
            </a:r>
            <a:r>
              <a:rPr lang="cs-CZ" sz="2800" dirty="0" err="1" smtClean="0">
                <a:cs typeface="Arial"/>
              </a:rPr>
              <a:t>Al</a:t>
            </a:r>
            <a:r>
              <a:rPr lang="cs-CZ" sz="2800" dirty="0" smtClean="0">
                <a:cs typeface="Arial"/>
              </a:rPr>
              <a:t>(OH)</a:t>
            </a:r>
            <a:r>
              <a:rPr lang="cs-CZ" sz="2000" dirty="0" smtClean="0">
                <a:cs typeface="Arial"/>
              </a:rPr>
              <a:t>3</a:t>
            </a:r>
            <a:r>
              <a:rPr lang="cs-CZ" sz="2800" dirty="0" smtClean="0">
                <a:cs typeface="Arial"/>
              </a:rPr>
              <a:t> → Al</a:t>
            </a:r>
            <a:r>
              <a:rPr lang="cs-CZ" sz="2000" dirty="0" smtClean="0">
                <a:cs typeface="Arial"/>
              </a:rPr>
              <a:t>2</a:t>
            </a:r>
            <a:r>
              <a:rPr lang="cs-CZ" sz="2800" dirty="0" smtClean="0">
                <a:cs typeface="Arial"/>
              </a:rPr>
              <a:t>O</a:t>
            </a:r>
            <a:r>
              <a:rPr lang="cs-CZ" sz="2000" dirty="0" smtClean="0">
                <a:cs typeface="Arial"/>
              </a:rPr>
              <a:t>3</a:t>
            </a:r>
          </a:p>
          <a:p>
            <a:pPr marL="457200" indent="-457200">
              <a:buNone/>
            </a:pPr>
            <a:endParaRPr lang="cs-CZ" sz="2000" dirty="0" smtClean="0">
              <a:solidFill>
                <a:schemeClr val="accent1"/>
              </a:solidFill>
              <a:cs typeface="Arial"/>
            </a:endParaRPr>
          </a:p>
          <a:p>
            <a:pPr marL="457200" indent="-457200">
              <a:buNone/>
            </a:pPr>
            <a:r>
              <a:rPr lang="cs-CZ" sz="2800" dirty="0" smtClean="0">
                <a:solidFill>
                  <a:srgbClr val="7030A0"/>
                </a:solidFill>
                <a:cs typeface="Arial"/>
              </a:rPr>
              <a:t>2) Separace Au</a:t>
            </a:r>
          </a:p>
          <a:p>
            <a:pPr marL="457200" indent="-457200">
              <a:buNone/>
            </a:pPr>
            <a:r>
              <a:rPr lang="cs-CZ" sz="2800" dirty="0" smtClean="0">
                <a:cs typeface="Arial"/>
              </a:rPr>
              <a:t>ruda – louží se roztokem CN</a:t>
            </a:r>
            <a:r>
              <a:rPr lang="cs-CZ" sz="2800" baseline="30000" dirty="0" smtClean="0">
                <a:cs typeface="Arial"/>
              </a:rPr>
              <a:t>-</a:t>
            </a:r>
            <a:r>
              <a:rPr lang="cs-CZ" sz="2800" dirty="0" smtClean="0">
                <a:cs typeface="Arial"/>
              </a:rPr>
              <a:t>  </a:t>
            </a:r>
          </a:p>
          <a:p>
            <a:pPr marL="457200" indent="-457200">
              <a:buNone/>
            </a:pPr>
            <a:endParaRPr lang="cs-CZ" sz="2800" dirty="0" smtClean="0">
              <a:cs typeface="Arial"/>
            </a:endParaRPr>
          </a:p>
          <a:p>
            <a:pPr marL="457200" indent="-457200">
              <a:buNone/>
            </a:pPr>
            <a:r>
              <a:rPr lang="cs-CZ" sz="2800" dirty="0" smtClean="0">
                <a:solidFill>
                  <a:srgbClr val="7030A0"/>
                </a:solidFill>
                <a:cs typeface="Arial"/>
              </a:rPr>
              <a:t>3) Pražení</a:t>
            </a:r>
          </a:p>
          <a:p>
            <a:pPr marL="457200" indent="-457200">
              <a:buNone/>
            </a:pPr>
            <a:r>
              <a:rPr lang="cs-CZ" sz="2800" dirty="0" smtClean="0">
                <a:cs typeface="Arial"/>
              </a:rPr>
              <a:t>→ převedení sulfidů na oxidy</a:t>
            </a:r>
          </a:p>
          <a:p>
            <a:pPr marL="457200" indent="-457200">
              <a:buNone/>
            </a:pPr>
            <a:r>
              <a:rPr lang="cs-CZ" sz="2800" dirty="0" smtClean="0">
                <a:cs typeface="Arial"/>
              </a:rPr>
              <a:t>zahřívání na vzduchu za ↑ T: 2ZnS +  3O</a:t>
            </a:r>
            <a:r>
              <a:rPr lang="cs-CZ" sz="2000" dirty="0" smtClean="0">
                <a:cs typeface="Arial"/>
              </a:rPr>
              <a:t>2</a:t>
            </a:r>
            <a:r>
              <a:rPr lang="cs-CZ" sz="2800" dirty="0" smtClean="0">
                <a:cs typeface="Arial"/>
              </a:rPr>
              <a:t> → 2ZnO + 2SO</a:t>
            </a:r>
            <a:r>
              <a:rPr lang="cs-CZ" sz="2000" dirty="0" smtClean="0">
                <a:cs typeface="Arial"/>
              </a:rPr>
              <a:t>2</a:t>
            </a:r>
            <a:endParaRPr lang="cs-CZ" sz="2800" dirty="0" smtClean="0">
              <a:cs typeface="Arial"/>
            </a:endParaRPr>
          </a:p>
          <a:p>
            <a:pPr marL="457200" indent="-457200">
              <a:buNone/>
            </a:pPr>
            <a:endParaRPr lang="cs-CZ" sz="2800" dirty="0" smtClean="0">
              <a:cs typeface="Arial"/>
            </a:endParaRPr>
          </a:p>
          <a:p>
            <a:pPr marL="457200" indent="-457200">
              <a:buNone/>
            </a:pPr>
            <a:endParaRPr lang="cs-CZ" sz="2800" dirty="0" smtClean="0">
              <a:cs typeface="Arial"/>
            </a:endParaRPr>
          </a:p>
          <a:p>
            <a:pPr marL="457200" indent="-457200">
              <a:buNone/>
            </a:pPr>
            <a:endParaRPr lang="cs-CZ" sz="2800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Bauxit_Mineral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539552" y="980728"/>
            <a:ext cx="7467600" cy="4480560"/>
          </a:xfrm>
        </p:spPr>
      </p:pic>
      <p:sp>
        <p:nvSpPr>
          <p:cNvPr id="5" name="TextovéPole 4"/>
          <p:cNvSpPr txBox="1"/>
          <p:nvPr/>
        </p:nvSpPr>
        <p:spPr>
          <a:xfrm>
            <a:off x="3059832" y="5517232"/>
            <a:ext cx="4248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183880" cy="792088"/>
          </a:xfrm>
        </p:spPr>
        <p:txBody>
          <a:bodyPr>
            <a:normAutofit/>
          </a:bodyPr>
          <a:lstStyle/>
          <a:p>
            <a:r>
              <a:rPr lang="cs-CZ" b="1" u="sng" dirty="0" smtClean="0">
                <a:solidFill>
                  <a:srgbClr val="7030A0"/>
                </a:solidFill>
              </a:rPr>
              <a:t>redukce</a:t>
            </a:r>
            <a:endParaRPr lang="cs-CZ" b="1" u="sng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484784"/>
            <a:ext cx="8183880" cy="4908032"/>
          </a:xfrm>
        </p:spPr>
        <p:txBody>
          <a:bodyPr>
            <a:normAutofit lnSpcReduction="10000"/>
          </a:bodyPr>
          <a:lstStyle/>
          <a:p>
            <a:pPr marL="514350" indent="-514350">
              <a:buNone/>
            </a:pPr>
            <a:r>
              <a:rPr lang="cs-CZ" sz="2800" b="1" dirty="0" smtClean="0">
                <a:solidFill>
                  <a:srgbClr val="7030A0"/>
                </a:solidFill>
              </a:rPr>
              <a:t>1)ELEKTROLÝZA TAVENINY </a:t>
            </a:r>
            <a:r>
              <a:rPr lang="cs-CZ" sz="2800" dirty="0" smtClean="0"/>
              <a:t>– u chloridů</a:t>
            </a:r>
          </a:p>
          <a:p>
            <a:pPr marL="514350" indent="-514350">
              <a:buNone/>
            </a:pPr>
            <a:r>
              <a:rPr lang="cs-CZ" sz="2800" dirty="0" smtClean="0"/>
              <a:t>Výroba: Na, Mg, </a:t>
            </a:r>
            <a:r>
              <a:rPr lang="cs-CZ" sz="2800" dirty="0" err="1" smtClean="0"/>
              <a:t>Al</a:t>
            </a:r>
            <a:r>
              <a:rPr lang="cs-CZ" sz="2800" dirty="0" smtClean="0"/>
              <a:t> (elektrolýza Al</a:t>
            </a:r>
            <a:r>
              <a:rPr lang="cs-CZ" sz="2000" dirty="0" smtClean="0"/>
              <a:t>2</a:t>
            </a:r>
            <a:r>
              <a:rPr lang="cs-CZ" sz="2800" dirty="0" smtClean="0"/>
              <a:t>O</a:t>
            </a:r>
            <a:r>
              <a:rPr lang="cs-CZ" sz="2000" dirty="0" smtClean="0"/>
              <a:t>3</a:t>
            </a:r>
            <a:r>
              <a:rPr lang="cs-CZ" sz="2800" dirty="0" smtClean="0"/>
              <a:t>)</a:t>
            </a:r>
          </a:p>
          <a:p>
            <a:pPr marL="514350" indent="-514350">
              <a:buNone/>
            </a:pPr>
            <a:endParaRPr lang="cs-CZ" sz="2800" dirty="0" smtClean="0"/>
          </a:p>
          <a:p>
            <a:pPr marL="514350" indent="-514350">
              <a:buNone/>
            </a:pPr>
            <a:r>
              <a:rPr lang="cs-CZ" sz="2800" b="1" dirty="0" smtClean="0">
                <a:solidFill>
                  <a:srgbClr val="7030A0"/>
                </a:solidFill>
              </a:rPr>
              <a:t>2) REDUKCE ZA VYSOKÝCH teplot</a:t>
            </a:r>
          </a:p>
          <a:p>
            <a:pPr marL="514350" indent="-514350">
              <a:buNone/>
            </a:pPr>
            <a:r>
              <a:rPr lang="cs-CZ" sz="2800" dirty="0" smtClean="0"/>
              <a:t>= redukce C </a:t>
            </a:r>
          </a:p>
          <a:p>
            <a:pPr marL="514350" indent="-514350">
              <a:buFontTx/>
              <a:buChar char="-"/>
            </a:pPr>
            <a:r>
              <a:rPr lang="cs-CZ" sz="2800" dirty="0" smtClean="0"/>
              <a:t>při výrobě </a:t>
            </a:r>
            <a:r>
              <a:rPr lang="cs-CZ" sz="2800" dirty="0" err="1" smtClean="0"/>
              <a:t>Fe</a:t>
            </a:r>
            <a:r>
              <a:rPr lang="cs-CZ" sz="2800" dirty="0" smtClean="0"/>
              <a:t> (</a:t>
            </a:r>
            <a:r>
              <a:rPr lang="cs-CZ" sz="2800" dirty="0" err="1" smtClean="0"/>
              <a:t>ZnO</a:t>
            </a:r>
            <a:r>
              <a:rPr lang="cs-CZ" sz="2800" dirty="0" smtClean="0"/>
              <a:t> + C  </a:t>
            </a:r>
            <a:r>
              <a:rPr lang="cs-CZ" sz="2800" dirty="0" smtClean="0">
                <a:cs typeface="Arial"/>
              </a:rPr>
              <a:t>→ </a:t>
            </a:r>
            <a:r>
              <a:rPr lang="cs-CZ" sz="2800" dirty="0" err="1" smtClean="0">
                <a:cs typeface="Arial"/>
              </a:rPr>
              <a:t>Zn</a:t>
            </a:r>
            <a:r>
              <a:rPr lang="cs-CZ" sz="2800" dirty="0" smtClean="0">
                <a:cs typeface="Arial"/>
              </a:rPr>
              <a:t> + CO</a:t>
            </a:r>
          </a:p>
          <a:p>
            <a:pPr marL="514350" indent="-514350">
              <a:buNone/>
            </a:pPr>
            <a:r>
              <a:rPr lang="cs-CZ" sz="2800" dirty="0" smtClean="0"/>
              <a:t>					</a:t>
            </a:r>
            <a:r>
              <a:rPr lang="cs-CZ" sz="2800" dirty="0" err="1" smtClean="0"/>
              <a:t>Pb</a:t>
            </a:r>
            <a:r>
              <a:rPr lang="cs-CZ" sz="2800" dirty="0" smtClean="0"/>
              <a:t> + C </a:t>
            </a:r>
            <a:r>
              <a:rPr lang="cs-CZ" sz="2800" dirty="0" smtClean="0">
                <a:cs typeface="Arial"/>
              </a:rPr>
              <a:t>→ </a:t>
            </a:r>
            <a:r>
              <a:rPr lang="cs-CZ" sz="2800" dirty="0" err="1" smtClean="0">
                <a:cs typeface="Arial"/>
              </a:rPr>
              <a:t>Pb</a:t>
            </a:r>
            <a:r>
              <a:rPr lang="cs-CZ" sz="2800" dirty="0" smtClean="0">
                <a:cs typeface="Arial"/>
              </a:rPr>
              <a:t> + CO)</a:t>
            </a:r>
          </a:p>
          <a:p>
            <a:pPr marL="514350" indent="-514350">
              <a:buNone/>
            </a:pPr>
            <a:r>
              <a:rPr lang="cs-CZ" sz="2800" b="1" dirty="0" smtClean="0">
                <a:solidFill>
                  <a:srgbClr val="7030A0"/>
                </a:solidFill>
                <a:cs typeface="Arial"/>
              </a:rPr>
              <a:t>3) REDUKCE  z roztoku solí</a:t>
            </a:r>
          </a:p>
          <a:p>
            <a:pPr marL="514350" indent="-514350">
              <a:buNone/>
            </a:pPr>
            <a:r>
              <a:rPr lang="cs-CZ" sz="2800" dirty="0" smtClean="0">
                <a:cs typeface="Arial"/>
              </a:rPr>
              <a:t>- za nižších T, z vodných roztoků solí</a:t>
            </a:r>
          </a:p>
          <a:p>
            <a:pPr marL="514350" indent="-514350">
              <a:buNone/>
            </a:pPr>
            <a:r>
              <a:rPr lang="cs-CZ" sz="2800" dirty="0" smtClean="0">
                <a:cs typeface="Arial"/>
              </a:rPr>
              <a:t>- výroba Au</a:t>
            </a:r>
            <a:endParaRPr lang="cs-CZ" sz="2800" dirty="0" smtClean="0"/>
          </a:p>
          <a:p>
            <a:pPr marL="514350" indent="-514350">
              <a:buNone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183880" cy="648072"/>
          </a:xfrm>
        </p:spPr>
        <p:txBody>
          <a:bodyPr>
            <a:noAutofit/>
          </a:bodyPr>
          <a:lstStyle/>
          <a:p>
            <a:r>
              <a:rPr lang="cs-CZ" b="1" u="sng" dirty="0" smtClean="0">
                <a:solidFill>
                  <a:srgbClr val="7030A0"/>
                </a:solidFill>
              </a:rPr>
              <a:t>rafinace</a:t>
            </a:r>
            <a:endParaRPr lang="cs-CZ" b="1" u="sng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268760"/>
            <a:ext cx="8111872" cy="4980040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None/>
            </a:pPr>
            <a:r>
              <a:rPr lang="cs-CZ" sz="3000" b="1" u="sng" dirty="0" smtClean="0">
                <a:solidFill>
                  <a:srgbClr val="7030A0"/>
                </a:solidFill>
              </a:rPr>
              <a:t>a) </a:t>
            </a:r>
            <a:r>
              <a:rPr lang="cs-CZ" sz="3500" b="1" u="sng" dirty="0" smtClean="0">
                <a:solidFill>
                  <a:srgbClr val="7030A0"/>
                </a:solidFill>
              </a:rPr>
              <a:t>přeměna surového </a:t>
            </a:r>
            <a:r>
              <a:rPr lang="cs-CZ" sz="3500" b="1" u="sng" dirty="0" err="1" smtClean="0">
                <a:solidFill>
                  <a:srgbClr val="7030A0"/>
                </a:solidFill>
              </a:rPr>
              <a:t>Fe</a:t>
            </a:r>
            <a:r>
              <a:rPr lang="cs-CZ" sz="3500" b="1" u="sng" dirty="0" smtClean="0">
                <a:solidFill>
                  <a:srgbClr val="7030A0"/>
                </a:solidFill>
              </a:rPr>
              <a:t> na ocel</a:t>
            </a:r>
          </a:p>
          <a:p>
            <a:pPr marL="514350" indent="-514350">
              <a:buNone/>
            </a:pPr>
            <a:r>
              <a:rPr lang="cs-CZ" sz="3500" dirty="0" smtClean="0"/>
              <a:t>-</a:t>
            </a:r>
            <a:r>
              <a:rPr lang="cs-CZ" sz="3000" dirty="0" smtClean="0"/>
              <a:t> příměsi</a:t>
            </a:r>
            <a:r>
              <a:rPr lang="cs-CZ" sz="2200" dirty="0" smtClean="0"/>
              <a:t> </a:t>
            </a:r>
            <a:r>
              <a:rPr lang="cs-CZ" sz="3000" dirty="0" err="1" smtClean="0"/>
              <a:t>Fe</a:t>
            </a:r>
            <a:r>
              <a:rPr lang="cs-CZ" sz="3000" dirty="0" smtClean="0"/>
              <a:t> (C, Si..)</a:t>
            </a:r>
          </a:p>
          <a:p>
            <a:pPr marL="514350" indent="-514350">
              <a:buNone/>
            </a:pPr>
            <a:r>
              <a:rPr lang="cs-CZ" sz="3000" b="1" dirty="0" smtClean="0">
                <a:solidFill>
                  <a:srgbClr val="7030A0"/>
                </a:solidFill>
              </a:rPr>
              <a:t>Princip: </a:t>
            </a:r>
            <a:r>
              <a:rPr lang="cs-CZ" sz="3000" dirty="0" smtClean="0"/>
              <a:t>převedení příměsí na oxidy (CO – únik jako plyn)</a:t>
            </a:r>
          </a:p>
          <a:p>
            <a:pPr marL="514350" indent="-514350">
              <a:buNone/>
            </a:pPr>
            <a:endParaRPr lang="cs-CZ" sz="3000" dirty="0" smtClean="0">
              <a:solidFill>
                <a:srgbClr val="7030A0"/>
              </a:solidFill>
            </a:endParaRPr>
          </a:p>
          <a:p>
            <a:pPr marL="514350" indent="-514350">
              <a:buNone/>
            </a:pPr>
            <a:r>
              <a:rPr lang="cs-CZ" sz="3000" dirty="0" smtClean="0">
                <a:solidFill>
                  <a:srgbClr val="7030A0"/>
                </a:solidFill>
              </a:rPr>
              <a:t>vlastnost OCELI </a:t>
            </a:r>
            <a:r>
              <a:rPr lang="cs-CZ" sz="3000" dirty="0" smtClean="0"/>
              <a:t>– dle obsahu C </a:t>
            </a:r>
          </a:p>
          <a:p>
            <a:pPr marL="514350" indent="-514350">
              <a:buNone/>
            </a:pPr>
            <a:r>
              <a:rPr lang="cs-CZ" sz="3000" dirty="0" smtClean="0"/>
              <a:t>				</a:t>
            </a:r>
            <a:r>
              <a:rPr lang="cs-CZ" sz="3900" dirty="0" smtClean="0"/>
              <a:t>a)</a:t>
            </a:r>
            <a:r>
              <a:rPr lang="cs-CZ" sz="3000" dirty="0" smtClean="0"/>
              <a:t> </a:t>
            </a:r>
            <a:r>
              <a:rPr lang="cs-CZ" sz="3000" dirty="0" smtClean="0">
                <a:solidFill>
                  <a:srgbClr val="7030A0"/>
                </a:solidFill>
              </a:rPr>
              <a:t>nástrojová</a:t>
            </a:r>
            <a:r>
              <a:rPr lang="cs-CZ" sz="3000" dirty="0" smtClean="0"/>
              <a:t> (1,5% C)</a:t>
            </a:r>
          </a:p>
          <a:p>
            <a:pPr marL="514350" indent="-514350">
              <a:buNone/>
            </a:pPr>
            <a:r>
              <a:rPr lang="cs-CZ" sz="3000" dirty="0" smtClean="0"/>
              <a:t>				</a:t>
            </a:r>
            <a:r>
              <a:rPr lang="cs-CZ" sz="3900" dirty="0" smtClean="0"/>
              <a:t>b) </a:t>
            </a:r>
            <a:r>
              <a:rPr lang="cs-CZ" sz="3000" dirty="0" smtClean="0">
                <a:solidFill>
                  <a:srgbClr val="7030A0"/>
                </a:solidFill>
              </a:rPr>
              <a:t>konstrukční</a:t>
            </a:r>
            <a:r>
              <a:rPr lang="cs-CZ" sz="3000" dirty="0" smtClean="0"/>
              <a:t> (</a:t>
            </a:r>
            <a:r>
              <a:rPr lang="cs-CZ" sz="3000" dirty="0" smtClean="0">
                <a:latin typeface="Arial"/>
                <a:cs typeface="Arial"/>
              </a:rPr>
              <a:t>˃0.03%)</a:t>
            </a:r>
          </a:p>
          <a:p>
            <a:pPr marL="514350" indent="-514350">
              <a:buNone/>
            </a:pPr>
            <a:r>
              <a:rPr lang="cs-CZ" sz="3000" dirty="0" smtClean="0">
                <a:latin typeface="Arial"/>
                <a:cs typeface="Arial"/>
              </a:rPr>
              <a:t> </a:t>
            </a:r>
          </a:p>
          <a:p>
            <a:pPr marL="514350" indent="-514350">
              <a:buNone/>
            </a:pPr>
            <a:r>
              <a:rPr lang="cs-CZ" sz="2600" b="1" dirty="0" smtClean="0">
                <a:latin typeface="Arial"/>
                <a:cs typeface="Arial"/>
              </a:rPr>
              <a:t>přídavek </a:t>
            </a:r>
            <a:r>
              <a:rPr lang="cs-CZ" sz="2600" b="1" dirty="0" err="1" smtClean="0">
                <a:latin typeface="Arial"/>
                <a:cs typeface="Arial"/>
              </a:rPr>
              <a:t>Cr</a:t>
            </a:r>
            <a:r>
              <a:rPr lang="cs-CZ" sz="2600" b="1" dirty="0" smtClean="0">
                <a:latin typeface="Arial"/>
                <a:cs typeface="Arial"/>
              </a:rPr>
              <a:t> - ↓ korozi → 12% </a:t>
            </a:r>
            <a:r>
              <a:rPr lang="cs-CZ" sz="2600" b="1" dirty="0" err="1" smtClean="0">
                <a:latin typeface="Arial"/>
                <a:cs typeface="Arial"/>
              </a:rPr>
              <a:t>Cr</a:t>
            </a:r>
            <a:r>
              <a:rPr lang="cs-CZ" sz="2600" b="1" dirty="0" smtClean="0">
                <a:latin typeface="Arial"/>
                <a:cs typeface="Arial"/>
              </a:rPr>
              <a:t> = NEREZ </a:t>
            </a:r>
            <a:r>
              <a:rPr lang="cs-CZ" sz="2600" b="1" dirty="0" smtClean="0">
                <a:latin typeface="Arial"/>
                <a:cs typeface="Arial"/>
              </a:rPr>
              <a:t>OCEL</a:t>
            </a:r>
            <a:endParaRPr lang="cs-CZ" sz="2200" b="1" dirty="0" smtClean="0">
              <a:latin typeface="Arial"/>
              <a:cs typeface="Arial"/>
            </a:endParaRPr>
          </a:p>
          <a:p>
            <a:pPr marL="514350" indent="-514350">
              <a:buNone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764704"/>
            <a:ext cx="8219256" cy="4248472"/>
          </a:xfrm>
        </p:spPr>
        <p:txBody>
          <a:bodyPr/>
          <a:lstStyle/>
          <a:p>
            <a:pPr>
              <a:buNone/>
            </a:pPr>
            <a:r>
              <a:rPr lang="cs-CZ" b="1" u="sng" dirty="0" smtClean="0">
                <a:solidFill>
                  <a:srgbClr val="7030A0"/>
                </a:solidFill>
              </a:rPr>
              <a:t>b) Rafinace </a:t>
            </a:r>
            <a:r>
              <a:rPr lang="cs-CZ" b="1" u="sng" dirty="0" err="1" smtClean="0">
                <a:solidFill>
                  <a:srgbClr val="7030A0"/>
                </a:solidFill>
              </a:rPr>
              <a:t>Cu</a:t>
            </a:r>
            <a:endParaRPr lang="cs-CZ" b="1" u="sng" dirty="0" smtClean="0">
              <a:solidFill>
                <a:srgbClr val="7030A0"/>
              </a:solidFill>
            </a:endParaRPr>
          </a:p>
          <a:p>
            <a:pPr>
              <a:buNone/>
            </a:pPr>
            <a:endParaRPr lang="cs-CZ" sz="1400" b="1" u="sng" dirty="0" smtClean="0">
              <a:solidFill>
                <a:srgbClr val="7030A0"/>
              </a:solidFill>
            </a:endParaRPr>
          </a:p>
          <a:p>
            <a:pPr>
              <a:buFontTx/>
              <a:buChar char="-"/>
            </a:pPr>
            <a:r>
              <a:rPr lang="cs-CZ" sz="2800" b="1" dirty="0" smtClean="0">
                <a:solidFill>
                  <a:srgbClr val="7030A0"/>
                </a:solidFill>
              </a:rPr>
              <a:t>elektrolýzou: </a:t>
            </a:r>
            <a:r>
              <a:rPr lang="cs-CZ" sz="2800" dirty="0" smtClean="0"/>
              <a:t>anoda (surová </a:t>
            </a:r>
            <a:r>
              <a:rPr lang="cs-CZ" sz="2800" dirty="0" err="1" smtClean="0"/>
              <a:t>Cu</a:t>
            </a:r>
            <a:r>
              <a:rPr lang="cs-CZ" sz="2800" dirty="0" smtClean="0"/>
              <a:t>), katoda (čistá </a:t>
            </a:r>
            <a:r>
              <a:rPr lang="cs-CZ" sz="2800" dirty="0" err="1" smtClean="0"/>
              <a:t>Cu</a:t>
            </a:r>
            <a:r>
              <a:rPr lang="cs-CZ" sz="2800" dirty="0" smtClean="0"/>
              <a:t>), elektrolyt – H</a:t>
            </a:r>
            <a:r>
              <a:rPr lang="cs-CZ" sz="1800" dirty="0" smtClean="0"/>
              <a:t>2</a:t>
            </a:r>
            <a:r>
              <a:rPr lang="cs-CZ" sz="2800" dirty="0" smtClean="0"/>
              <a:t>SO</a:t>
            </a:r>
            <a:r>
              <a:rPr lang="cs-CZ" sz="1800" dirty="0" smtClean="0"/>
              <a:t>4</a:t>
            </a:r>
          </a:p>
          <a:p>
            <a:pPr>
              <a:buFontTx/>
              <a:buChar char="-"/>
            </a:pPr>
            <a:r>
              <a:rPr lang="cs-CZ" sz="2800" dirty="0" smtClean="0"/>
              <a:t>při průchodu proudu se uvolňuje Cu</a:t>
            </a:r>
            <a:r>
              <a:rPr lang="cs-CZ" sz="2800" baseline="30000" dirty="0" smtClean="0"/>
              <a:t>2+</a:t>
            </a:r>
            <a:r>
              <a:rPr lang="cs-CZ" sz="2800" dirty="0" smtClean="0"/>
              <a:t> ze surové </a:t>
            </a:r>
            <a:r>
              <a:rPr lang="cs-CZ" sz="2800" dirty="0" err="1" smtClean="0"/>
              <a:t>Cu</a:t>
            </a:r>
            <a:r>
              <a:rPr lang="cs-CZ" sz="2800" dirty="0" smtClean="0"/>
              <a:t> </a:t>
            </a:r>
          </a:p>
          <a:p>
            <a:pPr>
              <a:buFontTx/>
              <a:buChar char="-"/>
            </a:pPr>
            <a:r>
              <a:rPr lang="cs-CZ" sz="2800" dirty="0" smtClean="0"/>
              <a:t>nečistoty na dně elektrolyzéru = anodový kal – cenný zdroj </a:t>
            </a:r>
            <a:r>
              <a:rPr lang="cs-CZ" sz="2800" dirty="0" err="1" smtClean="0"/>
              <a:t>Ag</a:t>
            </a:r>
            <a:r>
              <a:rPr lang="cs-CZ" sz="2800" dirty="0" smtClean="0"/>
              <a:t>, Au, Se</a:t>
            </a:r>
            <a:endParaRPr lang="cs-CZ" sz="36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692696"/>
            <a:ext cx="7920880" cy="5997280"/>
          </a:xfrm>
        </p:spPr>
        <p:txBody>
          <a:bodyPr/>
          <a:lstStyle/>
          <a:p>
            <a:pPr algn="just"/>
            <a:r>
              <a:rPr lang="cs-CZ" sz="2800" dirty="0" smtClean="0"/>
              <a:t>Kovy se vyrábějí z rud. Jejich složení vyjadřujeme chemickými vzorci a označujeme je obvykle triviálními názvy. Do tabulky doplňte ke každému kovu název jedné rudy a její vzorec.</a:t>
            </a:r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827584" y="3356992"/>
          <a:ext cx="60960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Název rudy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Chemické složení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Fe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Zn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476672"/>
            <a:ext cx="7457256" cy="599728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ŘEŠENÍ: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899592" y="2564904"/>
          <a:ext cx="60960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Název rudy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Chemické složení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Fe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KREVEL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Fe</a:t>
                      </a:r>
                      <a:r>
                        <a:rPr kumimoji="0" lang="cs-CZ" sz="1800" kern="1200" baseline="-250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O</a:t>
                      </a:r>
                      <a:r>
                        <a:rPr kumimoji="0" lang="cs-CZ" sz="1800" kern="1200" baseline="-250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3  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BAUXIT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Al</a:t>
                      </a:r>
                      <a:r>
                        <a:rPr kumimoji="0" lang="cs-CZ" sz="1800" kern="1200" baseline="-250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O</a:t>
                      </a:r>
                      <a:r>
                        <a:rPr kumimoji="0" lang="cs-CZ" sz="1800" kern="1200" baseline="-250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.n H</a:t>
                      </a:r>
                      <a:r>
                        <a:rPr kumimoji="0" lang="cs-CZ" sz="1800" kern="1200" baseline="-250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O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CHALKOZIN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Cu</a:t>
                      </a:r>
                      <a:r>
                        <a:rPr kumimoji="0" lang="cs-CZ" sz="1800" kern="1200" baseline="-250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S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GALENIT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PbS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Zn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SFALERIT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ZnS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CÍNOVEC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SnO</a:t>
                      </a:r>
                      <a:r>
                        <a:rPr kumimoji="0" lang="cs-CZ" sz="1800" kern="1200" baseline="-250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Vratislav Šrámek, Ludvík Kosina: Obecná a anorganická chemie, </a:t>
            </a:r>
            <a:r>
              <a:rPr lang="cs-CZ" sz="2000" dirty="0" err="1" smtClean="0"/>
              <a:t>nakl</a:t>
            </a:r>
            <a:r>
              <a:rPr lang="cs-CZ" sz="2000" dirty="0" smtClean="0"/>
              <a:t>. FIN, Olomouc 1996</a:t>
            </a:r>
          </a:p>
          <a:p>
            <a:r>
              <a:rPr lang="cs-CZ" sz="2000" dirty="0" smtClean="0"/>
              <a:t>Marika Benešová, Hana </a:t>
            </a:r>
            <a:r>
              <a:rPr lang="cs-CZ" sz="2000" dirty="0" err="1" smtClean="0"/>
              <a:t>Satrapová</a:t>
            </a:r>
            <a:r>
              <a:rPr lang="cs-CZ" sz="2000" dirty="0" smtClean="0"/>
              <a:t>: Odmaturuj z chemie, </a:t>
            </a:r>
            <a:r>
              <a:rPr lang="cs-CZ" sz="2000" dirty="0" err="1" smtClean="0"/>
              <a:t>nakl</a:t>
            </a:r>
            <a:r>
              <a:rPr lang="cs-CZ" sz="2000" dirty="0" smtClean="0"/>
              <a:t>. DIDAKTIS </a:t>
            </a:r>
            <a:r>
              <a:rPr lang="cs-CZ" sz="2000" dirty="0" err="1" smtClean="0"/>
              <a:t>spol.s.r.o</a:t>
            </a:r>
            <a:r>
              <a:rPr lang="cs-CZ" sz="2000" dirty="0" smtClean="0"/>
              <a:t>. 2002</a:t>
            </a:r>
          </a:p>
          <a:p>
            <a:r>
              <a:rPr lang="cs-CZ" sz="2000" dirty="0" smtClean="0"/>
              <a:t>Hana </a:t>
            </a:r>
            <a:r>
              <a:rPr lang="cs-CZ" sz="2000" dirty="0" err="1" smtClean="0"/>
              <a:t>Čtrnáctová</a:t>
            </a:r>
            <a:r>
              <a:rPr lang="cs-CZ" sz="2000" dirty="0" smtClean="0"/>
              <a:t>, Věra Vaňková: Znáte anorganickou chemii? (pracovní sešit), </a:t>
            </a:r>
            <a:r>
              <a:rPr lang="cs-CZ" sz="2000" dirty="0" err="1" smtClean="0"/>
              <a:t>nakl</a:t>
            </a:r>
            <a:r>
              <a:rPr lang="cs-CZ" sz="2000" dirty="0" smtClean="0"/>
              <a:t>. PROSPEKTRU., spol. s. r. o., Praha1996</a:t>
            </a:r>
          </a:p>
          <a:p>
            <a:r>
              <a:rPr lang="cs-CZ" sz="2000" dirty="0" smtClean="0"/>
              <a:t>Obr. 1: Martina </a:t>
            </a:r>
            <a:r>
              <a:rPr lang="cs-CZ" sz="2000" dirty="0" err="1" smtClean="0"/>
              <a:t>Grosty</a:t>
            </a:r>
            <a:r>
              <a:rPr lang="cs-CZ" sz="2000" dirty="0" smtClean="0"/>
              <a:t> </a:t>
            </a:r>
            <a:r>
              <a:rPr lang="cs-CZ" sz="2000" dirty="0" smtClean="0">
                <a:latin typeface="Arial"/>
                <a:cs typeface="Arial"/>
              </a:rPr>
              <a:t>[</a:t>
            </a:r>
            <a:r>
              <a:rPr lang="cs-CZ" sz="2000" dirty="0" smtClean="0"/>
              <a:t>cit. 14.12.2012</a:t>
            </a:r>
            <a:r>
              <a:rPr lang="cs-CZ" sz="2000" dirty="0" smtClean="0">
                <a:latin typeface="Arial"/>
                <a:cs typeface="Arial"/>
              </a:rPr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 na WWW: </a:t>
            </a:r>
            <a:r>
              <a:rPr lang="cs-CZ" sz="2000" dirty="0" smtClean="0">
                <a:hlinkClick r:id="rId2"/>
              </a:rPr>
              <a:t>http://commons.wikimedia.org/wiki/File:Bauxit_Mineral.jpg</a:t>
            </a:r>
            <a:endParaRPr lang="cs-CZ" sz="2000" dirty="0" smtClean="0"/>
          </a:p>
          <a:p>
            <a:endParaRPr lang="cs-CZ" sz="1800" dirty="0" smtClean="0"/>
          </a:p>
          <a:p>
            <a:endParaRPr lang="cs-CZ" sz="1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/>
                </a:solidFill>
              </a:rPr>
              <a:t>zdroje</a:t>
            </a:r>
            <a:endParaRPr lang="cs-CZ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536</Words>
  <Application>Microsoft Office PowerPoint</Application>
  <PresentationFormat>Předvádění na obrazovce (4:3)</PresentationFormat>
  <Paragraphs>116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VÝROBA KOVŮ</vt:lpstr>
      <vt:lpstr>ÚPRAVA RUDY</vt:lpstr>
      <vt:lpstr>Prezentace aplikace PowerPoint</vt:lpstr>
      <vt:lpstr>Prezentace aplikace PowerPoint</vt:lpstr>
      <vt:lpstr>redukce</vt:lpstr>
      <vt:lpstr>rafinace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Mates</dc:creator>
  <cp:lastModifiedBy>cernaxj</cp:lastModifiedBy>
  <cp:revision>13</cp:revision>
  <dcterms:created xsi:type="dcterms:W3CDTF">2013-08-29T14:59:31Z</dcterms:created>
  <dcterms:modified xsi:type="dcterms:W3CDTF">2013-10-17T11:48:42Z</dcterms:modified>
</cp:coreProperties>
</file>