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7E29B6-2015-46CE-A15A-381B1E68AAA8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0AF230-DDBF-4D29-A315-572687A61B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993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5F5F-3494-4454-8B04-B6018235E71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4866D-8FEA-4D9C-9DB9-51D93E7F2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5F5F-3494-4454-8B04-B6018235E71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4866D-8FEA-4D9C-9DB9-51D93E7F2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5F5F-3494-4454-8B04-B6018235E71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4866D-8FEA-4D9C-9DB9-51D93E7F2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5F5F-3494-4454-8B04-B6018235E71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4866D-8FEA-4D9C-9DB9-51D93E7F2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5F5F-3494-4454-8B04-B6018235E71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4866D-8FEA-4D9C-9DB9-51D93E7F2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5F5F-3494-4454-8B04-B6018235E71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4866D-8FEA-4D9C-9DB9-51D93E7F2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5F5F-3494-4454-8B04-B6018235E71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4866D-8FEA-4D9C-9DB9-51D93E7F2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5F5F-3494-4454-8B04-B6018235E71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4866D-8FEA-4D9C-9DB9-51D93E7F2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5F5F-3494-4454-8B04-B6018235E71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4866D-8FEA-4D9C-9DB9-51D93E7F2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5F5F-3494-4454-8B04-B6018235E71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4866D-8FEA-4D9C-9DB9-51D93E7F2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45F5F-3494-4454-8B04-B6018235E71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4866D-8FEA-4D9C-9DB9-51D93E7F2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45F5F-3494-4454-8B04-B6018235E71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94866D-8FEA-4D9C-9DB9-51D93E7F2F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6Z_Qp9UpUIo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2xazmkd4ct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kLLJV5pG_6w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lkalimetalle.jpg" TargetMode="External"/><Relationship Id="rId2" Type="http://schemas.openxmlformats.org/officeDocument/2006/relationships/hyperlink" Target="http://upload.wikimedia.org/wikipedia/commons/6/6c/Flame_colour_in_alcalic_metals.pn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ylvin_(aka).jpg?uselang=cs" TargetMode="External"/><Relationship Id="rId5" Type="http://schemas.openxmlformats.org/officeDocument/2006/relationships/hyperlink" Target="http://commons.wikimedia.org/wiki/File:Halit_4.JPG?uselang=cs" TargetMode="External"/><Relationship Id="rId4" Type="http://schemas.openxmlformats.org/officeDocument/2006/relationships/hyperlink" Target="http://cs.wikipedia.org/wiki/Soubor:Flame_colour_in_alcalic_metals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115616" y="1759020"/>
          <a:ext cx="6697662" cy="493134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12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  VY_32_INOVACE_08.02.17 ALKALICKÉ KOVY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Jana Černá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Anorganická chemie pro 2.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3.1.2013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Materiál je určen pro studenty 2. ročníku přírodovědného lycea, 4letých a odpovídajících ročníků víceletých gymnázií, do předmětu Chemie. Tento materiál slouží k výkladu učiva o výskytu, vlastnostech, výrobě a sloučeninách alkalických kovů.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Prezentace je určena jako podpora výkladu učitele a je doplněna názornými obrázky a hypertextovými odkazy na videa demonstrující vlastnosti alkalických kovů. Žáci mohou tuto část použít jako podklad pro zápis do sešitu. V závěru prezentace si žáci mohou při opakování ověřit získané znalosti a upevnit je.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895848" cy="72008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F0"/>
                </a:solidFill>
              </a:rPr>
              <a:t>Dělení kovů</a:t>
            </a:r>
            <a:endParaRPr lang="cs-CZ" sz="3600" b="1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424936" cy="5544616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Podle chemických vlastností </a:t>
            </a:r>
            <a:r>
              <a:rPr lang="cs-CZ" sz="2400" b="1" u="sng" dirty="0" smtClean="0">
                <a:solidFill>
                  <a:srgbClr val="00B0F0"/>
                </a:solidFill>
              </a:rPr>
              <a:t>do 4 skupin:</a:t>
            </a:r>
          </a:p>
          <a:p>
            <a:pPr>
              <a:buNone/>
            </a:pPr>
            <a:endParaRPr lang="cs-CZ" sz="2400" b="1" u="sng" dirty="0" smtClean="0">
              <a:solidFill>
                <a:srgbClr val="00B0F0"/>
              </a:solidFill>
            </a:endParaRPr>
          </a:p>
          <a:p>
            <a:pPr marL="514350" indent="-514350"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1. s-prvky: 	</a:t>
            </a:r>
            <a:r>
              <a:rPr lang="cs-CZ" sz="2400" dirty="0" smtClean="0"/>
              <a:t>I., II.A skupina – alkalické kovy</a:t>
            </a:r>
          </a:p>
          <a:p>
            <a:pPr marL="514350" indent="-514350">
              <a:buNone/>
            </a:pPr>
            <a:r>
              <a:rPr lang="cs-CZ" sz="2400" dirty="0" smtClean="0"/>
              <a:t>						kovy alkalických zemin</a:t>
            </a:r>
          </a:p>
          <a:p>
            <a:pPr marL="514350" indent="-514350"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2. p- prvky: 	  </a:t>
            </a:r>
            <a:r>
              <a:rPr lang="cs-CZ" sz="2400" dirty="0" smtClean="0"/>
              <a:t>III.A skupina (</a:t>
            </a:r>
            <a:r>
              <a:rPr lang="cs-CZ" sz="2400" dirty="0" err="1" smtClean="0"/>
              <a:t>Al</a:t>
            </a:r>
            <a:r>
              <a:rPr lang="cs-CZ" sz="2400" dirty="0" smtClean="0"/>
              <a:t>, </a:t>
            </a:r>
            <a:r>
              <a:rPr lang="cs-CZ" sz="2400" dirty="0" err="1" smtClean="0"/>
              <a:t>Ga</a:t>
            </a:r>
            <a:r>
              <a:rPr lang="cs-CZ" sz="2400" dirty="0" smtClean="0"/>
              <a:t>, In, </a:t>
            </a:r>
            <a:r>
              <a:rPr lang="cs-CZ" sz="2400" dirty="0" err="1" smtClean="0"/>
              <a:t>Te</a:t>
            </a:r>
            <a:r>
              <a:rPr lang="cs-CZ" sz="2400" dirty="0" smtClean="0"/>
              <a:t>)</a:t>
            </a:r>
          </a:p>
          <a:p>
            <a:pPr marL="514350" indent="-514350">
              <a:buNone/>
            </a:pPr>
            <a:r>
              <a:rPr lang="cs-CZ" sz="2400" dirty="0" smtClean="0"/>
              <a:t>			  IV.A skupiny (</a:t>
            </a:r>
            <a:r>
              <a:rPr lang="cs-CZ" sz="2400" dirty="0" err="1" smtClean="0"/>
              <a:t>Ge</a:t>
            </a:r>
            <a:r>
              <a:rPr lang="cs-CZ" sz="2400" dirty="0" smtClean="0"/>
              <a:t>, </a:t>
            </a:r>
            <a:r>
              <a:rPr lang="cs-CZ" sz="2400" dirty="0" err="1" smtClean="0"/>
              <a:t>Sn</a:t>
            </a:r>
            <a:r>
              <a:rPr lang="cs-CZ" sz="2400" dirty="0" smtClean="0"/>
              <a:t>, </a:t>
            </a:r>
            <a:r>
              <a:rPr lang="cs-CZ" sz="2400" dirty="0" err="1" smtClean="0"/>
              <a:t>Pb</a:t>
            </a:r>
            <a:r>
              <a:rPr lang="cs-CZ" sz="2400" dirty="0" smtClean="0"/>
              <a:t>)</a:t>
            </a:r>
          </a:p>
          <a:p>
            <a:pPr marL="514350" indent="-514350">
              <a:buNone/>
            </a:pPr>
            <a:r>
              <a:rPr lang="cs-CZ" sz="2400" dirty="0" smtClean="0"/>
              <a:t>			  V. A skupina (Sb. </a:t>
            </a:r>
            <a:r>
              <a:rPr lang="cs-CZ" sz="2400" dirty="0" err="1" smtClean="0"/>
              <a:t>Bi</a:t>
            </a:r>
            <a:r>
              <a:rPr lang="cs-CZ" sz="2400" dirty="0" smtClean="0"/>
              <a:t>)</a:t>
            </a:r>
          </a:p>
          <a:p>
            <a:pPr marL="514350" indent="-514350">
              <a:buNone/>
            </a:pPr>
            <a:r>
              <a:rPr lang="cs-CZ" sz="2400" dirty="0" smtClean="0"/>
              <a:t>			  VI.A skupina (Po)</a:t>
            </a:r>
          </a:p>
          <a:p>
            <a:pPr marL="514350" indent="-514350"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s a p prvky – nepřechodné</a:t>
            </a: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3. d-prvky: </a:t>
            </a:r>
            <a:r>
              <a:rPr lang="cs-CZ" sz="2400" dirty="0" smtClean="0"/>
              <a:t>přechodné prvky (III. – VIII. B skupina)</a:t>
            </a:r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4. f-prvky:</a:t>
            </a:r>
            <a:r>
              <a:rPr lang="cs-CZ" sz="2400" dirty="0" smtClean="0">
                <a:solidFill>
                  <a:srgbClr val="00B0F0"/>
                </a:solidFill>
              </a:rPr>
              <a:t> </a:t>
            </a:r>
            <a:r>
              <a:rPr lang="cs-CZ" sz="2400" dirty="0" smtClean="0"/>
              <a:t>vnitřně přechodné (lanthanoidy, aktinoidy)</a:t>
            </a:r>
          </a:p>
          <a:p>
            <a:pPr marL="514350" indent="-514350"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183880" cy="792088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00B0F0"/>
                </a:solidFill>
              </a:rPr>
              <a:t>Alkalické kovy  - I.A</a:t>
            </a:r>
            <a:endParaRPr lang="cs-CZ" b="1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700808"/>
            <a:ext cx="8255888" cy="476401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Li  Na  K  </a:t>
            </a:r>
            <a:r>
              <a:rPr lang="cs-CZ" sz="2800" dirty="0" err="1" smtClean="0">
                <a:solidFill>
                  <a:srgbClr val="00B0F0"/>
                </a:solidFill>
              </a:rPr>
              <a:t>Rb</a:t>
            </a:r>
            <a:r>
              <a:rPr lang="cs-CZ" sz="2800" dirty="0" smtClean="0">
                <a:solidFill>
                  <a:srgbClr val="00B0F0"/>
                </a:solidFill>
              </a:rPr>
              <a:t>  </a:t>
            </a:r>
            <a:r>
              <a:rPr lang="cs-CZ" sz="2800" dirty="0" err="1" smtClean="0">
                <a:solidFill>
                  <a:srgbClr val="00B0F0"/>
                </a:solidFill>
              </a:rPr>
              <a:t>Cs</a:t>
            </a:r>
            <a:r>
              <a:rPr lang="cs-CZ" sz="2800" dirty="0" smtClean="0">
                <a:solidFill>
                  <a:srgbClr val="00B0F0"/>
                </a:solidFill>
              </a:rPr>
              <a:t>  Fr</a:t>
            </a:r>
          </a:p>
          <a:p>
            <a:pPr>
              <a:buNone/>
            </a:pPr>
            <a:r>
              <a:rPr lang="cs-CZ" dirty="0" smtClean="0"/>
              <a:t>- 1 valenční el. v orbitalu </a:t>
            </a:r>
            <a:r>
              <a:rPr lang="cs-CZ" dirty="0" smtClean="0">
                <a:solidFill>
                  <a:srgbClr val="00B0F0"/>
                </a:solidFill>
              </a:rPr>
              <a:t>ns</a:t>
            </a:r>
            <a:r>
              <a:rPr lang="cs-CZ" baseline="30000" dirty="0" smtClean="0">
                <a:solidFill>
                  <a:srgbClr val="00B0F0"/>
                </a:solidFill>
              </a:rPr>
              <a:t>1</a:t>
            </a:r>
            <a:r>
              <a:rPr lang="cs-CZ" dirty="0" smtClean="0">
                <a:solidFill>
                  <a:srgbClr val="00B0F0"/>
                </a:solidFill>
              </a:rPr>
              <a:t>  = s</a:t>
            </a:r>
            <a:r>
              <a:rPr lang="cs-CZ" baseline="30000" dirty="0" smtClean="0">
                <a:solidFill>
                  <a:srgbClr val="00B0F0"/>
                </a:solidFill>
              </a:rPr>
              <a:t>1</a:t>
            </a:r>
            <a:r>
              <a:rPr lang="cs-CZ" dirty="0" smtClean="0">
                <a:solidFill>
                  <a:srgbClr val="00B0F0"/>
                </a:solidFill>
              </a:rPr>
              <a:t> prvky</a:t>
            </a:r>
          </a:p>
          <a:p>
            <a:r>
              <a:rPr lang="cs-CZ" dirty="0" smtClean="0"/>
              <a:t>oxid. č.: +I</a:t>
            </a:r>
          </a:p>
          <a:p>
            <a:r>
              <a:rPr lang="cs-CZ" dirty="0" smtClean="0"/>
              <a:t>(</a:t>
            </a:r>
            <a:r>
              <a:rPr lang="cs-CZ" b="1" dirty="0" smtClean="0">
                <a:solidFill>
                  <a:srgbClr val="00B0F0"/>
                </a:solidFill>
              </a:rPr>
              <a:t>Li</a:t>
            </a:r>
            <a:r>
              <a:rPr lang="cs-CZ" dirty="0" smtClean="0"/>
              <a:t> vlastnosti prvků II. skupiny)</a:t>
            </a:r>
          </a:p>
          <a:p>
            <a:r>
              <a:rPr lang="cs-CZ" dirty="0" smtClean="0"/>
              <a:t>při reakci s H</a:t>
            </a:r>
            <a:r>
              <a:rPr lang="cs-CZ" sz="2000" dirty="0" smtClean="0"/>
              <a:t>2</a:t>
            </a:r>
            <a:r>
              <a:rPr lang="cs-CZ" dirty="0" smtClean="0"/>
              <a:t>O vznikají alkálie (zásady)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Alkalimetalle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412776"/>
            <a:ext cx="5952662" cy="4464496"/>
          </a:xfrm>
        </p:spPr>
      </p:pic>
      <p:sp>
        <p:nvSpPr>
          <p:cNvPr id="5" name="TextovéPole 4"/>
          <p:cNvSpPr txBox="1"/>
          <p:nvPr/>
        </p:nvSpPr>
        <p:spPr>
          <a:xfrm>
            <a:off x="1979712" y="587727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620688"/>
            <a:ext cx="8229600" cy="4525963"/>
          </a:xfrm>
        </p:spPr>
        <p:txBody>
          <a:bodyPr/>
          <a:lstStyle/>
          <a:p>
            <a:r>
              <a:rPr lang="cs-CZ" sz="2800" b="1" u="sng" dirty="0" smtClean="0">
                <a:solidFill>
                  <a:schemeClr val="accent1"/>
                </a:solidFill>
              </a:rPr>
              <a:t>důkaz hořením </a:t>
            </a:r>
            <a:r>
              <a:rPr lang="cs-CZ" sz="2800" dirty="0" smtClean="0"/>
              <a:t>– barví plamen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/>
                </a:solidFill>
              </a:rPr>
              <a:t>Li</a:t>
            </a:r>
            <a:r>
              <a:rPr lang="cs-CZ" sz="2800" dirty="0" smtClean="0"/>
              <a:t> – karmínově červený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/>
                </a:solidFill>
              </a:rPr>
              <a:t>Na</a:t>
            </a:r>
            <a:r>
              <a:rPr lang="cs-CZ" sz="2800" dirty="0" smtClean="0"/>
              <a:t> – žlutý 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1"/>
                </a:solidFill>
              </a:rPr>
              <a:t>K</a:t>
            </a:r>
            <a:r>
              <a:rPr lang="cs-CZ" sz="2800" dirty="0" smtClean="0"/>
              <a:t> – fialový</a:t>
            </a:r>
          </a:p>
          <a:p>
            <a:pPr>
              <a:buNone/>
            </a:pPr>
            <a:r>
              <a:rPr lang="cs-CZ" sz="2800" dirty="0" err="1" smtClean="0">
                <a:solidFill>
                  <a:schemeClr val="accent1"/>
                </a:solidFill>
              </a:rPr>
              <a:t>Rb</a:t>
            </a:r>
            <a:r>
              <a:rPr lang="cs-CZ" sz="2800" dirty="0" smtClean="0"/>
              <a:t> – </a:t>
            </a:r>
            <a:r>
              <a:rPr lang="cs-CZ" sz="2800" dirty="0" smtClean="0"/>
              <a:t>fialovočervený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>
                <a:solidFill>
                  <a:schemeClr val="accent1"/>
                </a:solidFill>
              </a:rPr>
              <a:t>Cs</a:t>
            </a:r>
            <a:r>
              <a:rPr lang="cs-CZ" sz="2800" dirty="0" smtClean="0"/>
              <a:t> – fialovomodrá</a:t>
            </a:r>
          </a:p>
          <a:p>
            <a:pPr>
              <a:buNone/>
            </a:pPr>
            <a:r>
              <a:rPr lang="cs-CZ" sz="2000" b="1" dirty="0" smtClean="0"/>
              <a:t>Video: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?v=6Z_Qp9UpUIo</a:t>
            </a:r>
            <a:endParaRPr lang="cs-CZ" sz="2000" dirty="0" smtClean="0"/>
          </a:p>
          <a:p>
            <a:pPr>
              <a:buNone/>
            </a:pPr>
            <a:endParaRPr lang="cs-CZ" sz="2400" dirty="0"/>
          </a:p>
        </p:txBody>
      </p:sp>
      <p:pic>
        <p:nvPicPr>
          <p:cNvPr id="4" name="Obrázek 3" descr="Flame_colour_in_alcalic_metals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23728" y="4509120"/>
            <a:ext cx="3974603" cy="121904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411760" y="573325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111872" cy="720080"/>
          </a:xfrm>
        </p:spPr>
        <p:txBody>
          <a:bodyPr>
            <a:noAutofit/>
          </a:bodyPr>
          <a:lstStyle/>
          <a:p>
            <a:r>
              <a:rPr lang="cs-CZ" b="1" u="sng" dirty="0" smtClean="0">
                <a:solidFill>
                  <a:srgbClr val="00B0F0"/>
                </a:solidFill>
              </a:rPr>
              <a:t>výskyt</a:t>
            </a:r>
            <a:endParaRPr lang="cs-CZ" b="1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183880" cy="476401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vázané ve sloučeninách – př.: </a:t>
            </a:r>
            <a:r>
              <a:rPr lang="cs-CZ" dirty="0" err="1" smtClean="0"/>
              <a:t>NaCl</a:t>
            </a:r>
            <a:r>
              <a:rPr lang="cs-CZ" dirty="0" smtClean="0"/>
              <a:t> (halit), </a:t>
            </a:r>
            <a:r>
              <a:rPr lang="cs-CZ" dirty="0" err="1" smtClean="0"/>
              <a:t>KCl</a:t>
            </a:r>
            <a:r>
              <a:rPr lang="cs-CZ" dirty="0" smtClean="0"/>
              <a:t>(sylvín), NaNO</a:t>
            </a:r>
            <a:r>
              <a:rPr lang="cs-CZ" sz="2000" dirty="0" smtClean="0"/>
              <a:t>3</a:t>
            </a:r>
            <a:r>
              <a:rPr lang="cs-CZ" dirty="0" smtClean="0"/>
              <a:t>, KNO</a:t>
            </a:r>
            <a:r>
              <a:rPr lang="cs-CZ" sz="2000" dirty="0" smtClean="0"/>
              <a:t>3</a:t>
            </a:r>
            <a:r>
              <a:rPr lang="cs-CZ" dirty="0" smtClean="0"/>
              <a:t> (ledky)</a:t>
            </a:r>
          </a:p>
          <a:p>
            <a:r>
              <a:rPr lang="cs-CZ" dirty="0" err="1" smtClean="0"/>
              <a:t>Rb</a:t>
            </a:r>
            <a:r>
              <a:rPr lang="cs-CZ" dirty="0" smtClean="0"/>
              <a:t> a </a:t>
            </a:r>
            <a:r>
              <a:rPr lang="cs-CZ" dirty="0" err="1" smtClean="0"/>
              <a:t>Cs</a:t>
            </a:r>
            <a:r>
              <a:rPr lang="cs-CZ" dirty="0" smtClean="0"/>
              <a:t> vzácné kovy, doprovázejí sloučeniny draslíku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minerální vody (mořská vody, jezera)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u="sng" dirty="0" smtClean="0">
                <a:solidFill>
                  <a:srgbClr val="00B0F0"/>
                </a:solidFill>
              </a:rPr>
              <a:t>biogenní prvky </a:t>
            </a:r>
            <a:r>
              <a:rPr lang="cs-CZ" dirty="0" smtClean="0"/>
              <a:t>(K</a:t>
            </a:r>
            <a:r>
              <a:rPr lang="cs-CZ" baseline="30000" dirty="0" smtClean="0"/>
              <a:t>+</a:t>
            </a:r>
            <a:r>
              <a:rPr lang="cs-CZ" dirty="0" smtClean="0"/>
              <a:t>, Na</a:t>
            </a:r>
            <a:r>
              <a:rPr lang="cs-CZ" baseline="30000" dirty="0" smtClean="0"/>
              <a:t>+</a:t>
            </a:r>
            <a:r>
              <a:rPr lang="cs-CZ" dirty="0" smtClean="0"/>
              <a:t>  - v buňkách)</a:t>
            </a:r>
          </a:p>
          <a:p>
            <a:pPr>
              <a:buNone/>
            </a:pPr>
            <a:r>
              <a:rPr lang="cs-CZ" dirty="0" smtClean="0"/>
              <a:t>	- udržují osmotický tlak, acydobazickou rovnováhu, nervovou a svalovou aktivitu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7467600" cy="1143000"/>
          </a:xfrm>
        </p:spPr>
        <p:txBody>
          <a:bodyPr/>
          <a:lstStyle/>
          <a:p>
            <a:r>
              <a:rPr lang="cs-CZ" dirty="0" smtClean="0"/>
              <a:t>halit</a:t>
            </a:r>
            <a:endParaRPr lang="cs-CZ" dirty="0"/>
          </a:p>
        </p:txBody>
      </p:sp>
      <p:pic>
        <p:nvPicPr>
          <p:cNvPr id="4" name="Zástupný symbol pro obsah 3" descr="Halit_4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836712"/>
            <a:ext cx="5922103" cy="4441577"/>
          </a:xfrm>
        </p:spPr>
      </p:pic>
      <p:sp>
        <p:nvSpPr>
          <p:cNvPr id="5" name="TextovéPole 4"/>
          <p:cNvSpPr txBox="1"/>
          <p:nvPr/>
        </p:nvSpPr>
        <p:spPr>
          <a:xfrm>
            <a:off x="3995936" y="5517232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143000"/>
          </a:xfrm>
        </p:spPr>
        <p:txBody>
          <a:bodyPr/>
          <a:lstStyle/>
          <a:p>
            <a:r>
              <a:rPr lang="cs-CZ" dirty="0" smtClean="0"/>
              <a:t>Sylvin   </a:t>
            </a:r>
            <a:endParaRPr lang="cs-CZ" dirty="0"/>
          </a:p>
        </p:txBody>
      </p:sp>
      <p:pic>
        <p:nvPicPr>
          <p:cNvPr id="4" name="Zástupný symbol pro obsah 3" descr="Sylvin_(aka)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196752"/>
            <a:ext cx="6675512" cy="4330062"/>
          </a:xfrm>
        </p:spPr>
      </p:pic>
      <p:sp>
        <p:nvSpPr>
          <p:cNvPr id="5" name="TextovéPole 4"/>
          <p:cNvSpPr txBox="1"/>
          <p:nvPr/>
        </p:nvSpPr>
        <p:spPr>
          <a:xfrm>
            <a:off x="4067944" y="558924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648072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00B0F0"/>
                </a:solidFill>
              </a:rPr>
              <a:t>vlastnosti</a:t>
            </a:r>
            <a:endParaRPr lang="cs-CZ" sz="4000" b="1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183880" cy="4836024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stříbrolesklé, měkké kovy (lze krájet nožem)</a:t>
            </a:r>
          </a:p>
          <a:p>
            <a:r>
              <a:rPr lang="cs-CZ" sz="2800" dirty="0" smtClean="0"/>
              <a:t>lehké – lehčí než voda (krom </a:t>
            </a:r>
            <a:r>
              <a:rPr lang="cs-CZ" sz="2800" dirty="0" err="1" smtClean="0"/>
              <a:t>Rb</a:t>
            </a:r>
            <a:r>
              <a:rPr lang="cs-CZ" sz="2800" dirty="0" smtClean="0"/>
              <a:t>)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velice reaktivní </a:t>
            </a:r>
            <a:r>
              <a:rPr lang="cs-CZ" sz="2800" dirty="0" smtClean="0"/>
              <a:t>(krom Li – přechovávají v petroleji - samozápalné)</a:t>
            </a:r>
          </a:p>
          <a:p>
            <a:r>
              <a:rPr lang="cs-CZ" sz="2800" dirty="0" smtClean="0"/>
              <a:t>vodivé</a:t>
            </a:r>
          </a:p>
          <a:p>
            <a:r>
              <a:rPr lang="cs-CZ" sz="2800" dirty="0" smtClean="0"/>
              <a:t>redukční činidla</a:t>
            </a:r>
          </a:p>
          <a:p>
            <a:r>
              <a:rPr lang="cs-CZ" sz="2800" dirty="0" smtClean="0"/>
              <a:t>prudce reagují s vodou za vzniku vodíku a hydroxidu (alkálie)</a:t>
            </a:r>
          </a:p>
          <a:p>
            <a:pPr>
              <a:buNone/>
            </a:pPr>
            <a:r>
              <a:rPr lang="cs-CZ" sz="2800" dirty="0" smtClean="0"/>
              <a:t>		2Na + 2H</a:t>
            </a:r>
            <a:r>
              <a:rPr lang="cs-CZ" sz="2000" dirty="0" smtClean="0"/>
              <a:t>2</a:t>
            </a:r>
            <a:r>
              <a:rPr lang="cs-CZ" sz="2800" dirty="0" smtClean="0"/>
              <a:t>O </a:t>
            </a:r>
            <a:r>
              <a:rPr lang="cs-CZ" sz="2800" dirty="0" smtClean="0">
                <a:cs typeface="Arial"/>
              </a:rPr>
              <a:t>→ 2NaOH + H</a:t>
            </a:r>
            <a:r>
              <a:rPr lang="cs-CZ" sz="2000" dirty="0" smtClean="0">
                <a:cs typeface="Arial"/>
              </a:rPr>
              <a:t>2</a:t>
            </a:r>
            <a:r>
              <a:rPr lang="cs-CZ" sz="2800" dirty="0" smtClean="0">
                <a:cs typeface="Arial"/>
              </a:rPr>
              <a:t> + energie</a:t>
            </a:r>
          </a:p>
          <a:p>
            <a:pPr>
              <a:buNone/>
            </a:pPr>
            <a:r>
              <a:rPr lang="cs-CZ" sz="2400" dirty="0" smtClean="0">
                <a:cs typeface="Arial"/>
              </a:rPr>
              <a:t>Video: </a:t>
            </a:r>
            <a:r>
              <a:rPr lang="cs-CZ" sz="2400" dirty="0" smtClean="0">
                <a:cs typeface="Arial"/>
                <a:hlinkClick r:id="rId2"/>
              </a:rPr>
              <a:t>http://www.</a:t>
            </a:r>
            <a:r>
              <a:rPr lang="cs-CZ" sz="2400" dirty="0" err="1" smtClean="0">
                <a:cs typeface="Arial"/>
                <a:hlinkClick r:id="rId2"/>
              </a:rPr>
              <a:t>youtube.com</a:t>
            </a:r>
            <a:r>
              <a:rPr lang="cs-CZ" sz="2400" dirty="0" smtClean="0">
                <a:cs typeface="Arial"/>
                <a:hlinkClick r:id="rId2"/>
              </a:rPr>
              <a:t>/</a:t>
            </a:r>
            <a:r>
              <a:rPr lang="cs-CZ" sz="2400" dirty="0" err="1" smtClean="0">
                <a:cs typeface="Arial"/>
                <a:hlinkClick r:id="rId2"/>
              </a:rPr>
              <a:t>watch</a:t>
            </a:r>
            <a:r>
              <a:rPr lang="cs-CZ" sz="2400" dirty="0" smtClean="0">
                <a:cs typeface="Arial"/>
                <a:hlinkClick r:id="rId2"/>
              </a:rPr>
              <a:t>?v=2xazmkd4ctg</a:t>
            </a:r>
            <a:endParaRPr lang="cs-CZ" sz="2400" dirty="0" smtClean="0">
              <a:cs typeface="Arial"/>
            </a:endParaRPr>
          </a:p>
          <a:p>
            <a:pPr>
              <a:buNone/>
            </a:pPr>
            <a:endParaRPr lang="cs-CZ" sz="2400" dirty="0" smtClean="0">
              <a:cs typeface="Arial"/>
            </a:endParaRPr>
          </a:p>
          <a:p>
            <a:pPr>
              <a:buNone/>
            </a:pPr>
            <a:endParaRPr lang="cs-CZ" sz="2400" dirty="0" smtClean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7529264" cy="850106"/>
          </a:xfrm>
        </p:spPr>
        <p:txBody>
          <a:bodyPr/>
          <a:lstStyle/>
          <a:p>
            <a:r>
              <a:rPr lang="cs-CZ" sz="3200" b="1" u="sng" dirty="0" smtClean="0">
                <a:solidFill>
                  <a:srgbClr val="00B0F0"/>
                </a:solidFill>
                <a:latin typeface="Arial"/>
                <a:cs typeface="Arial"/>
              </a:rPr>
              <a:t>VÝROBA:</a:t>
            </a:r>
            <a:endParaRPr lang="cs-CZ" b="1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340768"/>
            <a:ext cx="7385248" cy="513318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Elektrolýzou taveniny solí</a:t>
            </a:r>
          </a:p>
          <a:p>
            <a:r>
              <a:rPr lang="cs-CZ" sz="2800" dirty="0" err="1" smtClean="0"/>
              <a:t>Př</a:t>
            </a:r>
            <a:r>
              <a:rPr lang="cs-CZ" sz="2800" dirty="0" smtClean="0"/>
              <a:t>: elektrolýza </a:t>
            </a:r>
            <a:r>
              <a:rPr lang="cs-CZ" sz="2800" dirty="0" err="1" smtClean="0"/>
              <a:t>NaCl</a:t>
            </a:r>
            <a:endParaRPr lang="cs-CZ" sz="2800" dirty="0" smtClean="0"/>
          </a:p>
          <a:p>
            <a:pPr>
              <a:buNone/>
            </a:pPr>
            <a:r>
              <a:rPr lang="pl-PL" sz="2800" b="1" dirty="0" smtClean="0">
                <a:solidFill>
                  <a:srgbClr val="00B0F0"/>
                </a:solidFill>
              </a:rPr>
              <a:t>Redukce (katoda): </a:t>
            </a:r>
            <a:r>
              <a:rPr lang="pl-PL" sz="2800" dirty="0" smtClean="0"/>
              <a:t>  Na</a:t>
            </a:r>
            <a:r>
              <a:rPr lang="pl-PL" sz="2800" baseline="30000" dirty="0" smtClean="0"/>
              <a:t>+</a:t>
            </a:r>
            <a:r>
              <a:rPr lang="pl-PL" sz="2800" dirty="0" smtClean="0"/>
              <a:t> + e</a:t>
            </a:r>
            <a:r>
              <a:rPr lang="pl-PL" sz="2800" baseline="30000" dirty="0" smtClean="0"/>
              <a:t>- </a:t>
            </a:r>
            <a:r>
              <a:rPr lang="pl-PL" sz="2800" dirty="0" smtClean="0"/>
              <a:t> </a:t>
            </a:r>
            <a:r>
              <a:rPr lang="pl-PL" sz="2800" dirty="0" smtClean="0">
                <a:latin typeface="Arial"/>
                <a:cs typeface="Arial"/>
              </a:rPr>
              <a:t>→</a:t>
            </a:r>
            <a:r>
              <a:rPr lang="pl-PL" sz="2800" dirty="0" smtClean="0"/>
              <a:t> Na</a:t>
            </a:r>
            <a:r>
              <a:rPr lang="pl-PL" sz="2800" baseline="30000" dirty="0" smtClean="0"/>
              <a:t>0</a:t>
            </a:r>
          </a:p>
          <a:p>
            <a:pPr>
              <a:buNone/>
            </a:pPr>
            <a:r>
              <a:rPr lang="it-IT" sz="2800" b="1" dirty="0" smtClean="0">
                <a:solidFill>
                  <a:srgbClr val="00B0F0"/>
                </a:solidFill>
              </a:rPr>
              <a:t>Oxidace</a:t>
            </a:r>
            <a:r>
              <a:rPr lang="cs-CZ" sz="2800" b="1" dirty="0" smtClean="0">
                <a:solidFill>
                  <a:srgbClr val="00B0F0"/>
                </a:solidFill>
              </a:rPr>
              <a:t> (anoda)</a:t>
            </a:r>
            <a:r>
              <a:rPr lang="it-IT" sz="2800" b="1" dirty="0" smtClean="0">
                <a:solidFill>
                  <a:srgbClr val="00B0F0"/>
                </a:solidFill>
              </a:rPr>
              <a:t>: </a:t>
            </a:r>
            <a:r>
              <a:rPr lang="it-IT" sz="2800" dirty="0" smtClean="0"/>
              <a:t> 2 </a:t>
            </a:r>
            <a:r>
              <a:rPr lang="cs-CZ" sz="2800" dirty="0" smtClean="0"/>
              <a:t>Cl</a:t>
            </a:r>
            <a:r>
              <a:rPr lang="it-IT" sz="2800" baseline="30000" dirty="0" smtClean="0"/>
              <a:t>-</a:t>
            </a:r>
            <a:r>
              <a:rPr lang="it-IT" sz="2800" dirty="0" smtClean="0"/>
              <a:t> - 2 e</a:t>
            </a:r>
            <a:r>
              <a:rPr lang="it-IT" sz="2800" baseline="30000" dirty="0" smtClean="0"/>
              <a:t>-</a:t>
            </a:r>
            <a:r>
              <a:rPr lang="cs-CZ" sz="2800" baseline="30000" dirty="0" smtClean="0"/>
              <a:t>  </a:t>
            </a:r>
            <a:r>
              <a:rPr lang="pl-PL" sz="2800" dirty="0" smtClean="0">
                <a:latin typeface="Arial"/>
                <a:cs typeface="Arial"/>
              </a:rPr>
              <a:t>→</a:t>
            </a:r>
            <a:r>
              <a:rPr lang="it-IT" sz="2800" dirty="0" smtClean="0"/>
              <a:t> </a:t>
            </a:r>
            <a:r>
              <a:rPr lang="cs-CZ" sz="2800" dirty="0" smtClean="0"/>
              <a:t>Cl</a:t>
            </a:r>
            <a:r>
              <a:rPr lang="it-IT" sz="2800" baseline="-25000" dirty="0" smtClean="0"/>
              <a:t>2</a:t>
            </a:r>
            <a:r>
              <a:rPr lang="it-IT" sz="2800" baseline="30000" dirty="0" smtClean="0"/>
              <a:t>0</a:t>
            </a:r>
            <a:endParaRPr lang="cs-CZ" sz="2800" dirty="0" smtClean="0"/>
          </a:p>
          <a:p>
            <a:pPr>
              <a:buNone/>
            </a:pPr>
            <a:r>
              <a:rPr lang="cs-CZ" sz="2000" dirty="0" smtClean="0"/>
              <a:t>Video: 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?v=kLLJV5pG_6w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8039864" cy="72008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00B0F0"/>
                </a:solidFill>
              </a:rPr>
              <a:t>použití</a:t>
            </a:r>
            <a:endParaRPr lang="cs-CZ" sz="4000" b="1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255888" cy="4980040"/>
          </a:xfrm>
        </p:spPr>
        <p:txBody>
          <a:bodyPr/>
          <a:lstStyle/>
          <a:p>
            <a:r>
              <a:rPr lang="cs-CZ" dirty="0" smtClean="0"/>
              <a:t>Li – slitiny s </a:t>
            </a:r>
            <a:r>
              <a:rPr lang="cs-CZ" dirty="0" err="1" smtClean="0"/>
              <a:t>Al</a:t>
            </a:r>
            <a:r>
              <a:rPr lang="cs-CZ" dirty="0" smtClean="0"/>
              <a:t> – konstrukce letadel, baterie</a:t>
            </a:r>
          </a:p>
          <a:p>
            <a:r>
              <a:rPr lang="cs-CZ" dirty="0" smtClean="0"/>
              <a:t>Na, K, - chlazení jaderných reaktorů</a:t>
            </a:r>
          </a:p>
          <a:p>
            <a:r>
              <a:rPr lang="cs-CZ" dirty="0" smtClean="0"/>
              <a:t>Na- sodíkové výbojky</a:t>
            </a:r>
          </a:p>
          <a:p>
            <a:r>
              <a:rPr lang="cs-CZ" dirty="0" err="1" smtClean="0"/>
              <a:t>Rb</a:t>
            </a:r>
            <a:r>
              <a:rPr lang="cs-CZ" dirty="0" smtClean="0"/>
              <a:t>, </a:t>
            </a:r>
            <a:r>
              <a:rPr lang="cs-CZ" dirty="0" err="1" smtClean="0"/>
              <a:t>Cs</a:t>
            </a:r>
            <a:r>
              <a:rPr lang="cs-CZ" dirty="0" smtClean="0"/>
              <a:t> – fotoelektrické články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83880" cy="648072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00B0F0"/>
                </a:solidFill>
              </a:rPr>
              <a:t>sloučeniny</a:t>
            </a:r>
            <a:endParaRPr lang="cs-CZ" b="1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255888" cy="5112568"/>
          </a:xfrm>
        </p:spPr>
        <p:txBody>
          <a:bodyPr>
            <a:normAutofit fontScale="92500" lnSpcReduction="10000"/>
          </a:bodyPr>
          <a:lstStyle/>
          <a:p>
            <a:r>
              <a:rPr lang="cs-CZ" sz="2800" b="1" dirty="0" err="1" smtClean="0">
                <a:solidFill>
                  <a:srgbClr val="00B0F0"/>
                </a:solidFill>
              </a:rPr>
              <a:t>NaOH</a:t>
            </a:r>
            <a:r>
              <a:rPr lang="cs-CZ" sz="2800" b="1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/>
              <a:t>– silná žíraviny, leptavé úč</a:t>
            </a:r>
            <a:r>
              <a:rPr lang="cs-CZ" sz="3000" dirty="0" smtClean="0"/>
              <a:t>inky</a:t>
            </a:r>
            <a:endParaRPr lang="cs-CZ" sz="2200" dirty="0" smtClean="0"/>
          </a:p>
          <a:p>
            <a:pPr>
              <a:buNone/>
            </a:pPr>
            <a:r>
              <a:rPr lang="cs-CZ" sz="2800" dirty="0" smtClean="0"/>
              <a:t>	- hydroskopický</a:t>
            </a:r>
          </a:p>
          <a:p>
            <a:pPr>
              <a:buNone/>
            </a:pPr>
            <a:r>
              <a:rPr lang="cs-CZ" sz="2800" dirty="0" smtClean="0"/>
              <a:t>	- ze vzduchu pohlcuje CO</a:t>
            </a:r>
            <a:r>
              <a:rPr lang="cs-CZ" sz="2000" dirty="0" smtClean="0"/>
              <a:t>2 </a:t>
            </a:r>
            <a:r>
              <a:rPr lang="cs-CZ" sz="2800" dirty="0" smtClean="0"/>
              <a:t>– na povrchu </a:t>
            </a:r>
            <a:r>
              <a:rPr lang="cs-CZ" sz="2800" dirty="0" err="1" smtClean="0"/>
              <a:t>NaOH</a:t>
            </a:r>
            <a:endParaRPr lang="cs-CZ" sz="2800" dirty="0" smtClean="0"/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použití: </a:t>
            </a:r>
            <a:r>
              <a:rPr lang="cs-CZ" sz="2800" dirty="0" smtClean="0"/>
              <a:t>mýdla, celulóza, umělé hedvábí, čištění odpadů (louh)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výroba: </a:t>
            </a:r>
            <a:r>
              <a:rPr lang="cs-CZ" sz="2800" u="sng" dirty="0" smtClean="0">
                <a:solidFill>
                  <a:srgbClr val="00B0F0"/>
                </a:solidFill>
              </a:rPr>
              <a:t>amalgamovým způsob:</a:t>
            </a:r>
          </a:p>
          <a:p>
            <a:pPr>
              <a:buNone/>
            </a:pPr>
            <a:r>
              <a:rPr lang="cs-CZ" sz="2800" dirty="0" smtClean="0"/>
              <a:t>= </a:t>
            </a:r>
            <a:r>
              <a:rPr lang="cs-CZ" sz="2800" dirty="0" smtClean="0"/>
              <a:t>elektrolýza </a:t>
            </a:r>
            <a:r>
              <a:rPr lang="cs-CZ" sz="2800" dirty="0" smtClean="0"/>
              <a:t>roztoku </a:t>
            </a:r>
            <a:r>
              <a:rPr lang="cs-CZ" sz="2800" dirty="0" err="1" smtClean="0"/>
              <a:t>NaCl</a:t>
            </a:r>
            <a:r>
              <a:rPr lang="cs-CZ" sz="2800" dirty="0" smtClean="0"/>
              <a:t> (Na</a:t>
            </a:r>
            <a:r>
              <a:rPr lang="cs-CZ" sz="2800" baseline="30000" dirty="0" smtClean="0"/>
              <a:t>+</a:t>
            </a:r>
            <a:r>
              <a:rPr lang="cs-CZ" sz="2800" dirty="0" smtClean="0"/>
              <a:t>, Cl</a:t>
            </a:r>
            <a:r>
              <a:rPr lang="cs-CZ" sz="2800" baseline="30000" dirty="0" smtClean="0"/>
              <a:t>-</a:t>
            </a:r>
            <a:r>
              <a:rPr lang="cs-CZ" sz="2800" dirty="0" smtClean="0"/>
              <a:t>)</a:t>
            </a:r>
          </a:p>
          <a:p>
            <a:pPr>
              <a:buNone/>
            </a:pPr>
            <a:r>
              <a:rPr lang="cs-CZ" sz="2800" dirty="0" smtClean="0">
                <a:solidFill>
                  <a:srgbClr val="00B0F0"/>
                </a:solidFill>
              </a:rPr>
              <a:t>Anoda + </a:t>
            </a:r>
            <a:r>
              <a:rPr lang="cs-CZ" sz="2800" dirty="0" smtClean="0"/>
              <a:t>: 2Cl</a:t>
            </a:r>
            <a:r>
              <a:rPr lang="cs-CZ" sz="2800" baseline="30000" dirty="0" smtClean="0"/>
              <a:t>-</a:t>
            </a:r>
            <a:r>
              <a:rPr lang="cs-CZ" sz="2800" dirty="0" smtClean="0"/>
              <a:t>  - 2e </a:t>
            </a:r>
            <a:r>
              <a:rPr lang="cs-CZ" sz="2800" dirty="0" smtClean="0">
                <a:latin typeface="Arial"/>
                <a:cs typeface="Arial"/>
              </a:rPr>
              <a:t>→ Cl</a:t>
            </a:r>
            <a:r>
              <a:rPr lang="cs-CZ" sz="2000" dirty="0" smtClean="0">
                <a:latin typeface="Arial"/>
                <a:cs typeface="Arial"/>
              </a:rPr>
              <a:t>2   </a:t>
            </a:r>
            <a:endParaRPr lang="cs-CZ" sz="2800" dirty="0" smtClean="0">
              <a:latin typeface="Arial"/>
              <a:cs typeface="Arial"/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00B0F0"/>
                </a:solidFill>
                <a:latin typeface="Arial"/>
                <a:cs typeface="Arial"/>
              </a:rPr>
              <a:t>Katoda - (</a:t>
            </a:r>
            <a:r>
              <a:rPr lang="cs-CZ" sz="2800" dirty="0" err="1" smtClean="0">
                <a:solidFill>
                  <a:srgbClr val="00B0F0"/>
                </a:solidFill>
                <a:latin typeface="Arial"/>
                <a:cs typeface="Arial"/>
              </a:rPr>
              <a:t>Hg</a:t>
            </a:r>
            <a:r>
              <a:rPr lang="cs-CZ" sz="2800" dirty="0" smtClean="0">
                <a:solidFill>
                  <a:srgbClr val="00B0F0"/>
                </a:solidFill>
                <a:latin typeface="Arial"/>
                <a:cs typeface="Arial"/>
              </a:rPr>
              <a:t>): </a:t>
            </a:r>
            <a:r>
              <a:rPr lang="cs-CZ" sz="2800" dirty="0" smtClean="0">
                <a:latin typeface="Arial"/>
                <a:cs typeface="Arial"/>
              </a:rPr>
              <a:t>Na</a:t>
            </a:r>
            <a:r>
              <a:rPr lang="cs-CZ" sz="2800" baseline="30000" dirty="0" smtClean="0">
                <a:latin typeface="Arial"/>
                <a:cs typeface="Arial"/>
              </a:rPr>
              <a:t>+ </a:t>
            </a:r>
            <a:r>
              <a:rPr lang="cs-CZ" sz="2800" dirty="0" smtClean="0">
                <a:latin typeface="Arial"/>
                <a:cs typeface="Arial"/>
              </a:rPr>
              <a:t> + </a:t>
            </a:r>
            <a:r>
              <a:rPr lang="cs-CZ" sz="2800" dirty="0" err="1" smtClean="0">
                <a:latin typeface="Arial"/>
                <a:cs typeface="Arial"/>
              </a:rPr>
              <a:t>Hg</a:t>
            </a:r>
            <a:r>
              <a:rPr lang="cs-CZ" sz="2800" dirty="0" smtClean="0">
                <a:latin typeface="Arial"/>
                <a:cs typeface="Arial"/>
              </a:rPr>
              <a:t> → </a:t>
            </a:r>
            <a:r>
              <a:rPr lang="cs-CZ" sz="2800" dirty="0" err="1" smtClean="0">
                <a:latin typeface="Arial"/>
                <a:cs typeface="Arial"/>
              </a:rPr>
              <a:t>NaHg</a:t>
            </a:r>
            <a:r>
              <a:rPr lang="cs-CZ" sz="2800" dirty="0" smtClean="0">
                <a:latin typeface="Arial"/>
                <a:cs typeface="Arial"/>
              </a:rPr>
              <a:t> x (amalgám)</a:t>
            </a:r>
          </a:p>
          <a:p>
            <a:pPr>
              <a:buNone/>
            </a:pPr>
            <a:r>
              <a:rPr lang="cs-CZ" sz="2800" dirty="0" smtClean="0">
                <a:latin typeface="Arial"/>
                <a:cs typeface="Arial"/>
              </a:rPr>
              <a:t>	2 </a:t>
            </a:r>
            <a:r>
              <a:rPr lang="cs-CZ" sz="2800" dirty="0" err="1" smtClean="0">
                <a:latin typeface="Arial"/>
                <a:cs typeface="Arial"/>
              </a:rPr>
              <a:t>NaHg</a:t>
            </a:r>
            <a:r>
              <a:rPr lang="cs-CZ" sz="2800" dirty="0" smtClean="0">
                <a:latin typeface="Arial"/>
                <a:cs typeface="Arial"/>
              </a:rPr>
              <a:t> x  + 2H</a:t>
            </a:r>
            <a:r>
              <a:rPr lang="cs-CZ" sz="2000" dirty="0" smtClean="0">
                <a:latin typeface="Arial"/>
                <a:cs typeface="Arial"/>
              </a:rPr>
              <a:t>2</a:t>
            </a:r>
            <a:r>
              <a:rPr lang="cs-CZ" sz="2800" dirty="0" smtClean="0">
                <a:latin typeface="Arial"/>
                <a:cs typeface="Arial"/>
              </a:rPr>
              <a:t>O → 2Hgx + H</a:t>
            </a:r>
            <a:r>
              <a:rPr lang="cs-CZ" sz="2000" dirty="0" smtClean="0">
                <a:latin typeface="Arial"/>
                <a:cs typeface="Arial"/>
              </a:rPr>
              <a:t>2</a:t>
            </a:r>
            <a:endParaRPr lang="cs-CZ" sz="2800" dirty="0" smtClean="0"/>
          </a:p>
          <a:p>
            <a:pPr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548680"/>
            <a:ext cx="8435280" cy="482453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KOH</a:t>
            </a:r>
            <a:r>
              <a:rPr lang="cs-CZ" sz="2800" b="1" dirty="0" smtClean="0">
                <a:solidFill>
                  <a:schemeClr val="accent1"/>
                </a:solidFill>
              </a:rPr>
              <a:t> </a:t>
            </a:r>
            <a:r>
              <a:rPr lang="cs-CZ" sz="2800" dirty="0" smtClean="0"/>
              <a:t>– draselný louh, silnější </a:t>
            </a:r>
          </a:p>
          <a:p>
            <a:pPr>
              <a:buNone/>
            </a:pPr>
            <a:r>
              <a:rPr lang="cs-CZ" sz="2800" dirty="0" smtClean="0"/>
              <a:t>		- výroba mýdel – draselná mýdla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Na</a:t>
            </a:r>
            <a:r>
              <a:rPr lang="cs-CZ" sz="2800" b="1" baseline="-25000" dirty="0" smtClean="0">
                <a:solidFill>
                  <a:srgbClr val="00B0F0"/>
                </a:solidFill>
              </a:rPr>
              <a:t>2</a:t>
            </a:r>
            <a:r>
              <a:rPr lang="cs-CZ" sz="2800" b="1" dirty="0" smtClean="0">
                <a:solidFill>
                  <a:srgbClr val="00B0F0"/>
                </a:solidFill>
              </a:rPr>
              <a:t>O</a:t>
            </a:r>
            <a:r>
              <a:rPr lang="cs-CZ" sz="2800" b="1" baseline="-25000" dirty="0" smtClean="0">
                <a:solidFill>
                  <a:srgbClr val="00B0F0"/>
                </a:solidFill>
              </a:rPr>
              <a:t>2</a:t>
            </a:r>
            <a:r>
              <a:rPr lang="cs-CZ" sz="2800" b="1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/>
              <a:t>– peroxid sodný, vzniká hořením Na, bělící účinky,      	k výrobě peroxidu vodíku</a:t>
            </a:r>
          </a:p>
          <a:p>
            <a:pPr>
              <a:buNone/>
            </a:pPr>
            <a:endParaRPr lang="cs-CZ" sz="1200" b="1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NaHCO3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/>
              <a:t>– jedlá soda (kypřící prášky, šumák)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Na2CO3 </a:t>
            </a:r>
            <a:r>
              <a:rPr lang="cs-CZ" sz="2800" dirty="0" smtClean="0"/>
              <a:t>– soda (sklo, mádla, prací prostředky)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K2CO3 </a:t>
            </a:r>
            <a:r>
              <a:rPr lang="cs-CZ" sz="2800" dirty="0" smtClean="0"/>
              <a:t>– potaž (K skla, mazlavá mýdla)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Na2SO4 . 10H2O </a:t>
            </a:r>
            <a:r>
              <a:rPr lang="cs-CZ" sz="2800" dirty="0" smtClean="0"/>
              <a:t>= GLAUBEROVA SŮL(minerální vody, projímadlo)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7529264" cy="922114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00B0F0"/>
                </a:solidFill>
              </a:rPr>
              <a:t>opakování</a:t>
            </a:r>
            <a:endParaRPr lang="cs-CZ" sz="4000" b="1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Prvky</a:t>
            </a:r>
            <a:r>
              <a:rPr lang="cs-CZ" b="1" dirty="0" smtClean="0">
                <a:solidFill>
                  <a:srgbClr val="00B0F0"/>
                </a:solidFill>
              </a:rPr>
              <a:t> I.A </a:t>
            </a:r>
            <a:r>
              <a:rPr lang="cs-CZ" dirty="0" smtClean="0"/>
              <a:t>skupiny mají  hustotu ..........  i  .......... než</a:t>
            </a:r>
          </a:p>
          <a:p>
            <a:pPr>
              <a:buNone/>
            </a:pPr>
            <a:endParaRPr lang="cs-CZ" sz="700" dirty="0" smtClean="0"/>
          </a:p>
          <a:p>
            <a:pPr>
              <a:buNone/>
            </a:pPr>
            <a:r>
              <a:rPr lang="cs-CZ" dirty="0" smtClean="0"/>
              <a:t> 1g. cm</a:t>
            </a:r>
            <a:r>
              <a:rPr lang="cs-CZ" baseline="30000" dirty="0" smtClean="0"/>
              <a:t>-3</a:t>
            </a:r>
            <a:r>
              <a:rPr lang="cs-CZ" dirty="0" smtClean="0"/>
              <a:t> . Jejich reakcí s vodou vzniká ................. a</a:t>
            </a:r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r>
              <a:rPr lang="cs-CZ" dirty="0" smtClean="0"/>
              <a:t> ............. . S kyslíkem reagují za vzniku ............ a  ............. 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dirty="0" smtClean="0"/>
              <a:t>V přírodě se vyskytují pouze jako.................... . 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dirty="0" smtClean="0"/>
              <a:t>Jejich nejrozšířenější sloučeninou je ................., který má </a:t>
            </a:r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r>
              <a:rPr lang="cs-CZ" dirty="0" smtClean="0"/>
              <a:t>vzorec...............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467600" cy="738336"/>
          </a:xfrm>
        </p:spPr>
        <p:txBody>
          <a:bodyPr>
            <a:noAutofit/>
          </a:bodyPr>
          <a:lstStyle/>
          <a:p>
            <a:r>
              <a:rPr lang="cs-CZ" b="1" u="sng" dirty="0" smtClean="0">
                <a:solidFill>
                  <a:srgbClr val="00B0F0"/>
                </a:solidFill>
              </a:rPr>
              <a:t>řešení</a:t>
            </a:r>
            <a:endParaRPr lang="cs-CZ" b="1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56792"/>
            <a:ext cx="8075240" cy="4896544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Prvky</a:t>
            </a:r>
            <a:r>
              <a:rPr lang="cs-CZ" b="1" dirty="0" smtClean="0">
                <a:solidFill>
                  <a:srgbClr val="00B0F0"/>
                </a:solidFill>
              </a:rPr>
              <a:t> I.A </a:t>
            </a:r>
            <a:r>
              <a:rPr lang="cs-CZ" dirty="0" smtClean="0"/>
              <a:t>skupiny mají  hustotu </a:t>
            </a:r>
            <a:r>
              <a:rPr lang="cs-CZ" dirty="0" smtClean="0">
                <a:solidFill>
                  <a:srgbClr val="00B0F0"/>
                </a:solidFill>
              </a:rPr>
              <a:t>..menší (Li, Na, K)..</a:t>
            </a:r>
            <a:r>
              <a:rPr lang="cs-CZ" dirty="0" smtClean="0"/>
              <a:t>  i  </a:t>
            </a:r>
          </a:p>
          <a:p>
            <a:pPr>
              <a:buNone/>
            </a:pPr>
            <a:endParaRPr lang="cs-CZ" sz="900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větší (</a:t>
            </a:r>
            <a:r>
              <a:rPr lang="cs-CZ" dirty="0" err="1" smtClean="0">
                <a:solidFill>
                  <a:srgbClr val="00B0F0"/>
                </a:solidFill>
              </a:rPr>
              <a:t>Rb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Cs</a:t>
            </a:r>
            <a:r>
              <a:rPr lang="cs-CZ" dirty="0" smtClean="0">
                <a:solidFill>
                  <a:srgbClr val="00B0F0"/>
                </a:solidFill>
              </a:rPr>
              <a:t>)</a:t>
            </a:r>
            <a:r>
              <a:rPr lang="cs-CZ" dirty="0" smtClean="0"/>
              <a:t> než 1g. cm</a:t>
            </a:r>
            <a:r>
              <a:rPr lang="cs-CZ" baseline="30000" dirty="0" smtClean="0"/>
              <a:t>-3</a:t>
            </a:r>
            <a:r>
              <a:rPr lang="cs-CZ" dirty="0" smtClean="0"/>
              <a:t> . Jejich reakcí s vodou </a:t>
            </a:r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r>
              <a:rPr lang="cs-CZ" dirty="0" smtClean="0"/>
              <a:t>vzniká </a:t>
            </a:r>
            <a:r>
              <a:rPr lang="cs-CZ" dirty="0" smtClean="0">
                <a:solidFill>
                  <a:srgbClr val="00B0F0"/>
                </a:solidFill>
              </a:rPr>
              <a:t>hydroxid</a:t>
            </a:r>
            <a:r>
              <a:rPr lang="cs-CZ" dirty="0" smtClean="0"/>
              <a:t>  a</a:t>
            </a:r>
            <a:r>
              <a:rPr lang="cs-CZ" dirty="0" smtClean="0">
                <a:solidFill>
                  <a:srgbClr val="00B0F0"/>
                </a:solidFill>
              </a:rPr>
              <a:t> vodík</a:t>
            </a:r>
            <a:r>
              <a:rPr lang="cs-CZ" dirty="0" smtClean="0"/>
              <a:t>. S kyslíkem reagují za vzniku </a:t>
            </a:r>
          </a:p>
          <a:p>
            <a:pPr>
              <a:buNone/>
            </a:pPr>
            <a:endParaRPr lang="cs-CZ" sz="1050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oxidů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B0F0"/>
                </a:solidFill>
              </a:rPr>
              <a:t>peroxidů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sz="1050" dirty="0" smtClean="0"/>
          </a:p>
          <a:p>
            <a:pPr>
              <a:buNone/>
            </a:pPr>
            <a:r>
              <a:rPr lang="cs-CZ" dirty="0" smtClean="0"/>
              <a:t>V přírodě se vyskytují pouze jako </a:t>
            </a:r>
            <a:r>
              <a:rPr lang="cs-CZ" dirty="0" smtClean="0">
                <a:solidFill>
                  <a:srgbClr val="00B0F0"/>
                </a:solidFill>
              </a:rPr>
              <a:t>sloučeniny</a:t>
            </a:r>
            <a:r>
              <a:rPr lang="cs-CZ" dirty="0" smtClean="0"/>
              <a:t>. 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dirty="0" smtClean="0"/>
              <a:t>Jejich nejrozšířenější sloučeninou je </a:t>
            </a:r>
            <a:r>
              <a:rPr lang="cs-CZ" dirty="0" smtClean="0">
                <a:solidFill>
                  <a:srgbClr val="00B0F0"/>
                </a:solidFill>
              </a:rPr>
              <a:t>chlorid sodný</a:t>
            </a:r>
            <a:r>
              <a:rPr lang="cs-CZ" dirty="0" smtClean="0"/>
              <a:t>, </a:t>
            </a:r>
            <a:r>
              <a:rPr lang="cs-CZ" smtClean="0"/>
              <a:t>který </a:t>
            </a:r>
          </a:p>
          <a:p>
            <a:pPr>
              <a:buNone/>
            </a:pPr>
            <a:r>
              <a:rPr lang="cs-CZ" smtClean="0"/>
              <a:t>má vzorec  </a:t>
            </a:r>
            <a:r>
              <a:rPr lang="cs-CZ" dirty="0" err="1" smtClean="0">
                <a:solidFill>
                  <a:srgbClr val="00B0F0"/>
                </a:solidFill>
              </a:rPr>
              <a:t>NaCl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cs typeface="Arial" pitchFamily="34" charset="0"/>
              </a:rPr>
              <a:t>Zdroje </a:t>
            </a:r>
            <a:endParaRPr lang="cs-CZ" sz="48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12776"/>
            <a:ext cx="8496944" cy="489654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Vratislav Šrámek, Ludvík Kosina: Obecná a anorganická chemie, </a:t>
            </a:r>
            <a:r>
              <a:rPr lang="cs-CZ" sz="2000" dirty="0" err="1" smtClean="0"/>
              <a:t>nakl</a:t>
            </a:r>
            <a:r>
              <a:rPr lang="cs-CZ" sz="2000" dirty="0" smtClean="0"/>
              <a:t>. FIN, Olomouc 1996</a:t>
            </a:r>
          </a:p>
          <a:p>
            <a:r>
              <a:rPr lang="cs-CZ" sz="2000" dirty="0" smtClean="0"/>
              <a:t>Marika Benešová, Hana </a:t>
            </a:r>
            <a:r>
              <a:rPr lang="cs-CZ" sz="2000" dirty="0" err="1" smtClean="0"/>
              <a:t>Satrapová</a:t>
            </a:r>
            <a:r>
              <a:rPr lang="cs-CZ" sz="2000" dirty="0" smtClean="0"/>
              <a:t>: Odmaturuj z chemie, </a:t>
            </a:r>
            <a:r>
              <a:rPr lang="cs-CZ" sz="2000" dirty="0" err="1" smtClean="0"/>
              <a:t>nakl</a:t>
            </a:r>
            <a:r>
              <a:rPr lang="cs-CZ" sz="2000" dirty="0" smtClean="0"/>
              <a:t>. DIDAKTIS </a:t>
            </a:r>
            <a:r>
              <a:rPr lang="cs-CZ" sz="2000" dirty="0" err="1" smtClean="0"/>
              <a:t>spol.s.r.o</a:t>
            </a:r>
            <a:r>
              <a:rPr lang="cs-CZ" sz="2000" dirty="0" smtClean="0"/>
              <a:t>. 2002</a:t>
            </a:r>
          </a:p>
          <a:p>
            <a:r>
              <a:rPr lang="cs-CZ" sz="2000" dirty="0" smtClean="0"/>
              <a:t>Hana </a:t>
            </a:r>
            <a:r>
              <a:rPr lang="cs-CZ" sz="2000" dirty="0" err="1" smtClean="0"/>
              <a:t>Čtrnáctová</a:t>
            </a:r>
            <a:r>
              <a:rPr lang="cs-CZ" sz="2000" dirty="0" smtClean="0"/>
              <a:t>, Věra Vaňková: Znáte anorganickou chemii? (pracovní sešit), </a:t>
            </a:r>
            <a:r>
              <a:rPr lang="cs-CZ" sz="2000" dirty="0" err="1" smtClean="0"/>
              <a:t>nakl</a:t>
            </a:r>
            <a:r>
              <a:rPr lang="cs-CZ" sz="2000" dirty="0" smtClean="0"/>
              <a:t>. PROSPEKTRU., spol. s. r. o., Praha1996</a:t>
            </a:r>
            <a:endParaRPr lang="cs-CZ" sz="2000" dirty="0" smtClean="0">
              <a:hlinkClick r:id="rId2"/>
            </a:endParaRPr>
          </a:p>
          <a:p>
            <a:pPr>
              <a:buNone/>
            </a:pPr>
            <a:endParaRPr lang="cs-CZ" sz="2000" dirty="0" smtClean="0">
              <a:hlinkClick r:id="rId2"/>
            </a:endParaRPr>
          </a:p>
          <a:p>
            <a:pPr>
              <a:buNone/>
            </a:pPr>
            <a:r>
              <a:rPr lang="cs-CZ" sz="1800" dirty="0" smtClean="0"/>
              <a:t>Obr. 1.:</a:t>
            </a:r>
            <a:r>
              <a:rPr lang="cs-CZ" sz="1800" dirty="0" err="1" smtClean="0"/>
              <a:t>Benutzer</a:t>
            </a:r>
            <a:r>
              <a:rPr lang="cs-CZ" sz="1800" dirty="0" smtClean="0"/>
              <a:t>:</a:t>
            </a:r>
            <a:r>
              <a:rPr lang="cs-CZ" sz="1800" dirty="0" err="1" smtClean="0"/>
              <a:t>Tomihahndorf</a:t>
            </a:r>
            <a:r>
              <a:rPr lang="cs-CZ" sz="1800" i="1" dirty="0" smtClean="0"/>
              <a:t> </a:t>
            </a:r>
            <a:r>
              <a:rPr lang="cs-CZ" sz="1800" i="1" dirty="0" smtClean="0">
                <a:latin typeface="+mj-lt"/>
                <a:cs typeface="Arial"/>
              </a:rPr>
              <a:t>[cit. 3.1.2013]</a:t>
            </a:r>
            <a:r>
              <a:rPr lang="cs-CZ" sz="1800" i="1" dirty="0" smtClean="0"/>
              <a:t>. Dostupný pod licencí </a:t>
            </a:r>
            <a:r>
              <a:rPr lang="cs-CZ" sz="1800" i="1" dirty="0" err="1" smtClean="0"/>
              <a:t>Creative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Commons</a:t>
            </a:r>
            <a:r>
              <a:rPr lang="cs-CZ" sz="1800" i="1" dirty="0" smtClean="0"/>
              <a:t> na WWW: </a:t>
            </a:r>
            <a:r>
              <a:rPr lang="cs-CZ" sz="1800" i="1" dirty="0" smtClean="0">
                <a:hlinkClick r:id="rId3"/>
              </a:rPr>
              <a:t>http://cs.wikipedia.org/wiki/Soubor:Alkalimetalle.jpg</a:t>
            </a:r>
            <a:endParaRPr lang="cs-CZ" sz="1800" i="1" dirty="0" smtClean="0"/>
          </a:p>
          <a:p>
            <a:pPr>
              <a:buNone/>
            </a:pPr>
            <a:r>
              <a:rPr lang="cs-CZ" sz="1800" dirty="0" smtClean="0"/>
              <a:t>Obr. 2.:</a:t>
            </a:r>
            <a:r>
              <a:rPr lang="cs-CZ" sz="1800" dirty="0" err="1" smtClean="0"/>
              <a:t>Miraceti</a:t>
            </a:r>
            <a:r>
              <a:rPr lang="cs-CZ" sz="1800" i="1" dirty="0" smtClean="0">
                <a:cs typeface="Arial"/>
              </a:rPr>
              <a:t>[cit. 3.1.2013]</a:t>
            </a:r>
            <a:r>
              <a:rPr lang="cs-CZ" sz="1800" i="1" dirty="0" smtClean="0"/>
              <a:t>. Dostupný pod licencí </a:t>
            </a:r>
            <a:r>
              <a:rPr lang="cs-CZ" sz="1800" i="1" dirty="0" err="1" smtClean="0"/>
              <a:t>Creative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Commons</a:t>
            </a:r>
            <a:r>
              <a:rPr lang="cs-CZ" sz="1800" i="1" dirty="0" smtClean="0"/>
              <a:t> na WWW:</a:t>
            </a:r>
            <a:r>
              <a:rPr lang="cs-CZ" sz="1800" i="1" dirty="0" smtClean="0">
                <a:hlinkClick r:id="rId4"/>
              </a:rPr>
              <a:t>http://</a:t>
            </a:r>
            <a:r>
              <a:rPr lang="cs-CZ" sz="1800" i="1" dirty="0" err="1" smtClean="0">
                <a:hlinkClick r:id="rId4"/>
              </a:rPr>
              <a:t>cs.wikipedia.org</a:t>
            </a:r>
            <a:r>
              <a:rPr lang="cs-CZ" sz="1800" i="1" dirty="0" smtClean="0">
                <a:hlinkClick r:id="rId4"/>
              </a:rPr>
              <a:t>/</a:t>
            </a:r>
            <a:r>
              <a:rPr lang="cs-CZ" sz="1800" i="1" dirty="0" err="1" smtClean="0">
                <a:hlinkClick r:id="rId4"/>
              </a:rPr>
              <a:t>wiki</a:t>
            </a:r>
            <a:r>
              <a:rPr lang="cs-CZ" sz="1800" i="1" dirty="0" smtClean="0">
                <a:hlinkClick r:id="rId4"/>
              </a:rPr>
              <a:t>/Soubor:</a:t>
            </a:r>
            <a:r>
              <a:rPr lang="cs-CZ" sz="1800" i="1" dirty="0" err="1" smtClean="0">
                <a:hlinkClick r:id="rId4"/>
              </a:rPr>
              <a:t>Flame</a:t>
            </a:r>
            <a:r>
              <a:rPr lang="cs-CZ" sz="1800" i="1" dirty="0" smtClean="0">
                <a:hlinkClick r:id="rId4"/>
              </a:rPr>
              <a:t>_</a:t>
            </a:r>
            <a:r>
              <a:rPr lang="cs-CZ" sz="1800" i="1" dirty="0" err="1" smtClean="0">
                <a:hlinkClick r:id="rId4"/>
              </a:rPr>
              <a:t>colour</a:t>
            </a:r>
            <a:r>
              <a:rPr lang="cs-CZ" sz="1800" i="1" dirty="0" smtClean="0">
                <a:hlinkClick r:id="rId4"/>
              </a:rPr>
              <a:t>_in_</a:t>
            </a:r>
            <a:r>
              <a:rPr lang="cs-CZ" sz="1800" i="1" dirty="0" err="1" smtClean="0">
                <a:hlinkClick r:id="rId4"/>
              </a:rPr>
              <a:t>alcalic</a:t>
            </a:r>
            <a:r>
              <a:rPr lang="cs-CZ" sz="1800" i="1" dirty="0" smtClean="0">
                <a:hlinkClick r:id="rId4"/>
              </a:rPr>
              <a:t>_metals.</a:t>
            </a:r>
            <a:r>
              <a:rPr lang="cs-CZ" sz="1800" i="1" dirty="0" err="1" smtClean="0">
                <a:hlinkClick r:id="rId4"/>
              </a:rPr>
              <a:t>png</a:t>
            </a:r>
            <a:endParaRPr lang="cs-CZ" sz="1800" i="1" dirty="0" smtClean="0"/>
          </a:p>
          <a:p>
            <a:pPr>
              <a:buNone/>
            </a:pPr>
            <a:r>
              <a:rPr lang="cs-CZ" sz="1800" dirty="0" smtClean="0"/>
              <a:t>Obr. 3.:</a:t>
            </a:r>
            <a:r>
              <a:rPr lang="cs-CZ" sz="1800" dirty="0" err="1" smtClean="0"/>
              <a:t>Piotr</a:t>
            </a:r>
            <a:r>
              <a:rPr lang="cs-CZ" sz="1800" dirty="0" smtClean="0"/>
              <a:t> </a:t>
            </a:r>
            <a:r>
              <a:rPr lang="cs-CZ" sz="1800" dirty="0" err="1" smtClean="0"/>
              <a:t>Sosnowski</a:t>
            </a:r>
            <a:r>
              <a:rPr lang="cs-CZ" sz="1800" i="1" dirty="0" smtClean="0">
                <a:cs typeface="Arial"/>
              </a:rPr>
              <a:t>[cit. 3.1.2013]</a:t>
            </a:r>
            <a:r>
              <a:rPr lang="cs-CZ" sz="1800" i="1" dirty="0" smtClean="0"/>
              <a:t>. Dostupný pod licencí </a:t>
            </a:r>
            <a:r>
              <a:rPr lang="cs-CZ" sz="1800" i="1" dirty="0" err="1" smtClean="0"/>
              <a:t>Creative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Commons</a:t>
            </a:r>
            <a:r>
              <a:rPr lang="cs-CZ" sz="1800" i="1" dirty="0" smtClean="0"/>
              <a:t> na WWW: </a:t>
            </a:r>
            <a:r>
              <a:rPr lang="cs-CZ" sz="1800" i="1" dirty="0" smtClean="0">
                <a:hlinkClick r:id="rId5"/>
              </a:rPr>
              <a:t>http://commons.wikimedia.org/wiki/File:Halit_4.JPG?uselang=cs</a:t>
            </a:r>
            <a:endParaRPr lang="cs-CZ" sz="1800" i="1" dirty="0" smtClean="0"/>
          </a:p>
          <a:p>
            <a:pPr>
              <a:buNone/>
            </a:pPr>
            <a:r>
              <a:rPr lang="cs-CZ" sz="1800" dirty="0" smtClean="0"/>
              <a:t>Obr. 4.:</a:t>
            </a:r>
            <a:r>
              <a:rPr lang="cs-CZ" sz="1600" dirty="0" smtClean="0"/>
              <a:t> André </a:t>
            </a:r>
            <a:r>
              <a:rPr lang="cs-CZ" sz="1600" dirty="0" err="1" smtClean="0"/>
              <a:t>Karwath</a:t>
            </a:r>
            <a:r>
              <a:rPr lang="cs-CZ" sz="1600" dirty="0" smtClean="0"/>
              <a:t> </a:t>
            </a:r>
            <a:r>
              <a:rPr lang="cs-CZ" sz="1600" dirty="0" err="1" smtClean="0"/>
              <a:t>aka</a:t>
            </a:r>
            <a:r>
              <a:rPr lang="cs-CZ" sz="1800" dirty="0" smtClean="0"/>
              <a:t> </a:t>
            </a:r>
            <a:r>
              <a:rPr lang="cs-CZ" sz="1800" i="1" dirty="0" smtClean="0">
                <a:cs typeface="Arial"/>
              </a:rPr>
              <a:t>[cit. 3.1.2013]</a:t>
            </a:r>
            <a:r>
              <a:rPr lang="cs-CZ" sz="1800" i="1" dirty="0" smtClean="0"/>
              <a:t>. Dostupný pod licencí </a:t>
            </a:r>
            <a:r>
              <a:rPr lang="cs-CZ" sz="1800" i="1" dirty="0" err="1" smtClean="0"/>
              <a:t>Creative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Commons</a:t>
            </a:r>
            <a:r>
              <a:rPr lang="cs-CZ" sz="1800" i="1" dirty="0" smtClean="0"/>
              <a:t> na WWW:</a:t>
            </a:r>
            <a:r>
              <a:rPr lang="cs-CZ" sz="1800" i="1" dirty="0" smtClean="0">
                <a:hlinkClick r:id="rId6"/>
              </a:rPr>
              <a:t>http://commons.wikimedia.org/wiki/File:Sylvin_%28aka%29.jpg?uselang=cs</a:t>
            </a:r>
            <a:endParaRPr lang="cs-CZ" sz="1800" i="1" dirty="0" smtClean="0"/>
          </a:p>
          <a:p>
            <a:pPr>
              <a:buNone/>
            </a:pPr>
            <a:endParaRPr lang="cs-CZ" sz="2000" dirty="0" smtClean="0">
              <a:hlinkClick r:id="rId2"/>
            </a:endParaRPr>
          </a:p>
          <a:p>
            <a:pPr>
              <a:buNone/>
            </a:pPr>
            <a:endParaRPr lang="pl-PL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634</Words>
  <Application>Microsoft Office PowerPoint</Application>
  <PresentationFormat>Předvádění na obrazovce (4:3)</PresentationFormat>
  <Paragraphs>145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Dělení kovů</vt:lpstr>
      <vt:lpstr>Alkalické kovy  - I.A</vt:lpstr>
      <vt:lpstr>Prezentace aplikace PowerPoint</vt:lpstr>
      <vt:lpstr>Prezentace aplikace PowerPoint</vt:lpstr>
      <vt:lpstr>výskyt</vt:lpstr>
      <vt:lpstr>halit</vt:lpstr>
      <vt:lpstr>Sylvin   </vt:lpstr>
      <vt:lpstr>vlastnosti</vt:lpstr>
      <vt:lpstr>VÝROBA:</vt:lpstr>
      <vt:lpstr>použití</vt:lpstr>
      <vt:lpstr>sloučeniny</vt:lpstr>
      <vt:lpstr>Prezentace aplikace PowerPoint</vt:lpstr>
      <vt:lpstr>opakování</vt:lpstr>
      <vt:lpstr>řešení</vt:lpstr>
      <vt:lpstr>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cernaxj</cp:lastModifiedBy>
  <cp:revision>21</cp:revision>
  <dcterms:created xsi:type="dcterms:W3CDTF">2013-08-29T15:21:49Z</dcterms:created>
  <dcterms:modified xsi:type="dcterms:W3CDTF">2013-10-17T11:51:34Z</dcterms:modified>
</cp:coreProperties>
</file>