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7" r:id="rId2"/>
    <p:sldId id="263" r:id="rId3"/>
    <p:sldId id="258" r:id="rId4"/>
    <p:sldId id="264" r:id="rId5"/>
    <p:sldId id="259" r:id="rId6"/>
    <p:sldId id="266" r:id="rId7"/>
    <p:sldId id="271" r:id="rId8"/>
    <p:sldId id="268" r:id="rId9"/>
    <p:sldId id="269" r:id="rId10"/>
    <p:sldId id="270" r:id="rId11"/>
    <p:sldId id="275" r:id="rId12"/>
    <p:sldId id="274" r:id="rId13"/>
    <p:sldId id="277" r:id="rId14"/>
    <p:sldId id="279" r:id="rId15"/>
    <p:sldId id="272" r:id="rId16"/>
    <p:sldId id="273" r:id="rId17"/>
    <p:sldId id="26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12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18D2AB-F098-4101-BB7D-8EFD81AB9FC4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4D4994-8F83-4DCD-A0D6-C3D45ECABF1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0208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9D5C5A9-2F47-4560-9FEC-7E41A2D887DF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71E85F9-EDA5-4B4B-8D7B-B77C323996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D5C5A9-2F47-4560-9FEC-7E41A2D887DF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71E85F9-EDA5-4B4B-8D7B-B77C323996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D5C5A9-2F47-4560-9FEC-7E41A2D887DF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71E85F9-EDA5-4B4B-8D7B-B77C323996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D5C5A9-2F47-4560-9FEC-7E41A2D887DF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71E85F9-EDA5-4B4B-8D7B-B77C323996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D5C5A9-2F47-4560-9FEC-7E41A2D887DF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71E85F9-EDA5-4B4B-8D7B-B77C323996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D5C5A9-2F47-4560-9FEC-7E41A2D887DF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71E85F9-EDA5-4B4B-8D7B-B77C323996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D5C5A9-2F47-4560-9FEC-7E41A2D887DF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71E85F9-EDA5-4B4B-8D7B-B77C323996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9D5C5A9-2F47-4560-9FEC-7E41A2D887DF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71E85F9-EDA5-4B4B-8D7B-B77C323996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9D5C5A9-2F47-4560-9FEC-7E41A2D887DF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71E85F9-EDA5-4B4B-8D7B-B77C323996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D5C5A9-2F47-4560-9FEC-7E41A2D887DF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71E85F9-EDA5-4B4B-8D7B-B77C323996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D5C5A9-2F47-4560-9FEC-7E41A2D887DF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71E85F9-EDA5-4B4B-8D7B-B77C323996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9D5C5A9-2F47-4560-9FEC-7E41A2D887DF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71E85F9-EDA5-4B4B-8D7B-B77C3239966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Ruby_gem.JPG" TargetMode="External"/><Relationship Id="rId2" Type="http://schemas.openxmlformats.org/officeDocument/2006/relationships/hyperlink" Target="http://commons.wikimedia.org/wiki/File:Aluminium.jpg?uselang=c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Sapphire_ring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1916832"/>
          <a:ext cx="6697662" cy="493134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endParaRPr lang="cs-CZ" sz="1200" b="0" i="0" u="none" strike="noStrike" dirty="0" smtClean="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algn="l" fontAlgn="t"/>
                      <a:r>
                        <a:rPr lang="cs-CZ" sz="12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  VY_32_INOVACE_08.02.19 HLINÍK, CÍN A OLOVO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Jana Černá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Anorganická chemie pro 2. ročník přírodovědného lycea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9.1.2013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Materiál je určen pro studenty 2. ročníku přírodovědného lycea, 4letých a odpovídajících ročníků víceletých gymnázií, do předmětu Chemie. Tento materiál slouží k výkladu učiva o výskytu, vlastnostech a použití hliníku. Součástí prezentace je i stručná charakteristika cínu a olova.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Prezentace je určena jako podpora výkladu učitele a je doplněna  názornými obrázky rubínu a safíru. Žáci mohou tuto část použít jako podklad pro zápis do sešitu. V závěru prezentace si žáci mohou při opakování ověřit získané znalosti a upevnit je.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7030A0"/>
                </a:solidFill>
              </a:rPr>
              <a:t>HLINÍK</a:t>
            </a:r>
            <a:endParaRPr lang="cs-CZ" sz="5400" dirty="0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3600" b="1" dirty="0" err="1" smtClean="0">
                <a:solidFill>
                  <a:srgbClr val="7030A0"/>
                </a:solidFill>
              </a:rPr>
              <a:t>Al</a:t>
            </a:r>
            <a:r>
              <a:rPr lang="cs-CZ" sz="3600" b="1" dirty="0" smtClean="0">
                <a:solidFill>
                  <a:srgbClr val="7030A0"/>
                </a:solidFill>
              </a:rPr>
              <a:t> – ALUMINIUM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183880" cy="4187952"/>
          </a:xfrm>
        </p:spPr>
        <p:txBody>
          <a:bodyPr>
            <a:normAutofit/>
          </a:bodyPr>
          <a:lstStyle/>
          <a:p>
            <a:r>
              <a:rPr lang="cs-CZ" sz="3000" dirty="0" smtClean="0"/>
              <a:t>nepřechodný kov, III. A skupina</a:t>
            </a:r>
          </a:p>
          <a:p>
            <a:r>
              <a:rPr lang="cs-CZ" sz="3000" dirty="0" smtClean="0"/>
              <a:t>el. konfigurace: 3s</a:t>
            </a:r>
            <a:r>
              <a:rPr lang="cs-CZ" sz="3000" baseline="30000" dirty="0" smtClean="0"/>
              <a:t>2</a:t>
            </a:r>
            <a:r>
              <a:rPr lang="cs-CZ" sz="3000" dirty="0" smtClean="0"/>
              <a:t> 3p</a:t>
            </a:r>
            <a:r>
              <a:rPr lang="cs-CZ" sz="3000" baseline="30000" dirty="0" smtClean="0"/>
              <a:t>1</a:t>
            </a:r>
            <a:r>
              <a:rPr lang="cs-CZ" sz="3000" dirty="0" smtClean="0"/>
              <a:t> </a:t>
            </a:r>
            <a:r>
              <a:rPr lang="cs-CZ" sz="3900" dirty="0" smtClean="0"/>
              <a:t>(</a:t>
            </a:r>
            <a:r>
              <a:rPr lang="cs-CZ" sz="3000" dirty="0" smtClean="0"/>
              <a:t>3 valenční el.) </a:t>
            </a:r>
          </a:p>
          <a:p>
            <a:r>
              <a:rPr lang="cs-CZ" sz="3000" dirty="0" smtClean="0"/>
              <a:t>oxidační čísla: 0, III </a:t>
            </a:r>
          </a:p>
          <a:p>
            <a:pPr>
              <a:buNone/>
            </a:pPr>
            <a:endParaRPr lang="cs-CZ" sz="3600" b="1" u="sng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183880" cy="1051560"/>
          </a:xfrm>
        </p:spPr>
        <p:txBody>
          <a:bodyPr>
            <a:normAutofit/>
          </a:bodyPr>
          <a:lstStyle/>
          <a:p>
            <a:r>
              <a:rPr lang="cs-CZ" sz="4400" u="sng" dirty="0" smtClean="0">
                <a:solidFill>
                  <a:srgbClr val="7030A0"/>
                </a:solidFill>
              </a:rPr>
              <a:t>charakteristika</a:t>
            </a:r>
            <a:endParaRPr lang="cs-CZ" sz="4400" u="sng" dirty="0">
              <a:solidFill>
                <a:srgbClr val="7030A0"/>
              </a:solidFill>
            </a:endParaRPr>
          </a:p>
        </p:txBody>
      </p:sp>
      <p:pic>
        <p:nvPicPr>
          <p:cNvPr id="5" name="Obrázek 4" descr="600px-Aluminiu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8064" y="2996952"/>
            <a:ext cx="3635896" cy="363589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491880" y="616530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dirty="0" smtClean="0"/>
              <a:t>3. nejrozšířenější prvek v zemské kůře (po O a Si)</a:t>
            </a:r>
          </a:p>
          <a:p>
            <a:pPr>
              <a:buFontTx/>
              <a:buChar char="-"/>
            </a:pPr>
            <a:r>
              <a:rPr lang="cs-CZ" dirty="0" smtClean="0"/>
              <a:t>nejrozšířenější kov</a:t>
            </a:r>
          </a:p>
          <a:p>
            <a:pPr>
              <a:buFontTx/>
              <a:buChar char="-"/>
            </a:pPr>
            <a:r>
              <a:rPr lang="cs-CZ" b="1" u="sng" dirty="0" smtClean="0">
                <a:solidFill>
                  <a:srgbClr val="7030A0"/>
                </a:solidFill>
              </a:rPr>
              <a:t>pouze vázaný:</a:t>
            </a:r>
          </a:p>
          <a:p>
            <a:pPr>
              <a:buNone/>
            </a:pPr>
            <a:r>
              <a:rPr lang="cs-CZ" dirty="0" smtClean="0"/>
              <a:t>	bauxit - hornina</a:t>
            </a:r>
          </a:p>
          <a:p>
            <a:pPr>
              <a:buNone/>
            </a:pPr>
            <a:r>
              <a:rPr lang="cs-CZ" b="1" dirty="0" smtClean="0">
                <a:solidFill>
                  <a:srgbClr val="7030A0"/>
                </a:solidFill>
              </a:rPr>
              <a:t>	korund</a:t>
            </a:r>
            <a:r>
              <a:rPr lang="cs-CZ" dirty="0" smtClean="0"/>
              <a:t> Al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3</a:t>
            </a:r>
            <a:r>
              <a:rPr lang="cs-CZ" dirty="0" smtClean="0"/>
              <a:t> - velmi tvrdý nerost (stupeň 9), používaný jako brusivo </a:t>
            </a:r>
          </a:p>
          <a:p>
            <a:pPr>
              <a:buNone/>
            </a:pPr>
            <a:r>
              <a:rPr lang="cs-CZ" dirty="0" smtClean="0"/>
              <a:t>	(drahokamy: rubín- červený, safír - modrý)</a:t>
            </a:r>
          </a:p>
          <a:p>
            <a:pPr>
              <a:buNone/>
            </a:pPr>
            <a:r>
              <a:rPr lang="cs-CZ" dirty="0" smtClean="0"/>
              <a:t>		</a:t>
            </a:r>
          </a:p>
          <a:p>
            <a:pPr>
              <a:buNone/>
            </a:pPr>
            <a:r>
              <a:rPr lang="cs-CZ" b="1" dirty="0" smtClean="0">
                <a:solidFill>
                  <a:srgbClr val="7030A0"/>
                </a:solidFill>
              </a:rPr>
              <a:t>	</a:t>
            </a:r>
            <a:r>
              <a:rPr lang="cs-CZ" b="1" dirty="0" err="1" smtClean="0">
                <a:solidFill>
                  <a:srgbClr val="7030A0"/>
                </a:solidFill>
              </a:rPr>
              <a:t>hlinitokřemičitany</a:t>
            </a:r>
            <a:r>
              <a:rPr lang="cs-CZ" dirty="0" smtClean="0"/>
              <a:t> – živce, slídy, kaolíny, kryolit Na</a:t>
            </a:r>
            <a:r>
              <a:rPr lang="cs-CZ" sz="1600" dirty="0" smtClean="0"/>
              <a:t>3</a:t>
            </a:r>
            <a:r>
              <a:rPr lang="cs-CZ" dirty="0" smtClean="0"/>
              <a:t>AlF</a:t>
            </a:r>
            <a:r>
              <a:rPr lang="cs-CZ" sz="1600" dirty="0" smtClean="0"/>
              <a:t>6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7030A0"/>
                </a:solidFill>
              </a:rPr>
              <a:t>výskyt</a:t>
            </a:r>
            <a:endParaRPr lang="cs-CZ" sz="48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321297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55976" y="609329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3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332656"/>
            <a:ext cx="3744416" cy="29431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1999" y="3284984"/>
            <a:ext cx="3407821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/>
          <p:nvPr/>
        </p:nvSpPr>
        <p:spPr>
          <a:xfrm>
            <a:off x="4572000" y="544522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safír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75856" y="270892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rubín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268760"/>
            <a:ext cx="8291264" cy="473853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7030A0"/>
                </a:solidFill>
              </a:rPr>
              <a:t>FYZIKÁLNÍ:</a:t>
            </a:r>
          </a:p>
          <a:p>
            <a:pPr>
              <a:buNone/>
            </a:pPr>
            <a:r>
              <a:rPr lang="cs-CZ" sz="2800" dirty="0" smtClean="0"/>
              <a:t>- stříbrolesklý, lehký, měkký kov </a:t>
            </a:r>
          </a:p>
          <a:p>
            <a:pPr>
              <a:buNone/>
            </a:pPr>
            <a:r>
              <a:rPr lang="cs-CZ" sz="2800" dirty="0" smtClean="0"/>
              <a:t>- kujný, tažný, slévatelný </a:t>
            </a:r>
          </a:p>
          <a:p>
            <a:pPr>
              <a:buNone/>
            </a:pPr>
            <a:r>
              <a:rPr lang="cs-CZ" sz="2800" dirty="0" smtClean="0"/>
              <a:t>- v</a:t>
            </a:r>
            <a:r>
              <a:rPr lang="es-ES" sz="2800" dirty="0" smtClean="0"/>
              <a:t>ýborný vodič tepla a el. proudu </a:t>
            </a:r>
          </a:p>
          <a:p>
            <a:endParaRPr lang="cs-CZ" sz="2800" dirty="0" smtClean="0"/>
          </a:p>
          <a:p>
            <a:pPr>
              <a:buNone/>
            </a:pPr>
            <a:r>
              <a:rPr lang="cs-CZ" sz="2800" b="1" u="sng" dirty="0" smtClean="0">
                <a:solidFill>
                  <a:srgbClr val="7030A0"/>
                </a:solidFill>
              </a:rPr>
              <a:t>CHEMICKÉ: </a:t>
            </a:r>
          </a:p>
          <a:p>
            <a:pPr>
              <a:buFontTx/>
              <a:buChar char="-"/>
            </a:pPr>
            <a:r>
              <a:rPr lang="cs-CZ" sz="2800" dirty="0" smtClean="0"/>
              <a:t>odolný proti korozi – ochranná vrstvička:  na vzduchu – Al</a:t>
            </a:r>
            <a:r>
              <a:rPr lang="cs-CZ" sz="2000" dirty="0" smtClean="0"/>
              <a:t>2</a:t>
            </a:r>
            <a:r>
              <a:rPr lang="cs-CZ" sz="2800" dirty="0" smtClean="0"/>
              <a:t>O</a:t>
            </a:r>
            <a:r>
              <a:rPr lang="cs-CZ" sz="2000" dirty="0" smtClean="0"/>
              <a:t>3</a:t>
            </a:r>
            <a:r>
              <a:rPr lang="cs-CZ" sz="2800" dirty="0" smtClean="0"/>
              <a:t>	-ve vodě – </a:t>
            </a:r>
            <a:r>
              <a:rPr lang="cs-CZ" sz="2800" dirty="0" err="1" smtClean="0"/>
              <a:t>Al</a:t>
            </a:r>
            <a:r>
              <a:rPr lang="cs-CZ" sz="2800" dirty="0" smtClean="0"/>
              <a:t>(OH)</a:t>
            </a:r>
            <a:r>
              <a:rPr lang="cs-CZ" sz="2000" dirty="0" smtClean="0"/>
              <a:t>3 </a:t>
            </a:r>
            <a:endParaRPr lang="cs-CZ" sz="2800" dirty="0" smtClean="0"/>
          </a:p>
          <a:p>
            <a:pPr>
              <a:buNone/>
            </a:pPr>
            <a:r>
              <a:rPr lang="cs-CZ" sz="2800" b="1" dirty="0" smtClean="0">
                <a:solidFill>
                  <a:srgbClr val="7030A0"/>
                </a:solidFill>
              </a:rPr>
              <a:t>- </a:t>
            </a:r>
            <a:r>
              <a:rPr lang="cs-CZ" sz="2800" b="1" dirty="0" smtClean="0">
                <a:solidFill>
                  <a:srgbClr val="7030A0"/>
                </a:solidFill>
                <a:cs typeface="Arial" pitchFamily="34" charset="0"/>
              </a:rPr>
              <a:t>amfoterní charakter </a:t>
            </a:r>
            <a:r>
              <a:rPr lang="cs-CZ" sz="2800" dirty="0" smtClean="0">
                <a:cs typeface="Arial" pitchFamily="34" charset="0"/>
              </a:rPr>
              <a:t>(reaguje s kyselinou i se zásadou) X mimo HNO</a:t>
            </a:r>
            <a:r>
              <a:rPr lang="cs-CZ" sz="2000" dirty="0" smtClean="0">
                <a:cs typeface="Arial" pitchFamily="34" charset="0"/>
              </a:rPr>
              <a:t>3</a:t>
            </a:r>
            <a:r>
              <a:rPr lang="cs-CZ" sz="2800" dirty="0" smtClean="0">
                <a:cs typeface="Arial" pitchFamily="34" charset="0"/>
              </a:rPr>
              <a:t> – pasivuje se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922114"/>
          </a:xfrm>
        </p:spPr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VLASTNOSTI</a:t>
            </a:r>
            <a:endParaRPr lang="cs-CZ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800" b="1" dirty="0" smtClean="0">
                <a:solidFill>
                  <a:srgbClr val="7030A0"/>
                </a:solidFill>
              </a:rPr>
              <a:t>Elektrolýza</a:t>
            </a:r>
            <a:r>
              <a:rPr lang="cs-CZ" sz="2800" b="1" dirty="0" smtClean="0"/>
              <a:t> </a:t>
            </a:r>
            <a:r>
              <a:rPr lang="cs-CZ" sz="2800" dirty="0" smtClean="0"/>
              <a:t>– výchozí surovina- </a:t>
            </a:r>
            <a:r>
              <a:rPr lang="cs-CZ" sz="2800" b="1" dirty="0" smtClean="0"/>
              <a:t>bauxitu </a:t>
            </a:r>
            <a:r>
              <a:rPr lang="cs-CZ" sz="2800" dirty="0" smtClean="0"/>
              <a:t>+ </a:t>
            </a:r>
            <a:r>
              <a:rPr lang="cs-CZ" sz="2800" b="1" dirty="0" smtClean="0"/>
              <a:t>kryolit</a:t>
            </a:r>
            <a:r>
              <a:rPr lang="cs-CZ" sz="2800" dirty="0" smtClean="0"/>
              <a:t> je tavidlo - snižuje teplotu – z 2000-950°C) </a:t>
            </a:r>
          </a:p>
          <a:p>
            <a:pPr>
              <a:buFontTx/>
              <a:buChar char="-"/>
            </a:pPr>
            <a:r>
              <a:rPr lang="cs-CZ" sz="2800" dirty="0" smtClean="0"/>
              <a:t>2AlO</a:t>
            </a:r>
            <a:r>
              <a:rPr lang="cs-CZ" sz="2000" dirty="0" smtClean="0"/>
              <a:t>3</a:t>
            </a:r>
            <a:r>
              <a:rPr lang="cs-CZ" sz="2800" dirty="0" smtClean="0"/>
              <a:t> </a:t>
            </a:r>
            <a:r>
              <a:rPr lang="cs-CZ" sz="2800" dirty="0" smtClean="0">
                <a:latin typeface="Arial"/>
                <a:cs typeface="Arial"/>
              </a:rPr>
              <a:t>→ 4Al</a:t>
            </a:r>
            <a:r>
              <a:rPr lang="cs-CZ" sz="2800" baseline="30000" dirty="0" smtClean="0">
                <a:latin typeface="Arial"/>
                <a:cs typeface="Arial"/>
              </a:rPr>
              <a:t>3+</a:t>
            </a:r>
            <a:r>
              <a:rPr lang="cs-CZ" sz="2800" dirty="0" smtClean="0">
                <a:latin typeface="Arial"/>
                <a:cs typeface="Arial"/>
              </a:rPr>
              <a:t>  + 6O</a:t>
            </a:r>
            <a:r>
              <a:rPr lang="cs-CZ" sz="2800" baseline="30000" dirty="0" smtClean="0">
                <a:latin typeface="Arial"/>
                <a:cs typeface="Arial"/>
              </a:rPr>
              <a:t>2-</a:t>
            </a:r>
            <a:r>
              <a:rPr lang="cs-CZ" sz="2800" dirty="0" smtClean="0">
                <a:latin typeface="Arial"/>
                <a:cs typeface="Arial"/>
              </a:rPr>
              <a:t>   </a:t>
            </a:r>
          </a:p>
          <a:p>
            <a:pPr>
              <a:buNone/>
            </a:pPr>
            <a:endParaRPr lang="cs-CZ" sz="2800" b="1" dirty="0" smtClean="0">
              <a:solidFill>
                <a:srgbClr val="7030A0"/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7030A0"/>
                </a:solidFill>
                <a:latin typeface="Arial"/>
                <a:cs typeface="Arial"/>
              </a:rPr>
              <a:t>K - : </a:t>
            </a:r>
            <a:r>
              <a:rPr lang="cs-CZ" sz="2800" dirty="0" smtClean="0"/>
              <a:t>Al</a:t>
            </a:r>
            <a:r>
              <a:rPr lang="cs-CZ" sz="2800" baseline="30000" dirty="0" smtClean="0"/>
              <a:t>3+</a:t>
            </a:r>
            <a:r>
              <a:rPr lang="cs-CZ" sz="2800" dirty="0" smtClean="0"/>
              <a:t>  + 3e</a:t>
            </a:r>
            <a:r>
              <a:rPr lang="cs-CZ" sz="2800" baseline="30000" dirty="0" smtClean="0"/>
              <a:t>- </a:t>
            </a:r>
            <a:r>
              <a:rPr lang="cs-CZ" sz="2800" dirty="0" smtClean="0"/>
              <a:t> → </a:t>
            </a:r>
            <a:r>
              <a:rPr lang="cs-CZ" sz="2800" b="1" dirty="0" err="1" smtClean="0"/>
              <a:t>Al</a:t>
            </a:r>
            <a:endParaRPr lang="cs-CZ" sz="2800" dirty="0" smtClean="0"/>
          </a:p>
          <a:p>
            <a:pPr>
              <a:buNone/>
            </a:pPr>
            <a:endParaRPr lang="cs-CZ" sz="2800" dirty="0" smtClean="0">
              <a:latin typeface="Arial"/>
              <a:cs typeface="Arial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7030A0"/>
                </a:solidFill>
                <a:latin typeface="Arial"/>
                <a:cs typeface="Arial"/>
              </a:rPr>
              <a:t>A + : </a:t>
            </a:r>
            <a:r>
              <a:rPr lang="cs-CZ" sz="2800" dirty="0" smtClean="0"/>
              <a:t>4 AlO</a:t>
            </a:r>
            <a:r>
              <a:rPr lang="cs-CZ" sz="2800" baseline="-25000" dirty="0" smtClean="0"/>
              <a:t>3</a:t>
            </a:r>
            <a:r>
              <a:rPr lang="cs-CZ" sz="2800" baseline="30000" dirty="0" smtClean="0"/>
              <a:t>3-</a:t>
            </a:r>
            <a:r>
              <a:rPr lang="cs-CZ" sz="2800" dirty="0" smtClean="0"/>
              <a:t> → 2 Al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O</a:t>
            </a:r>
            <a:r>
              <a:rPr lang="cs-CZ" sz="2800" baseline="-25000" dirty="0" smtClean="0"/>
              <a:t>3</a:t>
            </a:r>
            <a:r>
              <a:rPr lang="cs-CZ" sz="2800" dirty="0" smtClean="0"/>
              <a:t> + 6 O</a:t>
            </a:r>
            <a:r>
              <a:rPr lang="cs-CZ" sz="2800" baseline="-25000" dirty="0" smtClean="0"/>
              <a:t>2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(</a:t>
            </a:r>
            <a:r>
              <a:rPr lang="cs-CZ" sz="2800" dirty="0" smtClean="0">
                <a:latin typeface="Arial"/>
                <a:cs typeface="Arial"/>
              </a:rPr>
              <a:t>vyloučí se O</a:t>
            </a:r>
            <a:r>
              <a:rPr lang="cs-CZ" sz="2000" dirty="0" smtClean="0">
                <a:latin typeface="Arial"/>
                <a:cs typeface="Arial"/>
              </a:rPr>
              <a:t>2</a:t>
            </a:r>
            <a:r>
              <a:rPr lang="cs-CZ" sz="2800" dirty="0" smtClean="0">
                <a:latin typeface="Arial"/>
                <a:cs typeface="Arial"/>
              </a:rPr>
              <a:t> → reaguje s </a:t>
            </a:r>
            <a:r>
              <a:rPr lang="cs-CZ" sz="2800" dirty="0" err="1" smtClean="0">
                <a:latin typeface="Arial"/>
                <a:cs typeface="Arial"/>
              </a:rPr>
              <a:t>Al</a:t>
            </a:r>
            <a:r>
              <a:rPr lang="cs-CZ" sz="2800" dirty="0" smtClean="0">
                <a:latin typeface="Arial"/>
                <a:cs typeface="Arial"/>
              </a:rPr>
              <a:t>)</a:t>
            </a:r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VÝROBA</a:t>
            </a:r>
            <a:endParaRPr lang="cs-CZ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435280" cy="4900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+mj-lt"/>
                <a:cs typeface="Arial"/>
              </a:rPr>
              <a:t>nádobí – zdravotní rizika !!! </a:t>
            </a:r>
          </a:p>
          <a:p>
            <a:r>
              <a:rPr lang="cs-CZ" sz="2800" dirty="0" smtClean="0">
                <a:latin typeface="+mj-lt"/>
                <a:cs typeface="Arial"/>
              </a:rPr>
              <a:t>alobal</a:t>
            </a:r>
          </a:p>
          <a:p>
            <a:r>
              <a:rPr lang="cs-CZ" sz="2800" dirty="0" smtClean="0">
                <a:latin typeface="+mj-lt"/>
                <a:cs typeface="Arial"/>
              </a:rPr>
              <a:t>vodič</a:t>
            </a:r>
          </a:p>
          <a:p>
            <a:r>
              <a:rPr lang="cs-CZ" sz="2800" dirty="0" smtClean="0">
                <a:latin typeface="+mj-lt"/>
                <a:cs typeface="Arial"/>
              </a:rPr>
              <a:t>lehké, odolné slitiny </a:t>
            </a:r>
            <a:r>
              <a:rPr lang="cs-CZ" sz="2800" dirty="0" smtClean="0">
                <a:latin typeface="+mj-lt"/>
                <a:cs typeface="Arial" pitchFamily="34" charset="0"/>
              </a:rPr>
              <a:t>- </a:t>
            </a:r>
            <a:r>
              <a:rPr lang="cs-CZ" sz="2800" dirty="0" smtClean="0">
                <a:solidFill>
                  <a:srgbClr val="7030A0"/>
                </a:solidFill>
                <a:latin typeface="+mj-lt"/>
                <a:cs typeface="Arial" pitchFamily="34" charset="0"/>
              </a:rPr>
              <a:t>dural</a:t>
            </a:r>
            <a:r>
              <a:rPr lang="cs-CZ" sz="2800" dirty="0" smtClean="0">
                <a:latin typeface="+mj-lt"/>
                <a:cs typeface="Arial" pitchFamily="34" charset="0"/>
              </a:rPr>
              <a:t> = </a:t>
            </a:r>
            <a:r>
              <a:rPr lang="cs-CZ" sz="2800" dirty="0" err="1" smtClean="0">
                <a:latin typeface="+mj-lt"/>
                <a:cs typeface="Arial" pitchFamily="34" charset="0"/>
              </a:rPr>
              <a:t>Al</a:t>
            </a:r>
            <a:r>
              <a:rPr lang="cs-CZ" sz="2800" dirty="0" smtClean="0">
                <a:latin typeface="+mj-lt"/>
                <a:cs typeface="Arial" pitchFamily="34" charset="0"/>
              </a:rPr>
              <a:t> + Mg, </a:t>
            </a:r>
            <a:r>
              <a:rPr lang="cs-CZ" sz="2800" dirty="0" err="1" smtClean="0">
                <a:latin typeface="+mj-lt"/>
                <a:cs typeface="Arial" pitchFamily="34" charset="0"/>
              </a:rPr>
              <a:t>Cu</a:t>
            </a:r>
            <a:r>
              <a:rPr lang="cs-CZ" sz="2800" dirty="0" smtClean="0">
                <a:latin typeface="+mj-lt"/>
                <a:cs typeface="Arial" pitchFamily="34" charset="0"/>
              </a:rPr>
              <a:t> (+ </a:t>
            </a:r>
            <a:r>
              <a:rPr lang="cs-CZ" sz="2800" dirty="0" err="1" smtClean="0">
                <a:latin typeface="+mj-lt"/>
                <a:cs typeface="Arial" pitchFamily="34" charset="0"/>
              </a:rPr>
              <a:t>Zn</a:t>
            </a:r>
            <a:r>
              <a:rPr lang="cs-CZ" sz="2800" dirty="0" smtClean="0">
                <a:latin typeface="+mj-lt"/>
                <a:cs typeface="Arial" pitchFamily="34" charset="0"/>
              </a:rPr>
              <a:t>, </a:t>
            </a:r>
            <a:r>
              <a:rPr lang="cs-CZ" sz="2800" dirty="0" err="1" smtClean="0">
                <a:latin typeface="+mj-lt"/>
                <a:cs typeface="Arial" pitchFamily="34" charset="0"/>
              </a:rPr>
              <a:t>Mn</a:t>
            </a:r>
            <a:r>
              <a:rPr lang="cs-CZ" sz="2800" dirty="0" smtClean="0">
                <a:latin typeface="+mj-lt"/>
                <a:cs typeface="Arial" pitchFamily="34" charset="0"/>
              </a:rPr>
              <a:t>) sportovní potřeby, letecký a automobilový průmysl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>
                <a:solidFill>
                  <a:srgbClr val="7030A0"/>
                </a:solidFill>
                <a:latin typeface="Arial"/>
                <a:cs typeface="Arial"/>
              </a:rPr>
              <a:t>Použití: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b="1" u="sng" dirty="0" smtClean="0">
                <a:solidFill>
                  <a:srgbClr val="7030A0"/>
                </a:solidFill>
                <a:cs typeface="Arial" pitchFamily="34" charset="0"/>
              </a:rPr>
              <a:t>eloxování</a:t>
            </a:r>
            <a:r>
              <a:rPr lang="cs-CZ" sz="2800" b="1" u="sng" dirty="0" smtClean="0">
                <a:cs typeface="Arial" pitchFamily="34" charset="0"/>
              </a:rPr>
              <a:t> </a:t>
            </a:r>
            <a:r>
              <a:rPr lang="cs-CZ" sz="2800" dirty="0" smtClean="0">
                <a:cs typeface="Arial" pitchFamily="34" charset="0"/>
              </a:rPr>
              <a:t>–</a:t>
            </a:r>
            <a:r>
              <a:rPr lang="cs-CZ" sz="2800" b="1" dirty="0" smtClean="0">
                <a:cs typeface="Arial" pitchFamily="34" charset="0"/>
              </a:rPr>
              <a:t> </a:t>
            </a:r>
            <a:r>
              <a:rPr lang="cs-CZ" sz="2800" dirty="0" smtClean="0">
                <a:cs typeface="Arial" pitchFamily="34" charset="0"/>
              </a:rPr>
              <a:t>povrchová úprava kovů, vytvoření vrstvy oxidu na povrchu kovu (anodická oxidace)</a:t>
            </a:r>
          </a:p>
          <a:p>
            <a:pPr>
              <a:buNone/>
            </a:pPr>
            <a:r>
              <a:rPr lang="cs-CZ" sz="2800" dirty="0" smtClean="0">
                <a:cs typeface="Arial" pitchFamily="34" charset="0"/>
              </a:rPr>
              <a:t> </a:t>
            </a:r>
          </a:p>
          <a:p>
            <a:r>
              <a:rPr lang="cs-CZ" sz="2800" b="1" u="sng" dirty="0" smtClean="0">
                <a:solidFill>
                  <a:srgbClr val="7030A0"/>
                </a:solidFill>
                <a:cs typeface="Arial" pitchFamily="34" charset="0"/>
              </a:rPr>
              <a:t>ALUMINOTERMIE</a:t>
            </a:r>
            <a:r>
              <a:rPr lang="cs-CZ" sz="2800" dirty="0" smtClean="0">
                <a:cs typeface="Arial" pitchFamily="34" charset="0"/>
              </a:rPr>
              <a:t> – využívá redukčních vlastností při výrobě kovů(</a:t>
            </a:r>
            <a:r>
              <a:rPr lang="cs-CZ" sz="2800" dirty="0" err="1" smtClean="0"/>
              <a:t>Cr</a:t>
            </a:r>
            <a:r>
              <a:rPr lang="cs-CZ" sz="2800" dirty="0" smtClean="0"/>
              <a:t>,</a:t>
            </a:r>
            <a:r>
              <a:rPr lang="cs-CZ" sz="2800" b="1" dirty="0" err="1" smtClean="0"/>
              <a:t>Mn</a:t>
            </a:r>
            <a:r>
              <a:rPr lang="cs-CZ" sz="2800" b="1" dirty="0" smtClean="0"/>
              <a:t>, V)</a:t>
            </a:r>
          </a:p>
          <a:p>
            <a:pPr>
              <a:buNone/>
            </a:pPr>
            <a:r>
              <a:rPr lang="cs-CZ" sz="2800" dirty="0" smtClean="0"/>
              <a:t>		Cr</a:t>
            </a:r>
            <a:r>
              <a:rPr lang="cs-CZ" sz="2000" dirty="0" smtClean="0"/>
              <a:t>2</a:t>
            </a:r>
            <a:r>
              <a:rPr lang="cs-CZ" sz="2800" dirty="0" smtClean="0"/>
              <a:t>O</a:t>
            </a:r>
            <a:r>
              <a:rPr lang="cs-CZ" sz="2000" dirty="0" smtClean="0"/>
              <a:t>3</a:t>
            </a:r>
            <a:r>
              <a:rPr lang="cs-CZ" sz="2800" dirty="0" smtClean="0"/>
              <a:t> + 2Al </a:t>
            </a:r>
            <a:r>
              <a:rPr lang="cs-CZ" sz="2800" dirty="0" smtClean="0">
                <a:latin typeface="Arial"/>
                <a:cs typeface="Arial"/>
              </a:rPr>
              <a:t>→ Al</a:t>
            </a:r>
            <a:r>
              <a:rPr lang="cs-CZ" sz="2000" dirty="0" smtClean="0">
                <a:latin typeface="Arial"/>
                <a:cs typeface="Arial"/>
              </a:rPr>
              <a:t>2</a:t>
            </a:r>
            <a:r>
              <a:rPr lang="cs-CZ" sz="2800" dirty="0" smtClean="0">
                <a:latin typeface="Arial"/>
                <a:cs typeface="Arial"/>
              </a:rPr>
              <a:t>O</a:t>
            </a:r>
            <a:r>
              <a:rPr lang="cs-CZ" sz="2000" dirty="0" smtClean="0">
                <a:latin typeface="Arial"/>
                <a:cs typeface="Arial"/>
              </a:rPr>
              <a:t>3</a:t>
            </a:r>
            <a:r>
              <a:rPr lang="cs-CZ" sz="2800" dirty="0" smtClean="0">
                <a:latin typeface="Arial"/>
                <a:cs typeface="Arial"/>
              </a:rPr>
              <a:t> + 2Cr</a:t>
            </a:r>
          </a:p>
          <a:p>
            <a:pPr>
              <a:buNone/>
            </a:pPr>
            <a:endParaRPr lang="cs-CZ" sz="2800" dirty="0" smtClean="0"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7030A0"/>
                </a:solidFill>
                <a:cs typeface="Arial"/>
              </a:rPr>
              <a:t>termit</a:t>
            </a:r>
            <a:r>
              <a:rPr lang="cs-CZ" sz="2800" dirty="0" smtClean="0">
                <a:cs typeface="Arial"/>
              </a:rPr>
              <a:t> (směs </a:t>
            </a:r>
            <a:r>
              <a:rPr lang="cs-CZ" sz="2800" dirty="0" err="1" smtClean="0">
                <a:cs typeface="Arial"/>
              </a:rPr>
              <a:t>Al</a:t>
            </a:r>
            <a:r>
              <a:rPr lang="cs-CZ" sz="2800" dirty="0" smtClean="0">
                <a:cs typeface="Arial"/>
              </a:rPr>
              <a:t> + Fe</a:t>
            </a:r>
            <a:r>
              <a:rPr lang="cs-CZ" sz="2000" dirty="0" smtClean="0">
                <a:cs typeface="Arial"/>
              </a:rPr>
              <a:t>2</a:t>
            </a:r>
            <a:r>
              <a:rPr lang="cs-CZ" sz="2800" dirty="0" smtClean="0">
                <a:cs typeface="Arial"/>
              </a:rPr>
              <a:t>O</a:t>
            </a:r>
            <a:r>
              <a:rPr lang="cs-CZ" sz="2000" dirty="0" smtClean="0">
                <a:cs typeface="Arial"/>
              </a:rPr>
              <a:t>3</a:t>
            </a:r>
            <a:r>
              <a:rPr lang="cs-CZ" sz="2800" dirty="0" smtClean="0">
                <a:cs typeface="Arial"/>
              </a:rPr>
              <a:t>) svařování kolejí, zneužití – bojová látka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>
                <a:solidFill>
                  <a:srgbClr val="7030A0"/>
                </a:solidFill>
                <a:latin typeface="Arial"/>
                <a:cs typeface="Arial"/>
              </a:rPr>
              <a:t>Použití: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Al</a:t>
            </a:r>
            <a:r>
              <a:rPr lang="cs-CZ" sz="2000" b="1" dirty="0" smtClean="0">
                <a:solidFill>
                  <a:srgbClr val="7030A0"/>
                </a:solidFill>
              </a:rPr>
              <a:t>2</a:t>
            </a:r>
            <a:r>
              <a:rPr lang="cs-CZ" sz="2800" b="1" dirty="0" smtClean="0">
                <a:solidFill>
                  <a:srgbClr val="7030A0"/>
                </a:solidFill>
              </a:rPr>
              <a:t>O</a:t>
            </a:r>
            <a:r>
              <a:rPr lang="cs-CZ" sz="2000" b="1" dirty="0" smtClean="0">
                <a:solidFill>
                  <a:srgbClr val="7030A0"/>
                </a:solidFill>
              </a:rPr>
              <a:t>3 	</a:t>
            </a:r>
            <a:r>
              <a:rPr lang="cs-CZ" sz="2800" dirty="0" smtClean="0"/>
              <a:t>– amfoterní charakter</a:t>
            </a:r>
          </a:p>
          <a:p>
            <a:pPr>
              <a:buNone/>
            </a:pPr>
            <a:r>
              <a:rPr lang="cs-CZ" sz="2800" dirty="0" smtClean="0"/>
              <a:t>			- brusný materiál</a:t>
            </a:r>
          </a:p>
          <a:p>
            <a:pPr>
              <a:buNone/>
            </a:pPr>
            <a:r>
              <a:rPr lang="cs-CZ" sz="2800" dirty="0" smtClean="0"/>
              <a:t>			- umělé drahokamy</a:t>
            </a:r>
          </a:p>
          <a:p>
            <a:pPr>
              <a:buNone/>
            </a:pPr>
            <a:r>
              <a:rPr lang="cs-CZ" sz="2800" dirty="0" smtClean="0"/>
              <a:t>			- žáruvzdorný materiál</a:t>
            </a:r>
          </a:p>
          <a:p>
            <a:pPr>
              <a:buNone/>
            </a:pPr>
            <a:r>
              <a:rPr lang="cs-CZ" sz="2800" dirty="0" smtClean="0"/>
              <a:t>			- korundová keramika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b="1" dirty="0" smtClean="0">
                <a:solidFill>
                  <a:srgbClr val="7030A0"/>
                </a:solidFill>
              </a:rPr>
              <a:t>kamenec</a:t>
            </a:r>
            <a:r>
              <a:rPr lang="cs-CZ" sz="2800" dirty="0" smtClean="0"/>
              <a:t> Al</a:t>
            </a:r>
            <a:r>
              <a:rPr lang="cs-CZ" sz="2000" dirty="0" smtClean="0"/>
              <a:t>2</a:t>
            </a:r>
            <a:r>
              <a:rPr lang="cs-CZ" sz="2800" dirty="0" smtClean="0"/>
              <a:t>(SO</a:t>
            </a:r>
            <a:r>
              <a:rPr lang="cs-CZ" sz="2000" dirty="0" smtClean="0"/>
              <a:t>4</a:t>
            </a:r>
            <a:r>
              <a:rPr lang="cs-CZ" sz="2800" dirty="0" smtClean="0"/>
              <a:t>)</a:t>
            </a:r>
            <a:r>
              <a:rPr lang="cs-CZ" sz="2000" dirty="0" smtClean="0"/>
              <a:t>2</a:t>
            </a:r>
            <a:r>
              <a:rPr lang="cs-CZ" sz="2800" dirty="0" smtClean="0"/>
              <a:t> . 18H</a:t>
            </a:r>
            <a:r>
              <a:rPr lang="cs-CZ" sz="2000" dirty="0" smtClean="0"/>
              <a:t>2</a:t>
            </a:r>
            <a:r>
              <a:rPr lang="cs-CZ" sz="2800" dirty="0" smtClean="0"/>
              <a:t>O – výroba papíru – klížení, při moření kůží, při klížení papíru 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r>
              <a:rPr lang="cs-CZ" sz="2800" b="1" dirty="0" smtClean="0">
                <a:solidFill>
                  <a:srgbClr val="7030A0"/>
                </a:solidFill>
              </a:rPr>
              <a:t>octan hlinitý </a:t>
            </a:r>
            <a:r>
              <a:rPr lang="cs-CZ" sz="2800" dirty="0" smtClean="0"/>
              <a:t>(CH</a:t>
            </a:r>
            <a:r>
              <a:rPr lang="cs-CZ" sz="2000" dirty="0" smtClean="0"/>
              <a:t>3</a:t>
            </a:r>
            <a:r>
              <a:rPr lang="cs-CZ" sz="2800" dirty="0" smtClean="0"/>
              <a:t>COO)</a:t>
            </a:r>
            <a:r>
              <a:rPr lang="cs-CZ" sz="2000" dirty="0" smtClean="0"/>
              <a:t>3</a:t>
            </a:r>
            <a:r>
              <a:rPr lang="cs-CZ" sz="2800" dirty="0" smtClean="0"/>
              <a:t> </a:t>
            </a:r>
            <a:r>
              <a:rPr lang="cs-CZ" sz="2800" dirty="0" err="1" smtClean="0"/>
              <a:t>Al</a:t>
            </a:r>
            <a:r>
              <a:rPr lang="cs-CZ" sz="2800" dirty="0" smtClean="0"/>
              <a:t> - odsává vodu – na otoky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922114"/>
          </a:xfrm>
        </p:spPr>
        <p:txBody>
          <a:bodyPr>
            <a:normAutofit fontScale="90000"/>
          </a:bodyPr>
          <a:lstStyle/>
          <a:p>
            <a:r>
              <a:rPr lang="cs-CZ" sz="4400" dirty="0" smtClean="0">
                <a:solidFill>
                  <a:srgbClr val="7030A0"/>
                </a:solidFill>
              </a:rPr>
              <a:t/>
            </a:r>
            <a:br>
              <a:rPr lang="cs-CZ" sz="4400" dirty="0" smtClean="0">
                <a:solidFill>
                  <a:srgbClr val="7030A0"/>
                </a:solidFill>
              </a:rPr>
            </a:br>
            <a:r>
              <a:rPr lang="cs-CZ" sz="4400" dirty="0" smtClean="0">
                <a:solidFill>
                  <a:srgbClr val="7030A0"/>
                </a:solidFill>
              </a:rPr>
              <a:t>SLOUČENINY</a:t>
            </a:r>
            <a:br>
              <a:rPr lang="cs-CZ" sz="4400" dirty="0" smtClean="0">
                <a:solidFill>
                  <a:srgbClr val="7030A0"/>
                </a:solidFill>
              </a:rPr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IV. A - TETRELY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183880" cy="72008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CÍN - </a:t>
            </a:r>
            <a:r>
              <a:rPr lang="cs-CZ" dirty="0" err="1" smtClean="0">
                <a:solidFill>
                  <a:srgbClr val="00B050"/>
                </a:solidFill>
              </a:rPr>
              <a:t>Sn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424936" cy="4968552"/>
          </a:xfrm>
        </p:spPr>
        <p:txBody>
          <a:bodyPr>
            <a:noAutofit/>
          </a:bodyPr>
          <a:lstStyle/>
          <a:p>
            <a:r>
              <a:rPr lang="cs-CZ" sz="2200" b="1" dirty="0" smtClean="0">
                <a:solidFill>
                  <a:srgbClr val="00B050"/>
                </a:solidFill>
              </a:rPr>
              <a:t>Výskyt: </a:t>
            </a:r>
            <a:r>
              <a:rPr lang="cs-CZ" sz="2200" dirty="0" smtClean="0"/>
              <a:t>cínovec (kasiterit)- SnO2</a:t>
            </a:r>
          </a:p>
          <a:p>
            <a:pPr>
              <a:buNone/>
            </a:pPr>
            <a:endParaRPr lang="cs-CZ" sz="1400" dirty="0" smtClean="0"/>
          </a:p>
          <a:p>
            <a:r>
              <a:rPr lang="cs-CZ" sz="2200" b="1" dirty="0" smtClean="0">
                <a:solidFill>
                  <a:srgbClr val="00B050"/>
                </a:solidFill>
              </a:rPr>
              <a:t>Vlastnosti: </a:t>
            </a:r>
            <a:r>
              <a:rPr lang="cs-CZ" sz="2200" dirty="0" smtClean="0"/>
              <a:t>stříbrolesklý, měkký kov, nízká </a:t>
            </a:r>
            <a:r>
              <a:rPr lang="cs-CZ" sz="2200" dirty="0" err="1" smtClean="0"/>
              <a:t>Tt</a:t>
            </a:r>
            <a:r>
              <a:rPr lang="cs-CZ" sz="2200" dirty="0" smtClean="0"/>
              <a:t>, odolný na vzduchu i ve vlhku, podléhá nízkým T (-13°C) – cínový mor</a:t>
            </a:r>
          </a:p>
          <a:p>
            <a:r>
              <a:rPr lang="cs-CZ" sz="2200" b="1" dirty="0" smtClean="0">
                <a:solidFill>
                  <a:srgbClr val="00B050"/>
                </a:solidFill>
              </a:rPr>
              <a:t>Použití: </a:t>
            </a:r>
          </a:p>
          <a:p>
            <a:pPr>
              <a:buNone/>
            </a:pPr>
            <a:r>
              <a:rPr lang="cs-CZ" sz="2200" dirty="0" smtClean="0"/>
              <a:t>	- pocínování jiných kovů – bílý plech</a:t>
            </a:r>
          </a:p>
          <a:p>
            <a:pPr>
              <a:buNone/>
            </a:pPr>
            <a:r>
              <a:rPr lang="cs-CZ" sz="2200" dirty="0" smtClean="0"/>
              <a:t>	- slitiny – bronz (</a:t>
            </a:r>
            <a:r>
              <a:rPr lang="cs-CZ" sz="2200" dirty="0" err="1" smtClean="0"/>
              <a:t>Cu</a:t>
            </a:r>
            <a:r>
              <a:rPr lang="cs-CZ" sz="2200" dirty="0" smtClean="0"/>
              <a:t> + </a:t>
            </a:r>
            <a:r>
              <a:rPr lang="cs-CZ" sz="2200" dirty="0" err="1" smtClean="0"/>
              <a:t>Sn</a:t>
            </a:r>
            <a:r>
              <a:rPr lang="cs-CZ" sz="2200" dirty="0" smtClean="0"/>
              <a:t>)</a:t>
            </a:r>
          </a:p>
          <a:p>
            <a:pPr>
              <a:buNone/>
            </a:pPr>
            <a:r>
              <a:rPr lang="cs-CZ" sz="2200" dirty="0" smtClean="0"/>
              <a:t>	- ložiska, pájení kovů, liteřina (odlévání písmen), obalový materiál – </a:t>
            </a:r>
            <a:r>
              <a:rPr lang="cs-CZ" sz="2200" dirty="0" err="1" smtClean="0"/>
              <a:t>staniól</a:t>
            </a:r>
            <a:endParaRPr lang="cs-CZ" sz="2200" dirty="0" smtClean="0"/>
          </a:p>
          <a:p>
            <a:pPr>
              <a:buNone/>
            </a:pPr>
            <a:endParaRPr lang="cs-CZ" sz="700" dirty="0" smtClean="0"/>
          </a:p>
          <a:p>
            <a:r>
              <a:rPr lang="cs-CZ" sz="2200" b="1" dirty="0" smtClean="0">
                <a:solidFill>
                  <a:srgbClr val="00B050"/>
                </a:solidFill>
              </a:rPr>
              <a:t>Sloučeniny:</a:t>
            </a:r>
          </a:p>
          <a:p>
            <a:pPr>
              <a:buNone/>
            </a:pPr>
            <a:r>
              <a:rPr lang="cs-CZ" sz="2200" b="1" dirty="0" err="1" smtClean="0">
                <a:solidFill>
                  <a:srgbClr val="00B050"/>
                </a:solidFill>
              </a:rPr>
              <a:t>SnO</a:t>
            </a:r>
            <a:r>
              <a:rPr lang="cs-CZ" sz="2200" dirty="0" smtClean="0"/>
              <a:t> – výroba mléčného skla</a:t>
            </a:r>
          </a:p>
          <a:p>
            <a:pPr>
              <a:buNone/>
            </a:pPr>
            <a:r>
              <a:rPr lang="cs-CZ" sz="2200" b="1" dirty="0" smtClean="0">
                <a:solidFill>
                  <a:srgbClr val="00B050"/>
                </a:solidFill>
              </a:rPr>
              <a:t>SnS2 </a:t>
            </a:r>
            <a:r>
              <a:rPr lang="cs-CZ" sz="2200" dirty="0" smtClean="0"/>
              <a:t>- zlatožlutá látka, obchodní název </a:t>
            </a:r>
            <a:r>
              <a:rPr lang="cs-CZ" sz="2200" i="1" dirty="0" smtClean="0"/>
              <a:t>musivní zlato</a:t>
            </a:r>
            <a:r>
              <a:rPr lang="cs-CZ" sz="2200" dirty="0" smtClean="0"/>
              <a:t>  (zlacení jmelí)	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00B050"/>
                </a:solidFill>
              </a:rPr>
              <a:t>Výskyt:</a:t>
            </a:r>
            <a:r>
              <a:rPr lang="cs-CZ" sz="2800" dirty="0" smtClean="0"/>
              <a:t> galenit </a:t>
            </a:r>
            <a:r>
              <a:rPr lang="cs-CZ" sz="2800" dirty="0" err="1" smtClean="0"/>
              <a:t>PbS</a:t>
            </a:r>
            <a:endParaRPr lang="cs-CZ" sz="2800" dirty="0" smtClean="0"/>
          </a:p>
          <a:p>
            <a:pPr>
              <a:buNone/>
            </a:pPr>
            <a:endParaRPr lang="cs-CZ" sz="28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2800" b="1" u="sng" dirty="0" smtClean="0">
                <a:solidFill>
                  <a:srgbClr val="00B050"/>
                </a:solidFill>
              </a:rPr>
              <a:t>Vlastnosti: </a:t>
            </a:r>
          </a:p>
          <a:p>
            <a:pPr>
              <a:buNone/>
            </a:pPr>
            <a:r>
              <a:rPr lang="cs-CZ" sz="2800" dirty="0" smtClean="0"/>
              <a:t>	šedý kov, těžký, měkký, špatný vodič, sloučeniny jedovaté, nízká </a:t>
            </a:r>
            <a:r>
              <a:rPr lang="cs-CZ" sz="2800" dirty="0" err="1" smtClean="0"/>
              <a:t>Tt</a:t>
            </a:r>
            <a:r>
              <a:rPr lang="cs-CZ" sz="2800" dirty="0" smtClean="0"/>
              <a:t>, odlévá se</a:t>
            </a:r>
          </a:p>
          <a:p>
            <a:pPr>
              <a:buNone/>
            </a:pPr>
            <a:r>
              <a:rPr lang="cs-CZ" sz="2800" dirty="0" smtClean="0"/>
              <a:t>	reaguje se zředěnou i koncentrovanou H</a:t>
            </a:r>
            <a:r>
              <a:rPr lang="cs-CZ" sz="2000" dirty="0" smtClean="0"/>
              <a:t>2</a:t>
            </a:r>
            <a:r>
              <a:rPr lang="cs-CZ" sz="2800" dirty="0" smtClean="0"/>
              <a:t>SO</a:t>
            </a:r>
            <a:r>
              <a:rPr lang="cs-CZ" sz="2000" dirty="0" smtClean="0"/>
              <a:t>4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b="1" u="sng" dirty="0" smtClean="0">
                <a:solidFill>
                  <a:srgbClr val="00B050"/>
                </a:solidFill>
              </a:rPr>
              <a:t>Použití:</a:t>
            </a:r>
          </a:p>
          <a:p>
            <a:pPr>
              <a:buNone/>
            </a:pPr>
            <a:r>
              <a:rPr lang="cs-CZ" sz="2800" dirty="0" smtClean="0"/>
              <a:t>	slitiny (broky,liteřina)</a:t>
            </a:r>
          </a:p>
          <a:p>
            <a:pPr>
              <a:buNone/>
            </a:pPr>
            <a:r>
              <a:rPr lang="cs-CZ" sz="2800" dirty="0" smtClean="0"/>
              <a:t>	ochrana proti gama záření</a:t>
            </a:r>
          </a:p>
          <a:p>
            <a:pPr>
              <a:buNone/>
            </a:pPr>
            <a:r>
              <a:rPr lang="cs-CZ" sz="2800" dirty="0" smtClean="0"/>
              <a:t>	akumulátory, olůvka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OLOVO - </a:t>
            </a:r>
            <a:r>
              <a:rPr lang="cs-CZ" dirty="0" err="1" smtClean="0">
                <a:solidFill>
                  <a:srgbClr val="00B050"/>
                </a:solidFill>
              </a:rPr>
              <a:t>Pb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Pb</a:t>
            </a:r>
            <a:r>
              <a:rPr lang="cs-CZ" sz="2000" b="1" dirty="0" smtClean="0">
                <a:solidFill>
                  <a:srgbClr val="00B050"/>
                </a:solidFill>
              </a:rPr>
              <a:t>3</a:t>
            </a:r>
            <a:r>
              <a:rPr lang="cs-CZ" sz="2800" b="1" dirty="0" smtClean="0">
                <a:solidFill>
                  <a:srgbClr val="00B050"/>
                </a:solidFill>
              </a:rPr>
              <a:t>O</a:t>
            </a:r>
            <a:r>
              <a:rPr lang="cs-CZ" sz="2000" b="1" dirty="0" smtClean="0">
                <a:solidFill>
                  <a:srgbClr val="00B050"/>
                </a:solidFill>
              </a:rPr>
              <a:t>4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dirty="0" smtClean="0"/>
              <a:t>(oxid </a:t>
            </a:r>
            <a:r>
              <a:rPr lang="cs-CZ" sz="2800" dirty="0" err="1" smtClean="0"/>
              <a:t>olovnato</a:t>
            </a:r>
            <a:r>
              <a:rPr lang="cs-CZ" sz="2800" dirty="0" smtClean="0"/>
              <a:t>-</a:t>
            </a:r>
            <a:r>
              <a:rPr lang="cs-CZ" sz="2800" dirty="0" err="1" smtClean="0"/>
              <a:t>olovičitý</a:t>
            </a:r>
            <a:r>
              <a:rPr lang="cs-CZ" sz="2800" dirty="0" smtClean="0"/>
              <a:t>) – minium, suřík, </a:t>
            </a:r>
            <a:r>
              <a:rPr lang="cs-CZ" sz="2800" dirty="0" err="1" smtClean="0"/>
              <a:t>oranžověčervená</a:t>
            </a:r>
            <a:r>
              <a:rPr lang="cs-CZ" sz="2800" dirty="0" smtClean="0"/>
              <a:t> l., jedovatý</a:t>
            </a:r>
          </a:p>
          <a:p>
            <a:pPr>
              <a:buNone/>
            </a:pPr>
            <a:r>
              <a:rPr lang="cs-CZ" sz="2800" dirty="0" smtClean="0"/>
              <a:t> dříve: do antikorozních nátěrů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Tetraethylolovo </a:t>
            </a:r>
            <a:r>
              <a:rPr lang="cs-CZ" sz="2800" dirty="0" err="1" smtClean="0"/>
              <a:t>Pb</a:t>
            </a:r>
            <a:r>
              <a:rPr lang="cs-CZ" sz="2800" dirty="0" smtClean="0"/>
              <a:t>(C</a:t>
            </a:r>
            <a:r>
              <a:rPr lang="cs-CZ" sz="2000" dirty="0" smtClean="0"/>
              <a:t>2</a:t>
            </a:r>
            <a:r>
              <a:rPr lang="cs-CZ" sz="2800" dirty="0" smtClean="0"/>
              <a:t>H</a:t>
            </a:r>
            <a:r>
              <a:rPr lang="cs-CZ" sz="2000" dirty="0" smtClean="0"/>
              <a:t>5</a:t>
            </a:r>
            <a:r>
              <a:rPr lang="cs-CZ" sz="2800" dirty="0" smtClean="0"/>
              <a:t>)</a:t>
            </a:r>
            <a:r>
              <a:rPr lang="cs-CZ" sz="2000" dirty="0" smtClean="0"/>
              <a:t>4</a:t>
            </a:r>
            <a:r>
              <a:rPr lang="cs-CZ" sz="2800" dirty="0" smtClean="0"/>
              <a:t> – antidetonační přísada do benzínu (zvyšuje oktanové číslo)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PbO</a:t>
            </a:r>
            <a:r>
              <a:rPr lang="cs-CZ" sz="2000" b="1" dirty="0" smtClean="0">
                <a:solidFill>
                  <a:srgbClr val="00B050"/>
                </a:solidFill>
              </a:rPr>
              <a:t>2</a:t>
            </a:r>
            <a:r>
              <a:rPr lang="cs-CZ" sz="2800" dirty="0" smtClean="0"/>
              <a:t> (oxid </a:t>
            </a:r>
            <a:r>
              <a:rPr lang="cs-CZ" sz="2800" dirty="0" err="1" smtClean="0"/>
              <a:t>olovičitý</a:t>
            </a:r>
            <a:r>
              <a:rPr lang="cs-CZ" sz="2800" dirty="0" smtClean="0"/>
              <a:t>)</a:t>
            </a:r>
          </a:p>
          <a:p>
            <a:pPr>
              <a:buNone/>
            </a:pPr>
            <a:r>
              <a:rPr lang="cs-CZ" sz="2800" dirty="0" smtClean="0"/>
              <a:t>- výroba akumulátorů (elektrolyt - H</a:t>
            </a:r>
            <a:r>
              <a:rPr lang="cs-CZ" sz="2000" dirty="0" smtClean="0"/>
              <a:t>2</a:t>
            </a:r>
            <a:r>
              <a:rPr lang="cs-CZ" sz="2800" dirty="0" smtClean="0"/>
              <a:t>SO</a:t>
            </a:r>
            <a:r>
              <a:rPr lang="cs-CZ" sz="2000" dirty="0" smtClean="0"/>
              <a:t>4</a:t>
            </a:r>
            <a:r>
              <a:rPr lang="cs-CZ" sz="2800" dirty="0" smtClean="0"/>
              <a:t>, katoda- PbO</a:t>
            </a:r>
            <a:r>
              <a:rPr lang="cs-CZ" sz="2000" dirty="0" smtClean="0"/>
              <a:t>2</a:t>
            </a:r>
            <a:r>
              <a:rPr lang="cs-CZ" sz="2800" dirty="0" smtClean="0"/>
              <a:t>, anoda – </a:t>
            </a:r>
            <a:r>
              <a:rPr lang="cs-CZ" sz="2800" dirty="0" err="1" smtClean="0"/>
              <a:t>Pb</a:t>
            </a:r>
            <a:r>
              <a:rPr lang="cs-CZ" sz="2800" dirty="0" smtClean="0"/>
              <a:t>)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00B050"/>
                </a:solidFill>
              </a:rPr>
              <a:t>Sloučeniny </a:t>
            </a:r>
            <a:r>
              <a:rPr lang="cs-CZ" sz="4400" dirty="0" err="1" smtClean="0">
                <a:solidFill>
                  <a:srgbClr val="00B050"/>
                </a:solidFill>
              </a:rPr>
              <a:t>Pb</a:t>
            </a:r>
            <a:r>
              <a:rPr lang="cs-CZ" sz="4400" dirty="0" smtClean="0">
                <a:solidFill>
                  <a:srgbClr val="00B050"/>
                </a:solidFill>
              </a:rPr>
              <a:t>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268760"/>
            <a:ext cx="8424936" cy="5040560"/>
          </a:xfrm>
        </p:spPr>
        <p:txBody>
          <a:bodyPr>
            <a:normAutofit fontScale="92500" lnSpcReduction="10000"/>
          </a:bodyPr>
          <a:lstStyle/>
          <a:p>
            <a:pPr marL="624078" indent="-514350">
              <a:buNone/>
            </a:pPr>
            <a:r>
              <a:rPr lang="cs-CZ" dirty="0" smtClean="0"/>
              <a:t>1. Která přírodní sloučenina hliníku se používá jako brusivo a jak se nazývají její barevné formy? </a:t>
            </a:r>
          </a:p>
          <a:p>
            <a:pPr marL="624078" indent="-514350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2. Jak se vyrábí hliník a jaké jsou suroviny pro jeho  výrobu?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3. Proč má hliník amfoterní charakter?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4. Jakých vlastností hliníku se využívá při  aluminotermii?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5. Jak lze hliník prakticky využívat?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936104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7030A0"/>
                </a:solidFill>
              </a:rPr>
              <a:t>OPAKOVÁNÍ</a:t>
            </a:r>
            <a:endParaRPr lang="cs-CZ" sz="4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12776"/>
            <a:ext cx="8291264" cy="4896544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1. Která přírodní sloučenina hliníku se používá jako brusivo a jak se nazývají její ušlechtilé formy?  </a:t>
            </a:r>
          </a:p>
          <a:p>
            <a:pPr>
              <a:buNone/>
            </a:pPr>
            <a:r>
              <a:rPr lang="cs-CZ" b="1" dirty="0" smtClean="0">
                <a:solidFill>
                  <a:srgbClr val="7030A0"/>
                </a:solidFill>
              </a:rPr>
              <a:t>	korund </a:t>
            </a:r>
          </a:p>
          <a:p>
            <a:pPr>
              <a:buNone/>
            </a:pPr>
            <a:r>
              <a:rPr lang="cs-CZ" b="1" dirty="0" smtClean="0">
                <a:solidFill>
                  <a:srgbClr val="7030A0"/>
                </a:solidFill>
              </a:rPr>
              <a:t>	rubín a safír </a:t>
            </a:r>
          </a:p>
          <a:p>
            <a:pPr>
              <a:buNone/>
            </a:pPr>
            <a:endParaRPr lang="cs-CZ" sz="1700" dirty="0" smtClean="0"/>
          </a:p>
          <a:p>
            <a:pPr>
              <a:buNone/>
            </a:pPr>
            <a:r>
              <a:rPr lang="cs-CZ" dirty="0" smtClean="0"/>
              <a:t>2. Jak se vyrábí hliník a jaké jsou suroviny pro jeho výrobu?  	</a:t>
            </a:r>
            <a:r>
              <a:rPr lang="cs-CZ" b="1" dirty="0" smtClean="0">
                <a:solidFill>
                  <a:srgbClr val="7030A0"/>
                </a:solidFill>
              </a:rPr>
              <a:t>Elektrolýza, bauxit + kryolit</a:t>
            </a:r>
          </a:p>
          <a:p>
            <a:pPr>
              <a:buNone/>
            </a:pPr>
            <a:endParaRPr lang="cs-CZ" sz="1700" b="1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dirty="0" smtClean="0"/>
              <a:t>3. Proč má hliník amfoterní charakter?</a:t>
            </a:r>
          </a:p>
          <a:p>
            <a:pPr>
              <a:buNone/>
            </a:pPr>
            <a:r>
              <a:rPr lang="cs-CZ" sz="2400" dirty="0" smtClean="0">
                <a:cs typeface="Arial" pitchFamily="34" charset="0"/>
              </a:rPr>
              <a:t>		</a:t>
            </a:r>
            <a:r>
              <a:rPr lang="cs-CZ" sz="2800" b="1" dirty="0" smtClean="0">
                <a:solidFill>
                  <a:srgbClr val="7030A0"/>
                </a:solidFill>
                <a:cs typeface="Arial" pitchFamily="34" charset="0"/>
              </a:rPr>
              <a:t>reaguje s kyselinou i se zásadou</a:t>
            </a:r>
          </a:p>
          <a:p>
            <a:pPr>
              <a:buNone/>
            </a:pPr>
            <a:endParaRPr lang="cs-CZ" sz="1700" b="1" dirty="0" smtClean="0">
              <a:solidFill>
                <a:srgbClr val="7030A0"/>
              </a:solidFill>
              <a:cs typeface="Arial" pitchFamily="34" charset="0"/>
            </a:endParaRPr>
          </a:p>
          <a:p>
            <a:pPr>
              <a:buNone/>
            </a:pPr>
            <a:r>
              <a:rPr lang="cs-CZ" dirty="0" smtClean="0"/>
              <a:t>4. Jakých vlastností hliníku se využívá při aluminotermii?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b="1" dirty="0" smtClean="0">
                <a:solidFill>
                  <a:srgbClr val="7030A0"/>
                </a:solidFill>
              </a:rPr>
              <a:t>redukční</a:t>
            </a:r>
          </a:p>
          <a:p>
            <a:pPr>
              <a:buNone/>
            </a:pPr>
            <a:endParaRPr lang="cs-CZ" sz="1600" b="1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dirty="0" smtClean="0"/>
              <a:t>5. Jak lze hliník prakticky využívat?</a:t>
            </a:r>
          </a:p>
          <a:p>
            <a:pPr>
              <a:buNone/>
            </a:pPr>
            <a:r>
              <a:rPr lang="cs-CZ" sz="2400" dirty="0" smtClean="0">
                <a:cs typeface="Arial"/>
              </a:rPr>
              <a:t>	</a:t>
            </a:r>
            <a:r>
              <a:rPr lang="cs-CZ" sz="2400" b="1" dirty="0" smtClean="0">
                <a:solidFill>
                  <a:srgbClr val="7030A0"/>
                </a:solidFill>
                <a:cs typeface="Arial"/>
              </a:rPr>
              <a:t>nádobí 			alobal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7030A0"/>
                </a:solidFill>
                <a:cs typeface="Arial"/>
              </a:rPr>
              <a:t>	vodič			lehké, odolné slitiny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7030A0"/>
                </a:solidFill>
                <a:cs typeface="Arial"/>
              </a:rPr>
              <a:t>	eloxování</a:t>
            </a:r>
            <a:endParaRPr lang="cs-CZ" b="1" dirty="0" smtClean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ŘEŠENÍ</a:t>
            </a:r>
            <a:endParaRPr lang="cs-CZ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Vratislav Šrámek, Ludvík Kosina: Obecná a anorganická chemie, </a:t>
            </a:r>
            <a:r>
              <a:rPr lang="cs-CZ" sz="1800" dirty="0" err="1" smtClean="0"/>
              <a:t>nakl</a:t>
            </a:r>
            <a:r>
              <a:rPr lang="cs-CZ" sz="1800" dirty="0" smtClean="0"/>
              <a:t>. FIN, Olomouc 1996</a:t>
            </a:r>
          </a:p>
          <a:p>
            <a:r>
              <a:rPr lang="cs-CZ" sz="1800" dirty="0" smtClean="0"/>
              <a:t>Marika Benešová, Hana </a:t>
            </a:r>
            <a:r>
              <a:rPr lang="cs-CZ" sz="1800" dirty="0" err="1" smtClean="0"/>
              <a:t>Satrapová</a:t>
            </a:r>
            <a:r>
              <a:rPr lang="cs-CZ" sz="1800" dirty="0" smtClean="0"/>
              <a:t>: Odmaturuj z chemie, </a:t>
            </a:r>
            <a:r>
              <a:rPr lang="cs-CZ" sz="1800" dirty="0" err="1" smtClean="0"/>
              <a:t>nakl</a:t>
            </a:r>
            <a:r>
              <a:rPr lang="cs-CZ" sz="1800" dirty="0" smtClean="0"/>
              <a:t>. DIDAKTIS </a:t>
            </a:r>
            <a:r>
              <a:rPr lang="cs-CZ" sz="1800" dirty="0" err="1" smtClean="0"/>
              <a:t>spol.s.r.o</a:t>
            </a:r>
            <a:r>
              <a:rPr lang="cs-CZ" sz="1800" dirty="0" smtClean="0"/>
              <a:t>. 2002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600" dirty="0" smtClean="0"/>
              <a:t>Obr. 1:</a:t>
            </a:r>
            <a:r>
              <a:rPr lang="cs-CZ" sz="1600" dirty="0" err="1" smtClean="0"/>
              <a:t>Jurii</a:t>
            </a:r>
            <a:r>
              <a:rPr lang="cs-CZ" sz="1600" dirty="0" smtClean="0"/>
              <a:t> </a:t>
            </a:r>
            <a:r>
              <a:rPr lang="cs-CZ" sz="1600" dirty="0" smtClean="0">
                <a:latin typeface="Arial"/>
                <a:cs typeface="Arial"/>
              </a:rPr>
              <a:t>[</a:t>
            </a:r>
            <a:r>
              <a:rPr lang="cs-CZ" sz="1600" dirty="0" smtClean="0"/>
              <a:t>cit.</a:t>
            </a:r>
            <a:r>
              <a:rPr lang="cs-CZ" sz="1600" dirty="0" smtClean="0">
                <a:cs typeface="Arial"/>
              </a:rPr>
              <a:t> 9.1.2013</a:t>
            </a:r>
            <a:r>
              <a:rPr lang="cs-CZ" sz="1600" dirty="0" smtClean="0"/>
              <a:t> </a:t>
            </a:r>
            <a:r>
              <a:rPr lang="cs-CZ" sz="1600" dirty="0" smtClean="0">
                <a:latin typeface="Arial"/>
                <a:cs typeface="Arial"/>
              </a:rPr>
              <a:t>]</a:t>
            </a:r>
            <a:r>
              <a:rPr lang="cs-CZ" sz="1600" dirty="0" smtClean="0"/>
              <a:t>.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 na WWW: </a:t>
            </a:r>
            <a:r>
              <a:rPr lang="cs-CZ" sz="1600" dirty="0" smtClean="0">
                <a:hlinkClick r:id="rId2"/>
              </a:rPr>
              <a:t>http://commons.wikimedia.org/wiki/File:Aluminium.jpg?uselang=cs</a:t>
            </a:r>
            <a:endParaRPr lang="cs-CZ" sz="1600" dirty="0" smtClean="0"/>
          </a:p>
          <a:p>
            <a:r>
              <a:rPr lang="cs-CZ" sz="1600" dirty="0" smtClean="0"/>
              <a:t>Obr. 2: HUMANFEATHER </a:t>
            </a:r>
            <a:r>
              <a:rPr lang="cs-CZ" sz="1600" dirty="0" smtClean="0">
                <a:latin typeface="Arial"/>
                <a:cs typeface="Arial"/>
              </a:rPr>
              <a:t>[</a:t>
            </a:r>
            <a:r>
              <a:rPr lang="cs-CZ" sz="1600" dirty="0" smtClean="0"/>
              <a:t>cit. </a:t>
            </a:r>
            <a:r>
              <a:rPr lang="cs-CZ" sz="1600" dirty="0" smtClean="0">
                <a:cs typeface="Arial"/>
              </a:rPr>
              <a:t>9.1.2013</a:t>
            </a:r>
            <a:r>
              <a:rPr lang="cs-CZ" sz="1600" dirty="0" smtClean="0">
                <a:latin typeface="Arial"/>
                <a:cs typeface="Arial"/>
              </a:rPr>
              <a:t>]</a:t>
            </a:r>
            <a:r>
              <a:rPr lang="cs-CZ" sz="1600" dirty="0" smtClean="0"/>
              <a:t>. Dostupný na WWW: </a:t>
            </a:r>
            <a:r>
              <a:rPr lang="cs-CZ" sz="1600" dirty="0" smtClean="0">
                <a:hlinkClick r:id="rId3"/>
              </a:rPr>
              <a:t>http://en.wikipedia.org/wiki/File:Ruby_gem.JPG</a:t>
            </a:r>
            <a:endParaRPr lang="cs-CZ" sz="1600" dirty="0" smtClean="0"/>
          </a:p>
          <a:p>
            <a:r>
              <a:rPr lang="cs-CZ" sz="1600" dirty="0" smtClean="0"/>
              <a:t>Obr. 3: DORONENKO, Stanislav.</a:t>
            </a:r>
            <a:r>
              <a:rPr lang="cs-CZ" sz="1600" dirty="0" smtClean="0">
                <a:latin typeface="Arial"/>
                <a:cs typeface="Arial"/>
              </a:rPr>
              <a:t> [</a:t>
            </a:r>
            <a:r>
              <a:rPr lang="cs-CZ" sz="1600" dirty="0" smtClean="0"/>
              <a:t>cit. 9.1.2013</a:t>
            </a:r>
            <a:r>
              <a:rPr lang="cs-CZ" sz="1600" dirty="0" smtClean="0">
                <a:latin typeface="Arial"/>
                <a:cs typeface="Arial"/>
              </a:rPr>
              <a:t>]</a:t>
            </a:r>
            <a:r>
              <a:rPr lang="cs-CZ" sz="1600" dirty="0" smtClean="0"/>
              <a:t>. Dostupný na WWW: </a:t>
            </a:r>
            <a:r>
              <a:rPr lang="cs-CZ" sz="1600" dirty="0" smtClean="0">
                <a:hlinkClick r:id="rId4"/>
              </a:rPr>
              <a:t>http://cs.wikipedia.org/wiki/Soubor:Sapphire_ring.jpg</a:t>
            </a:r>
            <a:endParaRPr lang="cs-CZ" sz="16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327</TotalTime>
  <Words>625</Words>
  <Application>Microsoft Office PowerPoint</Application>
  <PresentationFormat>Předvádění na obrazovce (4:3)</PresentationFormat>
  <Paragraphs>148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Shluk</vt:lpstr>
      <vt:lpstr>Snímek 1</vt:lpstr>
      <vt:lpstr>HLINÍK</vt:lpstr>
      <vt:lpstr>charakteristika</vt:lpstr>
      <vt:lpstr>výskyt</vt:lpstr>
      <vt:lpstr>Snímek 5</vt:lpstr>
      <vt:lpstr>VLASTNOSTI</vt:lpstr>
      <vt:lpstr>VÝROBA</vt:lpstr>
      <vt:lpstr>Použití:</vt:lpstr>
      <vt:lpstr>Použití:</vt:lpstr>
      <vt:lpstr> SLOUČENINY </vt:lpstr>
      <vt:lpstr>IV. A - TETRELY</vt:lpstr>
      <vt:lpstr>CÍN - Sn</vt:lpstr>
      <vt:lpstr>OLOVO - Pb</vt:lpstr>
      <vt:lpstr>Sloučeniny Pb:</vt:lpstr>
      <vt:lpstr>OPAKOVÁNÍ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Mates</dc:creator>
  <cp:lastModifiedBy>Mates</cp:lastModifiedBy>
  <cp:revision>34</cp:revision>
  <dcterms:created xsi:type="dcterms:W3CDTF">2013-08-29T15:31:46Z</dcterms:created>
  <dcterms:modified xsi:type="dcterms:W3CDTF">2013-10-01T17:02:36Z</dcterms:modified>
</cp:coreProperties>
</file>