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notesMasterIdLst>
    <p:notesMasterId r:id="rId10"/>
  </p:notesMasterIdLst>
  <p:sldIdLst>
    <p:sldId id="263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02" y="-6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53C4EC-3928-47A2-9BBC-6A23268F5A96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347489-D2FC-446E-8028-573DD71366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6227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736813D-20E4-4BEA-90DB-F8F9F5FE39C0}" type="slidenum">
              <a:rPr lang="cs-CZ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9DE4F-B655-4CE8-AFA5-C0B8D26017AA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321EACA9-289B-4A22-BC55-AD3F624EBEC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9DE4F-B655-4CE8-AFA5-C0B8D26017AA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EACA9-289B-4A22-BC55-AD3F624EBE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9DE4F-B655-4CE8-AFA5-C0B8D26017AA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EACA9-289B-4A22-BC55-AD3F624EBEC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9DE4F-B655-4CE8-AFA5-C0B8D26017AA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EACA9-289B-4A22-BC55-AD3F624EBE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9DE4F-B655-4CE8-AFA5-C0B8D26017AA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EACA9-289B-4A22-BC55-AD3F624EBE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9DE4F-B655-4CE8-AFA5-C0B8D26017AA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EACA9-289B-4A22-BC55-AD3F624EBE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9DE4F-B655-4CE8-AFA5-C0B8D26017AA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EACA9-289B-4A22-BC55-AD3F624EBE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9DE4F-B655-4CE8-AFA5-C0B8D26017AA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EACA9-289B-4A22-BC55-AD3F624EBEC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9DE4F-B655-4CE8-AFA5-C0B8D26017AA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EACA9-289B-4A22-BC55-AD3F624EBEC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9DE4F-B655-4CE8-AFA5-C0B8D26017AA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EACA9-289B-4A22-BC55-AD3F624EBE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59DE4F-B655-4CE8-AFA5-C0B8D26017AA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EACA9-289B-4A22-BC55-AD3F624EBEC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2.3.2014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6576015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19954395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2.3.2014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822600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DF08726-6C50-486C-AB1E-5B810F86B169}" type="datetimeFigureOut">
              <a:rPr lang="cs-CZ" smtClean="0"/>
              <a:pPr/>
              <a:t>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63960267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2.3.2014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7302846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2.3.2014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627062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2.3.2014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DBE7185-46CA-4ABA-8BC4-9CEFE074C4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57487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29281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DF08726-6C50-486C-AB1E-5B810F86B169}" type="datetimeFigureOut">
              <a:rPr lang="cs-CZ" smtClean="0"/>
              <a:pPr/>
              <a:t>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245905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85314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0015453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2459DE4F-B655-4CE8-AFA5-C0B8D26017AA}" type="datetimeFigureOut">
              <a:rPr lang="cs-CZ" smtClean="0"/>
              <a:t>2.3.2014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321EACA9-289B-4A22-BC55-AD3F624EBEC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DF08726-6C50-486C-AB1E-5B810F86B169}" type="datetimeFigureOut">
              <a:rPr lang="cs-CZ" smtClean="0"/>
              <a:pPr/>
              <a:t>2.3.2014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166641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125424"/>
              </p:ext>
            </p:extLst>
          </p:nvPr>
        </p:nvGraphicFramePr>
        <p:xfrm>
          <a:off x="900113" y="1628775"/>
          <a:ext cx="7569200" cy="420621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 směřující k rozvoji čtenářské a informační gramotnosti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Březen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VY_12_INOVACE_2_03_CJ_Březen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26.2.2014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Tento materiál je zařazen do vzdělávací oblasti Jazyk a jazyková komunikace,  žáci procvičují čtení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 porozuměním, doplňují chybějící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slova a rýmy, odpovídají na otázky 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73816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cap="none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Březen</a:t>
            </a:r>
            <a:br>
              <a:rPr lang="cs-CZ" sz="6000" b="1" cap="none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</a:br>
            <a:r>
              <a:rPr lang="cs-CZ" sz="6000" b="1" cap="none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Ivan Blatný</a:t>
            </a:r>
            <a:endParaRPr lang="cs-CZ" sz="6000" b="1" cap="none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Hleděl jsem včera ráno venku,</a:t>
            </a:r>
          </a:p>
          <a:p>
            <a:pPr marL="0" indent="0">
              <a:buNone/>
            </a:pPr>
            <a:r>
              <a:rPr lang="cs-CZ" sz="2800" dirty="0" smtClean="0"/>
              <a:t>jak slunce svítí na sněženku</a:t>
            </a:r>
          </a:p>
          <a:p>
            <a:pPr marL="0" indent="0">
              <a:buNone/>
            </a:pPr>
            <a:r>
              <a:rPr lang="cs-CZ" sz="2800" dirty="0" smtClean="0"/>
              <a:t>a ukazoval Mařence</a:t>
            </a:r>
          </a:p>
          <a:p>
            <a:pPr marL="0" indent="0">
              <a:buNone/>
            </a:pPr>
            <a:r>
              <a:rPr lang="cs-CZ" sz="2800" dirty="0" smtClean="0"/>
              <a:t>Na keřích malé pupence.</a:t>
            </a:r>
          </a:p>
          <a:p>
            <a:pPr marL="0" indent="0">
              <a:buNone/>
            </a:pPr>
            <a:r>
              <a:rPr lang="cs-CZ" sz="2800" dirty="0" smtClean="0"/>
              <a:t>Když rozpuštěná řeka zpívá</a:t>
            </a:r>
          </a:p>
          <a:p>
            <a:pPr marL="0" indent="0">
              <a:buNone/>
            </a:pPr>
            <a:r>
              <a:rPr lang="cs-CZ" sz="2800" dirty="0" smtClean="0"/>
              <a:t>má radost že je živá.</a:t>
            </a:r>
          </a:p>
          <a:p>
            <a:pPr marL="0" indent="0">
              <a:buNone/>
            </a:pPr>
            <a:r>
              <a:rPr lang="cs-CZ" sz="2800" dirty="0" smtClean="0"/>
              <a:t>Až budeš tuto </a:t>
            </a:r>
            <a:r>
              <a:rPr lang="cs-CZ" sz="2800" dirty="0"/>
              <a:t>b</a:t>
            </a:r>
            <a:r>
              <a:rPr lang="cs-CZ" sz="2800" dirty="0" smtClean="0"/>
              <a:t>áseň číst,</a:t>
            </a:r>
          </a:p>
          <a:p>
            <a:pPr marL="0" indent="0">
              <a:buNone/>
            </a:pPr>
            <a:r>
              <a:rPr lang="cs-CZ" sz="2800" dirty="0" smtClean="0"/>
              <a:t>bude už z </a:t>
            </a:r>
            <a:r>
              <a:rPr lang="cs-CZ" sz="2800" dirty="0" err="1" smtClean="0"/>
              <a:t>pupenečku</a:t>
            </a:r>
            <a:r>
              <a:rPr lang="cs-CZ" sz="2800" dirty="0" smtClean="0"/>
              <a:t> list.</a:t>
            </a:r>
            <a:endParaRPr lang="cs-CZ" sz="2800" dirty="0"/>
          </a:p>
        </p:txBody>
      </p:sp>
      <p:pic>
        <p:nvPicPr>
          <p:cNvPr id="2050" name="Picture 2" descr="C:\Users\Ema\AppData\Local\Microsoft\Windows\Temporary Internet Files\Content.IE5\A78I5KDE\MC90012286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492896"/>
            <a:ext cx="2644887" cy="2653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5395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8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ODPOVĚZ NA OTÁZKY</a:t>
            </a:r>
            <a:endParaRPr lang="cs-CZ" sz="48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Komu básník ukazoval přírodu?</a:t>
            </a:r>
          </a:p>
          <a:p>
            <a:pPr marL="114300" indent="0">
              <a:buNone/>
            </a:pPr>
            <a:r>
              <a:rPr lang="cs-CZ" dirty="0" smtClean="0"/>
              <a:t>Básník ukazoval přírodu Mařence</a:t>
            </a:r>
          </a:p>
          <a:p>
            <a:r>
              <a:rPr lang="cs-CZ" dirty="0" smtClean="0"/>
              <a:t>O čem se v básni píše?</a:t>
            </a:r>
          </a:p>
          <a:p>
            <a:pPr marL="114300" indent="0">
              <a:buNone/>
            </a:pPr>
            <a:r>
              <a:rPr lang="cs-CZ" dirty="0" smtClean="0"/>
              <a:t>V básni se píše o přírodě v březnu.</a:t>
            </a:r>
          </a:p>
          <a:p>
            <a:r>
              <a:rPr lang="cs-CZ" dirty="0" smtClean="0"/>
              <a:t>Co se stane až budeme tuto báseň číst?</a:t>
            </a:r>
          </a:p>
          <a:p>
            <a:pPr marL="114300" indent="0">
              <a:buNone/>
            </a:pPr>
            <a:r>
              <a:rPr lang="cs-CZ" dirty="0" smtClean="0"/>
              <a:t>Bude už z </a:t>
            </a:r>
            <a:r>
              <a:rPr lang="cs-CZ" dirty="0" err="1" smtClean="0"/>
              <a:t>pupenečku</a:t>
            </a:r>
            <a:r>
              <a:rPr lang="cs-CZ" dirty="0" smtClean="0"/>
              <a:t> list.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4916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6600" b="1" cap="none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SPRÁVNÉ RÝMY</a:t>
            </a:r>
            <a:endParaRPr lang="cs-CZ" sz="6600" b="1" cap="none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 flipH="1">
            <a:off x="2235586" y="3008273"/>
            <a:ext cx="1152128" cy="58477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venku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437" y="4662428"/>
            <a:ext cx="1872208" cy="58477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Mařence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72818" y="5589239"/>
            <a:ext cx="1092559" cy="58477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zpívá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01685" y="5589240"/>
            <a:ext cx="786029" cy="58477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/>
              <a:t>č</a:t>
            </a:r>
            <a:r>
              <a:rPr lang="cs-CZ" sz="3200" dirty="0" smtClean="0"/>
              <a:t>íst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3968" y="5733256"/>
            <a:ext cx="1872208" cy="58477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sněženku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3968" y="4077652"/>
            <a:ext cx="1944216" cy="58477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pupence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21684" y="3556376"/>
            <a:ext cx="972108" cy="58477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živá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24328" y="4662428"/>
            <a:ext cx="882098" cy="584775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/>
              <a:t>list</a:t>
            </a:r>
            <a:endParaRPr lang="cs-CZ" sz="3200" dirty="0"/>
          </a:p>
        </p:txBody>
      </p:sp>
      <p:cxnSp>
        <p:nvCxnSpPr>
          <p:cNvPr id="15" name="Přímá spojnice 14"/>
          <p:cNvCxnSpPr>
            <a:stCxn id="8" idx="0"/>
            <a:endCxn id="13" idx="1"/>
          </p:cNvCxnSpPr>
          <p:nvPr/>
        </p:nvCxnSpPr>
        <p:spPr>
          <a:xfrm flipV="1">
            <a:off x="2994700" y="4954816"/>
            <a:ext cx="4529628" cy="634424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6" idx="3"/>
            <a:endCxn id="11" idx="1"/>
          </p:cNvCxnSpPr>
          <p:nvPr/>
        </p:nvCxnSpPr>
        <p:spPr>
          <a:xfrm flipV="1">
            <a:off x="1901645" y="4370040"/>
            <a:ext cx="2382323" cy="584776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12" idx="3"/>
            <a:endCxn id="7" idx="1"/>
          </p:cNvCxnSpPr>
          <p:nvPr/>
        </p:nvCxnSpPr>
        <p:spPr>
          <a:xfrm>
            <a:off x="1893792" y="3848764"/>
            <a:ext cx="4979026" cy="2032863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stCxn id="5" idx="2"/>
            <a:endCxn id="9" idx="0"/>
          </p:cNvCxnSpPr>
          <p:nvPr/>
        </p:nvCxnSpPr>
        <p:spPr>
          <a:xfrm>
            <a:off x="2811650" y="3593048"/>
            <a:ext cx="2408422" cy="2140208"/>
          </a:xfrm>
          <a:prstGeom prst="line">
            <a:avLst/>
          </a:prstGeom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6059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8000" b="1" cap="none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109673" y="5594365"/>
            <a:ext cx="1828800" cy="645692"/>
          </a:xfrm>
        </p:spPr>
        <p:txBody>
          <a:bodyPr>
            <a:noAutofit/>
          </a:bodyPr>
          <a:lstStyle/>
          <a:p>
            <a:pPr marL="114300" indent="0">
              <a:buNone/>
            </a:pPr>
            <a:r>
              <a:rPr lang="cs-CZ" sz="3200" dirty="0"/>
              <a:t>r</a:t>
            </a:r>
            <a:r>
              <a:rPr lang="cs-CZ" sz="3200" dirty="0" smtClean="0"/>
              <a:t>áno</a:t>
            </a:r>
          </a:p>
          <a:p>
            <a:pPr marL="114300" indent="0">
              <a:buNone/>
            </a:pPr>
            <a:endParaRPr lang="cs-CZ" sz="32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379950" y="1772816"/>
            <a:ext cx="5920242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/>
              <a:t>Hleděl jsem včera … venku,</a:t>
            </a:r>
          </a:p>
          <a:p>
            <a:r>
              <a:rPr lang="cs-CZ" sz="3600" dirty="0" smtClean="0"/>
              <a:t>… slunce svítí na sněženku</a:t>
            </a:r>
          </a:p>
          <a:p>
            <a:r>
              <a:rPr lang="cs-CZ" sz="3600" dirty="0" smtClean="0"/>
              <a:t>a ukazoval …</a:t>
            </a:r>
          </a:p>
          <a:p>
            <a:r>
              <a:rPr lang="cs-CZ" sz="3600" dirty="0" smtClean="0"/>
              <a:t>Na … malé pupence.</a:t>
            </a:r>
          </a:p>
          <a:p>
            <a:r>
              <a:rPr lang="cs-CZ" sz="3600" dirty="0" smtClean="0"/>
              <a:t>Když rozpuštěná … zpívá</a:t>
            </a:r>
          </a:p>
          <a:p>
            <a:r>
              <a:rPr lang="cs-CZ" sz="3600" dirty="0" smtClean="0"/>
              <a:t>… radost že je živá.</a:t>
            </a:r>
          </a:p>
          <a:p>
            <a:r>
              <a:rPr lang="cs-CZ" sz="3600" dirty="0" smtClean="0"/>
              <a:t>Až budeš … báseň číst,</a:t>
            </a:r>
          </a:p>
          <a:p>
            <a:r>
              <a:rPr lang="cs-CZ" sz="3600" dirty="0" smtClean="0"/>
              <a:t>bude už … </a:t>
            </a:r>
            <a:r>
              <a:rPr lang="cs-CZ" sz="3600" dirty="0" err="1" smtClean="0"/>
              <a:t>pupenečku</a:t>
            </a:r>
            <a:r>
              <a:rPr lang="cs-CZ" sz="3600" dirty="0" smtClean="0"/>
              <a:t> list.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6956412" y="3845427"/>
            <a:ext cx="131856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14300" lvl="0">
              <a:spcBef>
                <a:spcPct val="20000"/>
              </a:spcBef>
              <a:buClr>
                <a:srgbClr val="F0AD00"/>
              </a:buClr>
            </a:pPr>
            <a:r>
              <a:rPr lang="cs-CZ" sz="3200" dirty="0">
                <a:solidFill>
                  <a:srgbClr val="5A6378"/>
                </a:solidFill>
              </a:rPr>
              <a:t>keřích</a:t>
            </a:r>
          </a:p>
        </p:txBody>
      </p:sp>
      <p:sp>
        <p:nvSpPr>
          <p:cNvPr id="6" name="Obdélník 5"/>
          <p:cNvSpPr/>
          <p:nvPr/>
        </p:nvSpPr>
        <p:spPr>
          <a:xfrm>
            <a:off x="7316715" y="4417501"/>
            <a:ext cx="100380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14300" lvl="0">
              <a:spcBef>
                <a:spcPct val="20000"/>
              </a:spcBef>
              <a:buClr>
                <a:srgbClr val="F0AD00"/>
              </a:buClr>
            </a:pPr>
            <a:r>
              <a:rPr lang="cs-CZ" sz="3200" dirty="0">
                <a:solidFill>
                  <a:srgbClr val="5A6378"/>
                </a:solidFill>
              </a:rPr>
              <a:t>tuto</a:t>
            </a:r>
          </a:p>
        </p:txBody>
      </p:sp>
      <p:sp>
        <p:nvSpPr>
          <p:cNvPr id="7" name="Obdélník 6"/>
          <p:cNvSpPr/>
          <p:nvPr/>
        </p:nvSpPr>
        <p:spPr>
          <a:xfrm>
            <a:off x="7294627" y="5002277"/>
            <a:ext cx="79060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14300" lvl="0">
              <a:spcBef>
                <a:spcPct val="20000"/>
              </a:spcBef>
              <a:buClr>
                <a:srgbClr val="F0AD00"/>
              </a:buClr>
            </a:pPr>
            <a:r>
              <a:rPr lang="cs-CZ" sz="3200" dirty="0">
                <a:solidFill>
                  <a:srgbClr val="5A6378"/>
                </a:solidFill>
              </a:rPr>
              <a:t>má</a:t>
            </a:r>
          </a:p>
        </p:txBody>
      </p:sp>
      <p:sp>
        <p:nvSpPr>
          <p:cNvPr id="8" name="Obdélník 7"/>
          <p:cNvSpPr/>
          <p:nvPr/>
        </p:nvSpPr>
        <p:spPr>
          <a:xfrm>
            <a:off x="6993022" y="2436169"/>
            <a:ext cx="103105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14300" lvl="0">
              <a:spcBef>
                <a:spcPct val="20000"/>
              </a:spcBef>
              <a:buClr>
                <a:srgbClr val="F0AD00"/>
              </a:buClr>
            </a:pPr>
            <a:r>
              <a:rPr lang="cs-CZ" sz="3200" dirty="0">
                <a:solidFill>
                  <a:srgbClr val="5A6378"/>
                </a:solidFill>
              </a:rPr>
              <a:t>řeka</a:t>
            </a:r>
          </a:p>
        </p:txBody>
      </p:sp>
      <p:sp>
        <p:nvSpPr>
          <p:cNvPr id="9" name="Obdélník 8"/>
          <p:cNvSpPr/>
          <p:nvPr/>
        </p:nvSpPr>
        <p:spPr>
          <a:xfrm>
            <a:off x="7294627" y="3260652"/>
            <a:ext cx="47160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14300" lvl="0">
              <a:spcBef>
                <a:spcPct val="20000"/>
              </a:spcBef>
              <a:buClr>
                <a:srgbClr val="F0AD00"/>
              </a:buClr>
            </a:pPr>
            <a:r>
              <a:rPr lang="cs-CZ" sz="3200" dirty="0">
                <a:solidFill>
                  <a:srgbClr val="5A6378"/>
                </a:solidFill>
              </a:rPr>
              <a:t>z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864723" y="2924944"/>
            <a:ext cx="162095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5A6378"/>
                </a:solidFill>
              </a:rPr>
              <a:t>Mařence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020272" y="1912476"/>
            <a:ext cx="7617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114300" lvl="0">
              <a:spcBef>
                <a:spcPct val="20000"/>
              </a:spcBef>
              <a:buClr>
                <a:srgbClr val="F0AD00"/>
              </a:buClr>
            </a:pPr>
            <a:r>
              <a:rPr lang="cs-CZ" sz="3200" dirty="0">
                <a:solidFill>
                  <a:srgbClr val="5A6378"/>
                </a:solidFill>
              </a:rPr>
              <a:t>jak</a:t>
            </a:r>
          </a:p>
        </p:txBody>
      </p:sp>
      <p:cxnSp>
        <p:nvCxnSpPr>
          <p:cNvPr id="13" name="Přímá spojnice se šipkou 12"/>
          <p:cNvCxnSpPr>
            <a:stCxn id="11" idx="1"/>
          </p:cNvCxnSpPr>
          <p:nvPr/>
        </p:nvCxnSpPr>
        <p:spPr>
          <a:xfrm flipH="1">
            <a:off x="755576" y="2204864"/>
            <a:ext cx="6264696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>
            <a:stCxn id="8" idx="1"/>
          </p:cNvCxnSpPr>
          <p:nvPr/>
        </p:nvCxnSpPr>
        <p:spPr>
          <a:xfrm flipH="1">
            <a:off x="3887924" y="2728557"/>
            <a:ext cx="3105098" cy="15645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>
            <a:stCxn id="10" idx="1"/>
          </p:cNvCxnSpPr>
          <p:nvPr/>
        </p:nvCxnSpPr>
        <p:spPr>
          <a:xfrm flipH="1" flipV="1">
            <a:off x="2699792" y="3217331"/>
            <a:ext cx="4164931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9" idx="1"/>
          </p:cNvCxnSpPr>
          <p:nvPr/>
        </p:nvCxnSpPr>
        <p:spPr>
          <a:xfrm flipH="1">
            <a:off x="2267744" y="3553040"/>
            <a:ext cx="5026883" cy="23242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5" idx="1"/>
          </p:cNvCxnSpPr>
          <p:nvPr/>
        </p:nvCxnSpPr>
        <p:spPr>
          <a:xfrm flipH="1" flipV="1">
            <a:off x="1403648" y="3717032"/>
            <a:ext cx="5552764" cy="42078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stCxn id="7" idx="1"/>
          </p:cNvCxnSpPr>
          <p:nvPr/>
        </p:nvCxnSpPr>
        <p:spPr>
          <a:xfrm flipH="1" flipV="1">
            <a:off x="755576" y="4869160"/>
            <a:ext cx="6539051" cy="42550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6" idx="1"/>
          </p:cNvCxnSpPr>
          <p:nvPr/>
        </p:nvCxnSpPr>
        <p:spPr>
          <a:xfrm flipH="1">
            <a:off x="2483768" y="4709889"/>
            <a:ext cx="4832947" cy="66332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3" idx="1"/>
          </p:cNvCxnSpPr>
          <p:nvPr/>
        </p:nvCxnSpPr>
        <p:spPr>
          <a:xfrm flipH="1" flipV="1">
            <a:off x="3994524" y="2060848"/>
            <a:ext cx="3115149" cy="385636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6614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VYBER SPRÁVNOU </a:t>
            </a:r>
            <a:r>
              <a:rPr lang="cs-CZ" sz="4400" dirty="0" err="1" smtClean="0"/>
              <a:t>ODPOVĚď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cs-CZ" dirty="0" smtClean="0"/>
              <a:t>Co je to sněženka?</a:t>
            </a:r>
          </a:p>
          <a:p>
            <a:pPr marL="571500" indent="-457200">
              <a:buFont typeface="+mj-lt"/>
              <a:buAutoNum type="alphaLcParenR"/>
            </a:pPr>
            <a:r>
              <a:rPr lang="cs-CZ" dirty="0"/>
              <a:t>s</a:t>
            </a:r>
            <a:r>
              <a:rPr lang="cs-CZ" dirty="0" smtClean="0"/>
              <a:t>něhová vločka</a:t>
            </a:r>
          </a:p>
          <a:p>
            <a:pPr marL="571500" indent="-457200">
              <a:buFont typeface="+mj-lt"/>
              <a:buAutoNum type="alphaLcParenR"/>
            </a:pPr>
            <a:r>
              <a:rPr lang="cs-CZ" dirty="0"/>
              <a:t>k</a:t>
            </a:r>
            <a:r>
              <a:rPr lang="cs-CZ" dirty="0" smtClean="0"/>
              <a:t>ytička</a:t>
            </a:r>
          </a:p>
          <a:p>
            <a:pPr marL="571500" indent="-457200">
              <a:buFont typeface="+mj-lt"/>
              <a:buAutoNum type="alphaLcParenR"/>
            </a:pPr>
            <a:r>
              <a:rPr lang="cs-CZ" dirty="0"/>
              <a:t>c</a:t>
            </a:r>
            <a:r>
              <a:rPr lang="cs-CZ" dirty="0" smtClean="0"/>
              <a:t>hráněná kytička</a:t>
            </a:r>
          </a:p>
          <a:p>
            <a:pPr marL="114300" indent="0">
              <a:buNone/>
            </a:pPr>
            <a:r>
              <a:rPr lang="cs-CZ" dirty="0" smtClean="0"/>
              <a:t>Co je to </a:t>
            </a:r>
            <a:r>
              <a:rPr lang="cs-CZ" dirty="0" err="1" smtClean="0"/>
              <a:t>pupeneček</a:t>
            </a:r>
            <a:r>
              <a:rPr lang="cs-CZ" dirty="0" smtClean="0"/>
              <a:t>?</a:t>
            </a:r>
          </a:p>
          <a:p>
            <a:pPr marL="571500" indent="-457200">
              <a:buFont typeface="+mj-lt"/>
              <a:buAutoNum type="alphaLcParenR"/>
            </a:pPr>
            <a:r>
              <a:rPr lang="cs-CZ" dirty="0"/>
              <a:t>z</a:t>
            </a:r>
            <a:r>
              <a:rPr lang="cs-CZ" dirty="0" smtClean="0"/>
              <a:t>drobnělina slova pupen</a:t>
            </a:r>
          </a:p>
          <a:p>
            <a:pPr marL="571500" indent="-457200">
              <a:buFont typeface="+mj-lt"/>
              <a:buAutoNum type="alphaLcParenR"/>
            </a:pPr>
            <a:r>
              <a:rPr lang="cs-CZ" dirty="0" smtClean="0"/>
              <a:t>malý pupínek na těle</a:t>
            </a:r>
          </a:p>
          <a:p>
            <a:pPr marL="571500" indent="-457200">
              <a:buFont typeface="+mj-lt"/>
              <a:buAutoNum type="alphaLcParenR"/>
            </a:pPr>
            <a:r>
              <a:rPr lang="cs-CZ" dirty="0" smtClean="0"/>
              <a:t>hračka</a:t>
            </a:r>
          </a:p>
        </p:txBody>
      </p:sp>
      <p:pic>
        <p:nvPicPr>
          <p:cNvPr id="3074" name="Picture 2" descr="C:\Users\Ema\AppData\Local\Microsoft\Windows\Temporary Internet Files\Content.IE5\G5Z7KKFZ\MC9000882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925" y="1556792"/>
            <a:ext cx="3801671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793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indent="-342900"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3200" dirty="0">
                <a:solidFill>
                  <a:srgbClr val="4E3B30"/>
                </a:solidFill>
                <a:latin typeface="Franklin Gothic Book"/>
              </a:rPr>
              <a:t>Galerie Klipart MS Office</a:t>
            </a:r>
          </a:p>
          <a:p>
            <a:pPr lvl="0" indent="-342900"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3200" dirty="0">
                <a:solidFill>
                  <a:srgbClr val="4E3B30"/>
                </a:solidFill>
                <a:latin typeface="Franklin Gothic Book"/>
              </a:rPr>
              <a:t>HORÁKOVÁ, Z., JANÁČKOVÁ, Z., PROCHÁZKOVÁ, E. Čítanka pro 2. ročník základní školy. Nová škola, Brno, 2002. ISBN 80-7289-043-3.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4096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Lékárna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Lékárna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90</TotalTime>
  <Words>293</Words>
  <Application>Microsoft Office PowerPoint</Application>
  <PresentationFormat>Předvádění na obrazovce (4:3)</PresentationFormat>
  <Paragraphs>77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Lékárna</vt:lpstr>
      <vt:lpstr>Administrativní</vt:lpstr>
      <vt:lpstr>Prezentace aplikace PowerPoint</vt:lpstr>
      <vt:lpstr>Březen  Ivan Blatný</vt:lpstr>
      <vt:lpstr>ODPOVĚZ NA OTÁZKY</vt:lpstr>
      <vt:lpstr>SPRÁVNÉ RÝMY</vt:lpstr>
      <vt:lpstr>DOPLŇ</vt:lpstr>
      <vt:lpstr>VYBER SPRÁVNOU ODPOVĚď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13</cp:revision>
  <dcterms:created xsi:type="dcterms:W3CDTF">2014-02-27T13:32:53Z</dcterms:created>
  <dcterms:modified xsi:type="dcterms:W3CDTF">2014-03-02T19:35:38Z</dcterms:modified>
</cp:coreProperties>
</file>