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708" r:id="rId2"/>
  </p:sldMasterIdLst>
  <p:notesMasterIdLst>
    <p:notesMasterId r:id="rId10"/>
  </p:notesMasterIdLst>
  <p:sldIdLst>
    <p:sldId id="259" r:id="rId3"/>
    <p:sldId id="257" r:id="rId4"/>
    <p:sldId id="258" r:id="rId5"/>
    <p:sldId id="260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0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F4F616-FF95-4815-93EA-71F8B787BB5E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820329-BBD1-4A38-BB70-5056572142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4100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390614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00486434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06393212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3DF08726-6C50-486C-AB1E-5B810F86B16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92689815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3257587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0865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DBE7185-46CA-4ABA-8BC4-9CEFE074C4D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3455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699950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3DF08726-6C50-486C-AB1E-5B810F86B16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36683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509282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F08726-6C50-486C-AB1E-5B810F86B16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24005501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963515D-EC9E-48E4-8255-B758D838067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FDDCCFD-70F1-465D-9873-6FD444A8862F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3515D-EC9E-48E4-8255-B758D838067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DCCFD-70F1-465D-9873-6FD444A8862F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3515D-EC9E-48E4-8255-B758D838067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DCCFD-70F1-465D-9873-6FD444A8862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3515D-EC9E-48E4-8255-B758D838067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DCCFD-70F1-465D-9873-6FD444A8862F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3515D-EC9E-48E4-8255-B758D838067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DCCFD-70F1-465D-9873-6FD444A8862F}" type="slidenum">
              <a:rPr lang="cs-CZ" smtClean="0"/>
              <a:t>‹#›</a:t>
            </a:fld>
            <a:endParaRPr lang="cs-CZ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3515D-EC9E-48E4-8255-B758D838067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DCCFD-70F1-465D-9873-6FD444A8862F}" type="slidenum">
              <a:rPr lang="cs-CZ" smtClean="0"/>
              <a:t>‹#›</a:t>
            </a:fld>
            <a:endParaRPr lang="cs-CZ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3515D-EC9E-48E4-8255-B758D838067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DCCFD-70F1-465D-9873-6FD444A886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3515D-EC9E-48E4-8255-B758D838067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DCCFD-70F1-465D-9873-6FD444A886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3515D-EC9E-48E4-8255-B758D838067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DCCFD-70F1-465D-9873-6FD444A8862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3515D-EC9E-48E4-8255-B758D838067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DCCFD-70F1-465D-9873-6FD444A8862F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3515D-EC9E-48E4-8255-B758D8380674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DDCCFD-70F1-465D-9873-6FD444A8862F}" type="slidenum">
              <a:rPr lang="cs-CZ" smtClean="0"/>
              <a:t>‹#›</a:t>
            </a:fld>
            <a:endParaRPr lang="cs-CZ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3DF08726-6C50-486C-AB1E-5B810F86B16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 dirty="0">
              <a:solidFill>
                <a:prstClr val="black"/>
              </a:solidFill>
            </a:endParaRP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endParaRPr lang="en-US">
              <a:solidFill>
                <a:prstClr val="white"/>
              </a:solidFill>
            </a:endParaRPr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1129086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DF08726-6C50-486C-AB1E-5B810F86B169}" type="datetimeFigureOut">
              <a:rPr lang="cs-CZ" smtClean="0"/>
              <a:pPr/>
              <a:t>31.3.2014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BDBE7185-46CA-4ABA-8BC4-9CEFE074C4DE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9275714"/>
              </p:ext>
            </p:extLst>
          </p:nvPr>
        </p:nvGraphicFramePr>
        <p:xfrm>
          <a:off x="900113" y="1628775"/>
          <a:ext cx="7569200" cy="420621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Hádanka  třetí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VY_12_INOVACE_2_05_CJ_Hádanka třetí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3.3.2014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procvičují čtení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 porozuměním, doplňují chybějící slova,  odpovídají na otázky k básni, hledají rýmy, doplňují chybějící </a:t>
                      </a:r>
                      <a:r>
                        <a:rPr lang="cs-CZ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slova básně.</a:t>
                      </a: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940618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141168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  <a:t>Jedna má nožička</a:t>
            </a:r>
            <a:b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  <a:t>a druhá má nožička</a:t>
            </a:r>
            <a:b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  <a:t>to má strašně </a:t>
            </a:r>
            <a:r>
              <a:rPr lang="cs-CZ" dirty="0" smtClean="0">
                <a:solidFill>
                  <a:srgbClr val="000000"/>
                </a:solidFill>
                <a:ea typeface="Calibri"/>
                <a:cs typeface="Times New Roman"/>
              </a:rPr>
              <a:t>ráda.</a:t>
            </a:r>
            <a: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  <a:t/>
            </a:r>
            <a:b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  <a:t/>
            </a:r>
            <a:b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  <a:t>Teplé je to ,mlaská </a:t>
            </a:r>
            <a:r>
              <a:rPr lang="cs-CZ" dirty="0" smtClean="0">
                <a:solidFill>
                  <a:srgbClr val="000000"/>
                </a:solidFill>
                <a:ea typeface="Calibri"/>
                <a:cs typeface="Times New Roman"/>
              </a:rPr>
              <a:t>to,</a:t>
            </a:r>
            <a: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  <a:t/>
            </a:r>
            <a:b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  <a:t>kdejakou věc chytá to</a:t>
            </a:r>
            <a:b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  <a:t>a když ji pustí co bys řek?</a:t>
            </a:r>
            <a:b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  <a:t>Nechá si to na památku obrázek.</a:t>
            </a:r>
            <a:b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  <a:t/>
            </a:r>
            <a:b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  <a:t>Táto !Táto!</a:t>
            </a:r>
            <a:b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dirty="0" smtClean="0">
                <a:solidFill>
                  <a:srgbClr val="000000"/>
                </a:solidFill>
                <a:ea typeface="Calibri"/>
                <a:cs typeface="Times New Roman"/>
              </a:rPr>
              <a:t>To </a:t>
            </a:r>
            <a:r>
              <a:rPr lang="cs-CZ" dirty="0">
                <a:solidFill>
                  <a:srgbClr val="000000"/>
                </a:solidFill>
                <a:ea typeface="Calibri"/>
                <a:cs typeface="Times New Roman"/>
              </a:rPr>
              <a:t>je přeci bláto.</a:t>
            </a:r>
            <a:endParaRPr lang="cs-CZ" sz="2800" dirty="0">
              <a:ea typeface="Calibri"/>
              <a:cs typeface="Times New Roman"/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Hádanka třetí s rozřešením</a:t>
            </a:r>
            <a:br>
              <a:rPr lang="cs-CZ" dirty="0" smtClean="0"/>
            </a:br>
            <a:r>
              <a:rPr lang="cs-CZ" dirty="0" smtClean="0"/>
              <a:t>František Halas</a:t>
            </a:r>
            <a:endParaRPr lang="cs-CZ" dirty="0"/>
          </a:p>
        </p:txBody>
      </p:sp>
      <p:pic>
        <p:nvPicPr>
          <p:cNvPr id="1027" name="Picture 3" descr="C:\Users\Ema\AppData\Local\Microsoft\Windows\Temporary Internet Files\Content.IE5\A78I5KDE\MP90026255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2290" y="1916832"/>
            <a:ext cx="3657600" cy="245059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ma\AppData\Local\Microsoft\Windows\Temporary Internet Files\Content.IE5\Q9P1SBI1\MP90044835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09662" y="4509120"/>
            <a:ext cx="1293103" cy="1945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7223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Ema\AppData\Local\Microsoft\Windows\Temporary Internet Files\Content.IE5\A78I5KDE\MC900090360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20814" y="2204864"/>
            <a:ext cx="4303414" cy="5760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20688"/>
            <a:ext cx="7756263" cy="1054250"/>
          </a:xfrm>
        </p:spPr>
        <p:txBody>
          <a:bodyPr/>
          <a:lstStyle/>
          <a:p>
            <a:r>
              <a:rPr lang="cs-CZ" dirty="0" smtClean="0"/>
              <a:t>Spoj rýmy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15616" y="3933056"/>
            <a:ext cx="2304256" cy="52322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mlaská to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36096" y="3140968"/>
            <a:ext cx="2088232" cy="523220"/>
          </a:xfrm>
          <a:prstGeom prst="rect">
            <a:avLst/>
          </a:prstGeom>
          <a:solidFill>
            <a:schemeClr val="bg2">
              <a:lumMod val="50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chytá to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23628" y="2780928"/>
            <a:ext cx="2484276" cy="52322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bys řek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436096" y="4693714"/>
            <a:ext cx="2016224" cy="52322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obrázek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1744717" y="5085184"/>
            <a:ext cx="1008112" cy="523220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táto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616116" y="3912548"/>
            <a:ext cx="1008112" cy="52322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bláto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949280"/>
            <a:ext cx="4303713" cy="7200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3347864" y="3140968"/>
            <a:ext cx="2448272" cy="1728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3203848" y="3501008"/>
            <a:ext cx="2412268" cy="69365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2627784" y="4194666"/>
            <a:ext cx="2988332" cy="11521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543620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9247" y="2248347"/>
            <a:ext cx="7745505" cy="4276997"/>
          </a:xfrm>
        </p:spPr>
        <p:txBody>
          <a:bodyPr>
            <a:normAutofit fontScale="92500" lnSpcReduction="10000"/>
          </a:bodyPr>
          <a:lstStyle/>
          <a:p>
            <a:r>
              <a:rPr lang="cs-CZ" sz="3200" b="1" dirty="0" smtClean="0"/>
              <a:t>Jaké je bláto?</a:t>
            </a:r>
          </a:p>
          <a:p>
            <a:r>
              <a:rPr lang="cs-CZ" sz="3200" dirty="0" smtClean="0"/>
              <a:t>Bláto je teplé.</a:t>
            </a:r>
          </a:p>
          <a:p>
            <a:pPr marL="0" indent="0">
              <a:buNone/>
            </a:pPr>
            <a:endParaRPr lang="cs-CZ" sz="3200" dirty="0"/>
          </a:p>
          <a:p>
            <a:r>
              <a:rPr lang="cs-CZ" sz="3200" b="1" dirty="0" smtClean="0"/>
              <a:t>Co bláto dělá?</a:t>
            </a:r>
          </a:p>
          <a:p>
            <a:r>
              <a:rPr lang="cs-CZ" sz="3200" dirty="0" smtClean="0"/>
              <a:t>Bláto mlaská a chytá kdejakou věc.</a:t>
            </a:r>
          </a:p>
          <a:p>
            <a:pPr marL="0" indent="0">
              <a:buNone/>
            </a:pPr>
            <a:endParaRPr lang="cs-CZ" sz="3200" dirty="0"/>
          </a:p>
          <a:p>
            <a:r>
              <a:rPr lang="cs-CZ" sz="3200" b="1" dirty="0" smtClean="0"/>
              <a:t>Co nechá bláto na památku?</a:t>
            </a:r>
          </a:p>
          <a:p>
            <a:r>
              <a:rPr lang="cs-CZ" sz="3200" dirty="0" smtClean="0"/>
              <a:t>Bláto nechá na památku obrázek.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a odpovědi</a:t>
            </a:r>
            <a:endParaRPr lang="cs-CZ" dirty="0"/>
          </a:p>
        </p:txBody>
      </p:sp>
      <p:pic>
        <p:nvPicPr>
          <p:cNvPr id="3074" name="Picture 2" descr="C:\Users\Ema\AppData\Local\Microsoft\Windows\Temporary Internet Files\Content.IE5\G5Z7KKFZ\MC90041601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2280" y="1375172"/>
            <a:ext cx="1854200" cy="1803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Ema\AppData\Local\Microsoft\Windows\Temporary Internet Files\Content.IE5\WJ65NQTH\MC9002218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2276872"/>
            <a:ext cx="2338917" cy="14777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629912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99247" y="1340768"/>
            <a:ext cx="7745505" cy="5517232"/>
          </a:xfrm>
        </p:spPr>
        <p:txBody>
          <a:bodyPr>
            <a:noAutofit/>
          </a:bodyPr>
          <a:lstStyle/>
          <a:p>
            <a:pPr lvl="0">
              <a:lnSpc>
                <a:spcPct val="115000"/>
              </a:lnSpc>
              <a:spcAft>
                <a:spcPts val="1000"/>
              </a:spcAft>
              <a:buClr>
                <a:srgbClr val="873624"/>
              </a:buClr>
            </a:pPr>
            <a: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  <a:t>Jedna má nožička</a:t>
            </a:r>
            <a:b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  <a:t>a druhá má </a:t>
            </a:r>
            <a:r>
              <a:rPr lang="cs-CZ" sz="2800" dirty="0" smtClean="0">
                <a:solidFill>
                  <a:srgbClr val="000000"/>
                </a:solidFill>
                <a:ea typeface="Calibri"/>
                <a:cs typeface="Times New Roman"/>
              </a:rPr>
              <a:t>_____</a:t>
            </a:r>
            <a: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  <a:t/>
            </a:r>
            <a:b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  <a:t>to má </a:t>
            </a:r>
            <a:r>
              <a:rPr lang="cs-CZ" sz="2800" dirty="0" smtClean="0">
                <a:solidFill>
                  <a:srgbClr val="000000"/>
                </a:solidFill>
                <a:ea typeface="Calibri"/>
                <a:cs typeface="Times New Roman"/>
              </a:rPr>
              <a:t>_______ </a:t>
            </a:r>
            <a: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  <a:t>ráda.</a:t>
            </a:r>
            <a:b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dirty="0" smtClean="0">
                <a:solidFill>
                  <a:srgbClr val="000000"/>
                </a:solidFill>
                <a:ea typeface="Calibri"/>
                <a:cs typeface="Times New Roman"/>
              </a:rPr>
              <a:t>      </a:t>
            </a:r>
            <a: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  <a:t/>
            </a:r>
            <a:b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dirty="0" smtClean="0">
                <a:solidFill>
                  <a:srgbClr val="000000"/>
                </a:solidFill>
                <a:ea typeface="Calibri"/>
                <a:cs typeface="Times New Roman"/>
              </a:rPr>
              <a:t>_______ </a:t>
            </a:r>
            <a: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  <a:t>je to ,mlaská to,</a:t>
            </a:r>
            <a:b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  <a:t>kdejakou </a:t>
            </a:r>
            <a:r>
              <a:rPr lang="cs-CZ" sz="2800" dirty="0" smtClean="0">
                <a:solidFill>
                  <a:srgbClr val="000000"/>
                </a:solidFill>
                <a:ea typeface="Calibri"/>
                <a:cs typeface="Times New Roman"/>
              </a:rPr>
              <a:t>_____ </a:t>
            </a:r>
            <a: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  <a:t>chytá to</a:t>
            </a:r>
            <a:b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  <a:t>a když </a:t>
            </a:r>
            <a:r>
              <a:rPr lang="cs-CZ" sz="2800" dirty="0" smtClean="0">
                <a:solidFill>
                  <a:srgbClr val="000000"/>
                </a:solidFill>
                <a:ea typeface="Calibri"/>
                <a:cs typeface="Times New Roman"/>
              </a:rPr>
              <a:t>___ </a:t>
            </a:r>
            <a: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  <a:t>pustí co bys řek?</a:t>
            </a:r>
            <a:b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  <a:t>Nechá si to na </a:t>
            </a:r>
            <a:r>
              <a:rPr lang="cs-CZ" sz="2800" dirty="0" smtClean="0">
                <a:solidFill>
                  <a:srgbClr val="000000"/>
                </a:solidFill>
                <a:ea typeface="Calibri"/>
                <a:cs typeface="Times New Roman"/>
              </a:rPr>
              <a:t>__________ </a:t>
            </a:r>
            <a: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  <a:t>obrázek.</a:t>
            </a:r>
            <a:b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  <a:t/>
            </a:r>
            <a:b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  <a:t>Táto !Táto!</a:t>
            </a:r>
            <a:b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dirty="0">
                <a:solidFill>
                  <a:srgbClr val="000000"/>
                </a:solidFill>
                <a:ea typeface="Calibri"/>
                <a:cs typeface="Times New Roman"/>
              </a:rPr>
              <a:t>To je přeci </a:t>
            </a:r>
            <a:r>
              <a:rPr lang="cs-CZ" sz="2800" dirty="0" smtClean="0">
                <a:solidFill>
                  <a:srgbClr val="000000"/>
                </a:solidFill>
                <a:ea typeface="Calibri"/>
                <a:cs typeface="Times New Roman"/>
              </a:rPr>
              <a:t>________.</a:t>
            </a:r>
            <a:endParaRPr lang="cs-CZ" sz="3200" dirty="0">
              <a:solidFill>
                <a:prstClr val="black">
                  <a:lumMod val="85000"/>
                  <a:lumOff val="15000"/>
                </a:prstClr>
              </a:solidFill>
              <a:ea typeface="Calibri"/>
              <a:cs typeface="Times New Roman"/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756263" cy="1054250"/>
          </a:xfrm>
        </p:spPr>
        <p:txBody>
          <a:bodyPr/>
          <a:lstStyle/>
          <a:p>
            <a:r>
              <a:rPr lang="cs-CZ" sz="4000" dirty="0" smtClean="0"/>
              <a:t>Doplň do básně chybějící slova</a:t>
            </a:r>
            <a:endParaRPr lang="cs-CZ" sz="4000" dirty="0"/>
          </a:p>
        </p:txBody>
      </p:sp>
      <p:pic>
        <p:nvPicPr>
          <p:cNvPr id="4098" name="Picture 2" descr="C:\Users\Ema\AppData\Local\Microsoft\Windows\Temporary Internet Files\Content.IE5\Q9P1SBI1\MP90044873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34955" y="944858"/>
            <a:ext cx="1138038" cy="15480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020272" y="2492896"/>
            <a:ext cx="1872208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nožička</a:t>
            </a:r>
          </a:p>
          <a:p>
            <a:r>
              <a:rPr lang="cs-CZ" sz="2800" b="1" dirty="0" smtClean="0"/>
              <a:t>památku</a:t>
            </a:r>
          </a:p>
          <a:p>
            <a:r>
              <a:rPr lang="cs-CZ" sz="2800" b="1" dirty="0" smtClean="0"/>
              <a:t>bláto</a:t>
            </a:r>
          </a:p>
          <a:p>
            <a:r>
              <a:rPr lang="cs-CZ" sz="2800" b="1" dirty="0" smtClean="0"/>
              <a:t>věc</a:t>
            </a:r>
          </a:p>
          <a:p>
            <a:r>
              <a:rPr lang="cs-CZ" sz="2800" b="1" dirty="0" smtClean="0"/>
              <a:t>Teplé</a:t>
            </a:r>
          </a:p>
          <a:p>
            <a:r>
              <a:rPr lang="cs-CZ" sz="2800" b="1" dirty="0" smtClean="0"/>
              <a:t>ji</a:t>
            </a:r>
          </a:p>
          <a:p>
            <a:r>
              <a:rPr lang="cs-CZ" sz="2800" b="1" dirty="0" smtClean="0"/>
              <a:t>strašně</a:t>
            </a:r>
            <a:endParaRPr lang="cs-CZ" sz="2800" b="1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3707904" y="2204864"/>
            <a:ext cx="3312368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3059832" y="2852936"/>
            <a:ext cx="3960440" cy="23762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5040052" y="3645024"/>
            <a:ext cx="2124236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endCxn id="4" idx="1"/>
          </p:cNvCxnSpPr>
          <p:nvPr/>
        </p:nvCxnSpPr>
        <p:spPr>
          <a:xfrm flipV="1">
            <a:off x="5040052" y="4047168"/>
            <a:ext cx="1980220" cy="1019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5652120" y="4581128"/>
            <a:ext cx="1382835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6030162" y="3212976"/>
            <a:ext cx="1004793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3923928" y="3645024"/>
            <a:ext cx="3024336" cy="28083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283418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99247" y="1988840"/>
            <a:ext cx="7745505" cy="4752527"/>
          </a:xfrm>
        </p:spPr>
        <p:txBody>
          <a:bodyPr>
            <a:noAutofit/>
          </a:bodyPr>
          <a:lstStyle/>
          <a:p>
            <a:pPr lvl="0">
              <a:lnSpc>
                <a:spcPct val="115000"/>
              </a:lnSpc>
              <a:spcAft>
                <a:spcPts val="1000"/>
              </a:spcAft>
              <a:buClr>
                <a:srgbClr val="873624"/>
              </a:buClr>
            </a:pPr>
            <a: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  <a:t>Jedna má nožička</a:t>
            </a:r>
            <a:b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  <a:t>a druhá má nožička</a:t>
            </a:r>
            <a:b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  <a:t>to má strašně ráda.</a:t>
            </a:r>
            <a:b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  <a:t/>
            </a:r>
            <a:b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  <a:t>Teplé je to ,mlaská to,</a:t>
            </a:r>
            <a:b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  <a:t>kdejakou věc chytá to</a:t>
            </a:r>
            <a:b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  <a:t>a když ji pustí co bys řek?</a:t>
            </a:r>
            <a:b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  <a:t>Nechá si to na památku </a:t>
            </a:r>
            <a:r>
              <a:rPr lang="cs-CZ" sz="2800" b="1">
                <a:solidFill>
                  <a:srgbClr val="000000"/>
                </a:solidFill>
                <a:ea typeface="Calibri"/>
                <a:cs typeface="Times New Roman"/>
              </a:rPr>
              <a:t>obrázek</a:t>
            </a:r>
            <a:r>
              <a:rPr lang="cs-CZ" sz="2800" b="1" smtClean="0">
                <a:solidFill>
                  <a:srgbClr val="000000"/>
                </a:solidFill>
                <a:ea typeface="Calibri"/>
                <a:cs typeface="Times New Roman"/>
              </a:rPr>
              <a:t>.</a:t>
            </a:r>
            <a: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  <a:t/>
            </a:r>
            <a:b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  <a:t>Táto !Táto!</a:t>
            </a:r>
            <a:b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</a:br>
            <a:r>
              <a:rPr lang="cs-CZ" sz="2800" b="1" dirty="0">
                <a:solidFill>
                  <a:srgbClr val="000000"/>
                </a:solidFill>
                <a:ea typeface="Calibri"/>
                <a:cs typeface="Times New Roman"/>
              </a:rPr>
              <a:t>To je přeci bláto.</a:t>
            </a:r>
            <a:endParaRPr lang="cs-CZ" sz="3200" b="1" dirty="0">
              <a:solidFill>
                <a:prstClr val="black">
                  <a:lumMod val="85000"/>
                  <a:lumOff val="15000"/>
                </a:prstClr>
              </a:solidFill>
              <a:ea typeface="Calibri"/>
              <a:cs typeface="Times New Roman"/>
            </a:endParaRPr>
          </a:p>
          <a:p>
            <a:endParaRPr lang="cs-CZ" sz="28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88490" y="188640"/>
            <a:ext cx="7756263" cy="1435766"/>
          </a:xfrm>
        </p:spPr>
        <p:txBody>
          <a:bodyPr/>
          <a:lstStyle/>
          <a:p>
            <a:r>
              <a:rPr lang="cs-CZ" sz="4000" dirty="0" smtClean="0"/>
              <a:t>Zarecituj si znovu celou báseň</a:t>
            </a:r>
            <a:r>
              <a:rPr lang="cs-CZ" sz="4400" dirty="0" smtClean="0"/>
              <a:t/>
            </a:r>
            <a:br>
              <a:rPr lang="cs-CZ" sz="4400" dirty="0" smtClean="0"/>
            </a:br>
            <a:r>
              <a:rPr lang="cs-CZ" sz="4400" dirty="0" smtClean="0"/>
              <a:t>Hádanka třetí s rozřešením </a:t>
            </a:r>
            <a:br>
              <a:rPr lang="cs-CZ" sz="4400" dirty="0" smtClean="0"/>
            </a:br>
            <a:r>
              <a:rPr lang="cs-CZ" sz="4400" dirty="0" smtClean="0"/>
              <a:t>František Halas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572128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lvl="0" indent="-342900"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dirty="0">
                <a:solidFill>
                  <a:srgbClr val="4E3B30"/>
                </a:solidFill>
                <a:latin typeface="Franklin Gothic Book"/>
              </a:rPr>
              <a:t>Galerie Klipart </a:t>
            </a:r>
            <a:r>
              <a:rPr lang="cs-CZ">
                <a:solidFill>
                  <a:srgbClr val="4E3B30"/>
                </a:solidFill>
                <a:latin typeface="Franklin Gothic Book"/>
              </a:rPr>
              <a:t>MS </a:t>
            </a:r>
            <a:r>
              <a:rPr lang="cs-CZ" smtClean="0">
                <a:solidFill>
                  <a:srgbClr val="4E3B30"/>
                </a:solidFill>
                <a:latin typeface="Franklin Gothic Book"/>
              </a:rPr>
              <a:t>Office</a:t>
            </a:r>
          </a:p>
          <a:p>
            <a:pPr marL="342900" lvl="0" indent="-342900">
              <a:buClr>
                <a:srgbClr val="F0A22E"/>
              </a:buClr>
              <a:buSzPct val="70000"/>
              <a:buFont typeface="Wingdings 2"/>
              <a:buChar char=""/>
            </a:pPr>
            <a:r>
              <a:rPr lang="cs-CZ" sz="3200" smtClean="0">
                <a:solidFill>
                  <a:srgbClr val="4E3B30"/>
                </a:solidFill>
                <a:latin typeface="Franklin Gothic Book"/>
              </a:rPr>
              <a:t>HORÁKOVÁ</a:t>
            </a:r>
            <a:r>
              <a:rPr lang="cs-CZ" sz="3200" dirty="0">
                <a:solidFill>
                  <a:srgbClr val="4E3B30"/>
                </a:solidFill>
                <a:latin typeface="Franklin Gothic Book"/>
              </a:rPr>
              <a:t>, Z., JANÁČKOVÁ, Z., PROCHÁZKOVÁ, E. Čítanka pro 2. ročník základní školy. Nová škola, Brno, 2002. ISBN 80-7289-043-3.</a:t>
            </a:r>
          </a:p>
          <a:p>
            <a:pPr lvl="0">
              <a:buClr>
                <a:srgbClr val="F0A22E"/>
              </a:buClr>
              <a:buSzPct val="70000"/>
              <a:buFont typeface="Wingdings 2"/>
              <a:buChar char=""/>
            </a:pPr>
            <a:endParaRPr lang="cs-CZ" dirty="0" smtClean="0">
              <a:solidFill>
                <a:srgbClr val="4E3B30"/>
              </a:solidFill>
              <a:latin typeface="Franklin Gothic Book"/>
            </a:endParaRPr>
          </a:p>
          <a:p>
            <a:pPr lvl="0">
              <a:buClr>
                <a:srgbClr val="F0A22E"/>
              </a:buClr>
              <a:buSzPct val="70000"/>
              <a:buFont typeface="Wingdings 2"/>
              <a:buChar char=""/>
            </a:pPr>
            <a:endParaRPr lang="cs-CZ" dirty="0">
              <a:solidFill>
                <a:srgbClr val="4E3B30"/>
              </a:solidFill>
              <a:latin typeface="Franklin Gothic Book"/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4178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vrdý obal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Tvrdý obal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Tvrdý obal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209</Words>
  <Application>Microsoft Office PowerPoint</Application>
  <PresentationFormat>Předvádění na obrazovce (4:3)</PresentationFormat>
  <Paragraphs>56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Administrativní</vt:lpstr>
      <vt:lpstr>Tvrdý obal</vt:lpstr>
      <vt:lpstr>Prezentace aplikace PowerPoint</vt:lpstr>
      <vt:lpstr>Hádanka třetí s rozřešením František Halas</vt:lpstr>
      <vt:lpstr>Spoj rýmy</vt:lpstr>
      <vt:lpstr>Otázky a odpovědi</vt:lpstr>
      <vt:lpstr>Doplň do básně chybějící slova</vt:lpstr>
      <vt:lpstr>Zarecituj si znovu celou báseň Hádanka třetí s rozřešením  František Halas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13</cp:revision>
  <dcterms:created xsi:type="dcterms:W3CDTF">2014-03-03T19:26:10Z</dcterms:created>
  <dcterms:modified xsi:type="dcterms:W3CDTF">2014-03-31T17:35:31Z</dcterms:modified>
</cp:coreProperties>
</file>