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56" r:id="rId3"/>
    <p:sldId id="277" r:id="rId4"/>
    <p:sldId id="278" r:id="rId5"/>
    <p:sldId id="279" r:id="rId6"/>
    <p:sldId id="280" r:id="rId7"/>
    <p:sldId id="283" r:id="rId8"/>
    <p:sldId id="285" r:id="rId9"/>
    <p:sldId id="286" r:id="rId10"/>
    <p:sldId id="288" r:id="rId11"/>
    <p:sldId id="289" r:id="rId12"/>
    <p:sldId id="290" r:id="rId13"/>
    <p:sldId id="28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5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AD1C24-89FA-448D-B967-AED95EBE396A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77D6F0-841F-4158-BE8F-4854D16D3ED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ED2C657-1A5D-4AE9-B528-C9BEB73D0BC5}" type="slidenum">
              <a:rPr lang="cs-CZ" smtClean="0"/>
              <a:pPr/>
              <a:t>1</a:t>
            </a:fld>
            <a:endParaRPr lang="cs-CZ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smtClean="0">
              <a:latin typeface="Times New Roman" pitchFamily="16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77D6F0-841F-4158-BE8F-4854D16D3EDF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81195D-5DF5-416D-ABDF-498C29E5D5FB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81195D-5DF5-416D-ABDF-498C29E5D5FB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81195D-5DF5-416D-ABDF-498C29E5D5FB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81195D-5DF5-416D-ABDF-498C29E5D5FB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81195D-5DF5-416D-ABDF-498C29E5D5FB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81195D-5DF5-416D-ABDF-498C29E5D5FB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81195D-5DF5-416D-ABDF-498C29E5D5FB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81195D-5DF5-416D-ABDF-498C29E5D5FB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81195D-5DF5-416D-ABDF-498C29E5D5FB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81195D-5DF5-416D-ABDF-498C29E5D5FB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81195D-5DF5-416D-ABDF-498C29E5D5FB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16E32-EEB6-4FAD-8A15-6E84B4455EE6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416E32-EEB6-4FAD-8A15-6E84B4455EE6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DBCFD9-E7A8-4173-B279-2BA860B2F64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evern%C3%AD_Irsko" TargetMode="External"/><Relationship Id="rId5" Type="http://schemas.openxmlformats.org/officeDocument/2006/relationships/hyperlink" Target="http://cs.wikipedia.org/wiki/Angli%C4%8Dtina" TargetMode="External"/><Relationship Id="rId4" Type="http://schemas.openxmlformats.org/officeDocument/2006/relationships/hyperlink" Target="http://cs.wikipedia.org/wiki/Zkratka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ais.badische-zeitung.de/piece/02/f0/f8/00/49346560.jpg" TargetMode="External"/><Relationship Id="rId13" Type="http://schemas.openxmlformats.org/officeDocument/2006/relationships/hyperlink" Target="http://cdn.c.photoshelter.com/img-get2/I0000KLDFEF.EZbU/fit=1000x750/basque-country-eta-46.jpg" TargetMode="External"/><Relationship Id="rId3" Type="http://schemas.openxmlformats.org/officeDocument/2006/relationships/hyperlink" Target="http://i.dailymail.co.uk/i/pix/2012/03/06/article-2111001-11FDD912000005DC-604_306x423.jpg" TargetMode="External"/><Relationship Id="rId7" Type="http://schemas.openxmlformats.org/officeDocument/2006/relationships/hyperlink" Target="http://www.steves-digicams.com/news/911.jpg" TargetMode="External"/><Relationship Id="rId12" Type="http://schemas.openxmlformats.org/officeDocument/2006/relationships/hyperlink" Target="http://i2.dailyrecord.co.uk/incoming/article1165226.ece/ALTERNATES/s615/AP-DO-NOT-USE-eta-terrorism-image-1-445489491-1165226.jpg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mcclatchy.remembers911.com/media/remembers911/img/articles/towers_on_fire.jpg.360x360_q85_crop-0,10_upscale.jpg" TargetMode="External"/><Relationship Id="rId11" Type="http://schemas.openxmlformats.org/officeDocument/2006/relationships/hyperlink" Target="http://upload.wikimedia.org/wikipedia/commons/thumb/0/01/Localizaci%C3%B3n_del_Pa%C3%ADs_Vasco.svg/686px-Localizaci%C3%B3n_del_Pa%C3%ADs_Vasco.svg.png" TargetMode="External"/><Relationship Id="rId5" Type="http://schemas.openxmlformats.org/officeDocument/2006/relationships/hyperlink" Target="http://www.gearthblog.com/images/images906/wtc.jpg" TargetMode="External"/><Relationship Id="rId15" Type="http://schemas.openxmlformats.org/officeDocument/2006/relationships/hyperlink" Target="http://static.ta3.com/public/data/Article/1009665/photo/izrael%20palestina%20konflikt.jpg" TargetMode="External"/><Relationship Id="rId10" Type="http://schemas.openxmlformats.org/officeDocument/2006/relationships/hyperlink" Target="http://www.ukacko.cz/wp-content/media/isss-2010-hrbitov.jpg" TargetMode="External"/><Relationship Id="rId4" Type="http://schemas.openxmlformats.org/officeDocument/2006/relationships/hyperlink" Target="http://2.bp.blogspot.com/-lJE3-3Xm0BQ/UjC84hDGo1I/AAAAAAAAAXw/L2VvKYJ8Rzg/s1600/autocad+keys.jpg" TargetMode="External"/><Relationship Id="rId9" Type="http://schemas.openxmlformats.org/officeDocument/2006/relationships/hyperlink" Target="http://i143.photobucket.com/albums/r145/1r1shman/IrishRepublicanArmy.jpg" TargetMode="External"/><Relationship Id="rId14" Type="http://schemas.openxmlformats.org/officeDocument/2006/relationships/hyperlink" Target="http://www.spanianytt.no/imag/01_ENDRE/Logoer/ET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39750" y="0"/>
            <a:ext cx="8208963" cy="1579563"/>
          </a:xfrm>
        </p:spPr>
      </p:pic>
      <p:graphicFrame>
        <p:nvGraphicFramePr>
          <p:cNvPr id="5156" name="Group 3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1558507087"/>
              </p:ext>
            </p:extLst>
          </p:nvPr>
        </p:nvGraphicFramePr>
        <p:xfrm>
          <a:off x="611188" y="1824038"/>
          <a:ext cx="8002587" cy="4526793"/>
        </p:xfrm>
        <a:graphic>
          <a:graphicData uri="http://schemas.openxmlformats.org/drawingml/2006/table">
            <a:tbl>
              <a:tblPr/>
              <a:tblGrid>
                <a:gridCol w="2874962"/>
                <a:gridCol w="5127625"/>
              </a:tblGrid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ZŠ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Elementária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s.r.o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Adresa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Jesenická 11, Plzeň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CZ.1.07/1.4.00/21.3312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Číslo DUMu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VY_32_INOVACE_06.43.10.187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Předmět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Zeměpis – 8.ročník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Téma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Politický zeměpis – Ozbrojené konflikty ve světě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506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Autor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Mgr. Tomáš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Starove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  <a:tr h="649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Metodický popis (anotace)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Politický zeměpis,  ozbrojené konflikty ve světě</a:t>
                      </a:r>
                    </a:p>
                  </a:txBody>
                  <a:tcPr marL="90000" marR="90000" marT="46800" marB="4680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D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1"/>
            <a:ext cx="8568952" cy="1988839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rgbClr val="0070C0"/>
                </a:solidFill>
              </a:rPr>
              <a:t>POLITICKÝ ZEMĚPIS</a:t>
            </a:r>
            <a:endParaRPr lang="cs-CZ" sz="5400" b="1" dirty="0">
              <a:solidFill>
                <a:srgbClr val="0070C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2492896"/>
            <a:ext cx="9144000" cy="3120752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>
              <a:bevelT w="273050"/>
              <a:bevelB w="292100"/>
            </a:sp3d>
          </a:bodyPr>
          <a:lstStyle/>
          <a:p>
            <a:r>
              <a:rPr lang="cs-CZ" sz="7200" b="1" dirty="0" smtClean="0">
                <a:solidFill>
                  <a:srgbClr val="FFC000"/>
                </a:solidFill>
              </a:rPr>
              <a:t>OZBROJENÉ KONFLIKTY VE SVĚTĚ</a:t>
            </a:r>
            <a:endParaRPr lang="cs-CZ" sz="72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pPr eaLnBrk="1" hangingPunct="1"/>
            <a:r>
              <a:rPr lang="cs-CZ" altLang="cs-CZ" b="1" u="sng" dirty="0" smtClean="0">
                <a:solidFill>
                  <a:srgbClr val="FFC000"/>
                </a:solidFill>
              </a:rPr>
              <a:t>PŘÍČINY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600200"/>
            <a:ext cx="9001125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2600" smtClean="0">
                <a:solidFill>
                  <a:srgbClr val="99CC00"/>
                </a:solidFill>
              </a:rPr>
              <a:t>Bezprostřední důvody vnitrostátních válek jsou různé, ale téměř vždy mají jedno společné. odehrávají se na území tzv. </a:t>
            </a:r>
            <a:r>
              <a:rPr lang="cs-CZ" altLang="cs-CZ" sz="2600" smtClean="0">
                <a:solidFill>
                  <a:srgbClr val="FF3300"/>
                </a:solidFill>
              </a:rPr>
              <a:t>zhroucených států</a:t>
            </a:r>
            <a:r>
              <a:rPr lang="cs-CZ" altLang="cs-CZ" sz="2600" smtClean="0">
                <a:solidFill>
                  <a:srgbClr val="99CC00"/>
                </a:solidFill>
              </a:rPr>
              <a:t>. </a:t>
            </a:r>
          </a:p>
          <a:p>
            <a:pPr eaLnBrk="1" hangingPunct="1">
              <a:lnSpc>
                <a:spcPct val="90000"/>
              </a:lnSpc>
            </a:pPr>
            <a:endParaRPr lang="cs-CZ" altLang="cs-CZ" sz="2600" smtClean="0">
              <a:solidFill>
                <a:srgbClr val="99CC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cs-CZ" altLang="cs-CZ" sz="2600" smtClean="0">
                <a:solidFill>
                  <a:srgbClr val="99CC00"/>
                </a:solidFill>
              </a:rPr>
              <a:t>Tyto státy ztratily podporu jedné z velmocí studené války</a:t>
            </a:r>
          </a:p>
          <a:p>
            <a:pPr eaLnBrk="1" hangingPunct="1">
              <a:lnSpc>
                <a:spcPct val="90000"/>
              </a:lnSpc>
            </a:pPr>
            <a:endParaRPr lang="cs-CZ" altLang="cs-CZ" sz="2600" smtClean="0">
              <a:solidFill>
                <a:srgbClr val="99CC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cs-CZ" altLang="cs-CZ" sz="2600" smtClean="0">
                <a:solidFill>
                  <a:srgbClr val="99CC00"/>
                </a:solidFill>
              </a:rPr>
              <a:t>Počet těchto států ve světě stoupá, ale jejich schopnost uplatnit suverenitu, vynutit právo a zajistit pořádek klesá. Děje se tak právě kvůli nepokračující podpoře jedné z bývalých supervelmocí.</a:t>
            </a:r>
            <a:r>
              <a:rPr lang="cs-CZ" altLang="cs-CZ" sz="2600" smtClean="0"/>
              <a:t> </a:t>
            </a:r>
          </a:p>
        </p:txBody>
      </p:sp>
    </p:spTree>
  </p:cSld>
  <p:clrMapOvr>
    <a:masterClrMapping/>
  </p:clrMapOvr>
  <p:transition spd="slow">
    <p:sndAc>
      <p:stSnd>
        <p:snd r:embed="rId3" name="explode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pPr eaLnBrk="1" hangingPunct="1"/>
            <a:r>
              <a:rPr lang="cs-CZ" altLang="cs-CZ" b="1" u="sng" dirty="0" smtClean="0">
                <a:solidFill>
                  <a:srgbClr val="FFC000"/>
                </a:solidFill>
              </a:rPr>
              <a:t>PŘÍČINY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pPr eaLnBrk="1" hangingPunct="1"/>
            <a:r>
              <a:rPr lang="cs-CZ" altLang="cs-CZ" sz="2600" smtClean="0">
                <a:solidFill>
                  <a:srgbClr val="99CC00"/>
                </a:solidFill>
              </a:rPr>
              <a:t>Ke konfliktům dochází téměř vždy v důsledku napětí uvnitř společnosti. </a:t>
            </a:r>
          </a:p>
          <a:p>
            <a:pPr eaLnBrk="1" hangingPunct="1"/>
            <a:endParaRPr lang="cs-CZ" altLang="cs-CZ" sz="2600" smtClean="0">
              <a:solidFill>
                <a:srgbClr val="99CC00"/>
              </a:solidFill>
            </a:endParaRPr>
          </a:p>
          <a:p>
            <a:pPr eaLnBrk="1" hangingPunct="1"/>
            <a:r>
              <a:rPr lang="cs-CZ" altLang="cs-CZ" sz="2600" smtClean="0">
                <a:solidFill>
                  <a:srgbClr val="FF3300"/>
                </a:solidFill>
              </a:rPr>
              <a:t>Státní instituce nejsou nadále schopné udržet pořádek v rámci státu</a:t>
            </a:r>
          </a:p>
          <a:p>
            <a:pPr eaLnBrk="1" hangingPunct="1"/>
            <a:endParaRPr lang="cs-CZ" altLang="cs-CZ" sz="2600" smtClean="0">
              <a:solidFill>
                <a:srgbClr val="FF3300"/>
              </a:solidFill>
            </a:endParaRPr>
          </a:p>
          <a:p>
            <a:pPr eaLnBrk="1" hangingPunct="1"/>
            <a:r>
              <a:rPr lang="cs-CZ" altLang="cs-CZ" sz="2600" smtClean="0">
                <a:solidFill>
                  <a:srgbClr val="99CC00"/>
                </a:solidFill>
              </a:rPr>
              <a:t>Státní struktury se hroutí a společnost upadá do chaosu. Válka se tak dostává do rukou různých skupin a bývá tak označována za válku postmoderní.</a:t>
            </a:r>
            <a:r>
              <a:rPr lang="cs-CZ" altLang="cs-CZ" sz="2600" smtClean="0"/>
              <a:t>  </a:t>
            </a:r>
          </a:p>
        </p:txBody>
      </p:sp>
    </p:spTree>
  </p:cSld>
  <p:clrMapOvr>
    <a:masterClrMapping/>
  </p:clrMapOvr>
  <p:transition spd="med">
    <p:sndAc>
      <p:stSnd>
        <p:snd r:embed="rId3" name="explode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pPr eaLnBrk="1" hangingPunct="1"/>
            <a:r>
              <a:rPr lang="cs-CZ" altLang="cs-CZ" b="1" u="sng" dirty="0" smtClean="0">
                <a:solidFill>
                  <a:srgbClr val="FFC000"/>
                </a:solidFill>
              </a:rPr>
              <a:t>PŘÍČINY - rozdělení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484313"/>
            <a:ext cx="9144000" cy="5329237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cs-CZ" altLang="cs-CZ" sz="2000" b="1" u="sng" smtClean="0">
                <a:solidFill>
                  <a:srgbClr val="FF3300"/>
                </a:solidFill>
              </a:rPr>
              <a:t>Politické důvody </a:t>
            </a:r>
            <a:r>
              <a:rPr lang="cs-CZ" altLang="cs-CZ" sz="2000" b="1" u="sng" smtClean="0">
                <a:solidFill>
                  <a:srgbClr val="99CC00"/>
                </a:solidFill>
              </a:rPr>
              <a:t>– zahrnují kombinace následujících příčin</a:t>
            </a:r>
          </a:p>
          <a:p>
            <a:pPr algn="just" eaLnBrk="1" hangingPunct="1">
              <a:lnSpc>
                <a:spcPct val="80000"/>
              </a:lnSpc>
            </a:pPr>
            <a:endParaRPr lang="cs-CZ" altLang="cs-CZ" sz="2000" b="1" smtClean="0">
              <a:solidFill>
                <a:srgbClr val="FF3300"/>
              </a:solidFill>
            </a:endParaRPr>
          </a:p>
          <a:p>
            <a:pPr algn="just" eaLnBrk="1" hangingPunct="1">
              <a:lnSpc>
                <a:spcPct val="80000"/>
              </a:lnSpc>
            </a:pPr>
            <a:r>
              <a:rPr lang="cs-CZ" altLang="cs-CZ" sz="2000" b="1" smtClean="0">
                <a:solidFill>
                  <a:srgbClr val="FF3300"/>
                </a:solidFill>
              </a:rPr>
              <a:t>Územní spory</a:t>
            </a:r>
            <a:r>
              <a:rPr lang="cs-CZ" altLang="cs-CZ" sz="2000" smtClean="0">
                <a:solidFill>
                  <a:srgbClr val="99CC00"/>
                </a:solidFill>
              </a:rPr>
              <a:t> v důsledku snahy o posílení vlivu na určitém území, nebo naopak snaha vymanit se z vlivu ekonomicky silnějšího státu. </a:t>
            </a:r>
          </a:p>
          <a:p>
            <a:pPr algn="just" eaLnBrk="1" hangingPunct="1">
              <a:lnSpc>
                <a:spcPct val="80000"/>
              </a:lnSpc>
            </a:pPr>
            <a:endParaRPr lang="cs-CZ" altLang="cs-CZ" sz="2000" smtClean="0">
              <a:solidFill>
                <a:srgbClr val="99CC00"/>
              </a:solidFill>
            </a:endParaRPr>
          </a:p>
          <a:p>
            <a:pPr algn="just" eaLnBrk="1" hangingPunct="1">
              <a:lnSpc>
                <a:spcPct val="80000"/>
              </a:lnSpc>
            </a:pPr>
            <a:r>
              <a:rPr lang="cs-CZ" altLang="cs-CZ" sz="2000" b="1" smtClean="0">
                <a:solidFill>
                  <a:srgbClr val="FF3300"/>
                </a:solidFill>
              </a:rPr>
              <a:t>Hospodářské důvody</a:t>
            </a:r>
            <a:r>
              <a:rPr lang="cs-CZ" altLang="cs-CZ" sz="2000" smtClean="0">
                <a:solidFill>
                  <a:srgbClr val="99CC00"/>
                </a:solidFill>
              </a:rPr>
              <a:t> (nerostné bohatství a jejich vývoz). K těmto konfliktům patří například spory o ložiska ropy v Kaspickém moři a otázka přístupu ke sladkovodním zdrojům na Blízkém východě a v Africe. </a:t>
            </a:r>
          </a:p>
          <a:p>
            <a:pPr eaLnBrk="1" hangingPunct="1">
              <a:lnSpc>
                <a:spcPct val="80000"/>
              </a:lnSpc>
            </a:pPr>
            <a:endParaRPr lang="cs-CZ" altLang="cs-CZ" sz="2000" smtClean="0">
              <a:solidFill>
                <a:srgbClr val="99CC00"/>
              </a:solidFill>
            </a:endParaRPr>
          </a:p>
          <a:p>
            <a:pPr algn="just" eaLnBrk="1" hangingPunct="1">
              <a:lnSpc>
                <a:spcPct val="80000"/>
              </a:lnSpc>
            </a:pPr>
            <a:r>
              <a:rPr lang="cs-CZ" altLang="cs-CZ" sz="2000" b="1" smtClean="0">
                <a:solidFill>
                  <a:srgbClr val="FF3300"/>
                </a:solidFill>
              </a:rPr>
              <a:t>Náboženské a národnostní důvody</a:t>
            </a:r>
            <a:r>
              <a:rPr lang="cs-CZ" altLang="cs-CZ" sz="2000" smtClean="0">
                <a:solidFill>
                  <a:srgbClr val="99CC00"/>
                </a:solidFill>
              </a:rPr>
              <a:t> - příkladem je spor židů a muslimů na blízkém východě. V neposlední řadě je třeba zmínit konflikty národnostního charakteru. Odehrávají se především v Africe a často dosahují rozměrů genocidy, jako například masakr Tutsiů ze strany Hutů ve Rwandě v roce 1994.</a:t>
            </a:r>
            <a:r>
              <a:rPr lang="cs-CZ" altLang="cs-CZ" sz="2000" smtClean="0"/>
              <a:t> </a:t>
            </a:r>
          </a:p>
        </p:txBody>
      </p:sp>
    </p:spTree>
  </p:cSld>
  <p:clrMapOvr>
    <a:masterClrMapping/>
  </p:clrMapOvr>
  <p:transition>
    <p:sndAc>
      <p:stSnd>
        <p:snd r:embed="rId3" name="explode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pPr eaLnBrk="1" hangingPunct="1"/>
            <a:r>
              <a:rPr lang="cs-CZ" altLang="cs-CZ" b="1" dirty="0" smtClean="0">
                <a:solidFill>
                  <a:srgbClr val="FF3300"/>
                </a:solidFill>
              </a:rPr>
              <a:t>Politické důvody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052737"/>
            <a:ext cx="8507412" cy="2520280"/>
          </a:xfrm>
        </p:spPr>
        <p:txBody>
          <a:bodyPr/>
          <a:lstStyle/>
          <a:p>
            <a:pPr eaLnBrk="1" hangingPunct="1"/>
            <a:r>
              <a:rPr lang="cs-CZ" altLang="cs-CZ" sz="2800" dirty="0" smtClean="0">
                <a:solidFill>
                  <a:srgbClr val="99CC00"/>
                </a:solidFill>
              </a:rPr>
              <a:t>Afghánistán </a:t>
            </a:r>
          </a:p>
          <a:p>
            <a:pPr eaLnBrk="1" hangingPunct="1"/>
            <a:r>
              <a:rPr lang="cs-CZ" altLang="cs-CZ" sz="2800" dirty="0" err="1" smtClean="0">
                <a:solidFill>
                  <a:srgbClr val="99CC00"/>
                </a:solidFill>
              </a:rPr>
              <a:t>Al</a:t>
            </a:r>
            <a:r>
              <a:rPr lang="cs-CZ" altLang="cs-CZ" sz="2800" dirty="0" smtClean="0">
                <a:solidFill>
                  <a:srgbClr val="99CC00"/>
                </a:solidFill>
              </a:rPr>
              <a:t>-</a:t>
            </a:r>
            <a:r>
              <a:rPr lang="cs-CZ" altLang="cs-CZ" sz="2800" dirty="0" err="1" smtClean="0">
                <a:solidFill>
                  <a:srgbClr val="99CC00"/>
                </a:solidFill>
              </a:rPr>
              <a:t>Kajdá</a:t>
            </a:r>
            <a:r>
              <a:rPr lang="cs-CZ" altLang="cs-CZ" sz="2800" dirty="0" smtClean="0">
                <a:solidFill>
                  <a:srgbClr val="99CC00"/>
                </a:solidFill>
              </a:rPr>
              <a:t> je vojenskou islámskou organizací, stojící za řadou velkých atentátů a únosů v celém světě</a:t>
            </a:r>
            <a:r>
              <a:rPr lang="cs-CZ" altLang="cs-CZ" sz="2800" dirty="0" smtClean="0"/>
              <a:t> </a:t>
            </a:r>
          </a:p>
          <a:p>
            <a:pPr eaLnBrk="1" hangingPunct="1"/>
            <a:r>
              <a:rPr lang="cs-CZ" altLang="cs-CZ" sz="2800" dirty="0" smtClean="0">
                <a:solidFill>
                  <a:srgbClr val="99CC00"/>
                </a:solidFill>
              </a:rPr>
              <a:t>Prosazování názorů terorismem</a:t>
            </a:r>
          </a:p>
        </p:txBody>
      </p:sp>
      <p:sp>
        <p:nvSpPr>
          <p:cNvPr id="5" name="Obdélník 4"/>
          <p:cNvSpPr/>
          <p:nvPr/>
        </p:nvSpPr>
        <p:spPr>
          <a:xfrm>
            <a:off x="1115616" y="4509120"/>
            <a:ext cx="39604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u="sng" dirty="0" err="1" smtClean="0">
                <a:solidFill>
                  <a:schemeClr val="accent1">
                    <a:lumMod val="75000"/>
                  </a:schemeClr>
                </a:solidFill>
              </a:rPr>
              <a:t>Usáma</a:t>
            </a:r>
            <a:r>
              <a:rPr lang="cs-CZ" sz="2800" b="1" u="sng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800" b="1" u="sng" dirty="0" err="1" smtClean="0">
                <a:solidFill>
                  <a:schemeClr val="accent1">
                    <a:lumMod val="75000"/>
                  </a:schemeClr>
                </a:solidFill>
              </a:rPr>
              <a:t>bin</a:t>
            </a:r>
            <a:r>
              <a:rPr lang="cs-CZ" sz="2800" b="1" u="sng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800" b="1" u="sng" dirty="0" err="1" smtClean="0">
                <a:solidFill>
                  <a:schemeClr val="accent1">
                    <a:lumMod val="75000"/>
                  </a:schemeClr>
                </a:solidFill>
              </a:rPr>
              <a:t>Ládin</a:t>
            </a:r>
            <a:r>
              <a:rPr lang="cs-CZ" sz="2800" b="1" u="sng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800" b="1" dirty="0" smtClean="0"/>
              <a:t>– zakladatel teroristické organizace </a:t>
            </a:r>
            <a:r>
              <a:rPr lang="cs-CZ" sz="2800" b="1" dirty="0" err="1" smtClean="0"/>
              <a:t>Al</a:t>
            </a:r>
            <a:r>
              <a:rPr lang="cs-CZ" sz="2800" b="1" dirty="0" smtClean="0"/>
              <a:t>-</a:t>
            </a:r>
            <a:r>
              <a:rPr lang="cs-CZ" sz="2800" b="1" dirty="0" err="1" smtClean="0"/>
              <a:t>Kajdá</a:t>
            </a:r>
            <a:endParaRPr lang="cs-CZ" sz="2800" dirty="0"/>
          </a:p>
        </p:txBody>
      </p:sp>
      <p:pic>
        <p:nvPicPr>
          <p:cNvPr id="16386" name="Picture 2" descr="http://www.jamesaltucher.com/wp-content/uploads/2013/07/gty_osama_bin_laden_jef_111209_wg1.jpg"/>
          <p:cNvPicPr>
            <a:picLocks noChangeAspect="1" noChangeArrowheads="1"/>
          </p:cNvPicPr>
          <p:nvPr/>
        </p:nvPicPr>
        <p:blipFill>
          <a:blip r:embed="rId4" cstate="print"/>
          <a:srcRect l="16731" r="24207"/>
          <a:stretch>
            <a:fillRect/>
          </a:stretch>
        </p:blipFill>
        <p:spPr bwMode="auto">
          <a:xfrm>
            <a:off x="5148064" y="3052293"/>
            <a:ext cx="3995936" cy="380570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ndAc>
      <p:stSnd>
        <p:snd r:embed="rId3" name="explode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www.gearthblog.com/images/images906/wt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05677"/>
            <a:ext cx="7164288" cy="5552324"/>
          </a:xfrm>
          <a:prstGeom prst="rect">
            <a:avLst/>
          </a:prstGeom>
          <a:noFill/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340768"/>
            <a:ext cx="4681766" cy="5517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0" y="0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11.září  2001 – útok na Word </a:t>
            </a:r>
            <a:r>
              <a:rPr lang="cs-CZ" sz="2800" dirty="0" err="1" smtClean="0"/>
              <a:t>Trade</a:t>
            </a:r>
            <a:r>
              <a:rPr lang="cs-CZ" sz="2800" dirty="0" smtClean="0"/>
              <a:t> Center a Pentagon, nejznámější teroristické útoky </a:t>
            </a:r>
            <a:r>
              <a:rPr lang="cs-CZ" sz="2800" dirty="0" err="1" smtClean="0"/>
              <a:t>Al</a:t>
            </a:r>
            <a:r>
              <a:rPr lang="cs-CZ" sz="2800" dirty="0" smtClean="0"/>
              <a:t>-Kajdy </a:t>
            </a:r>
            <a:endParaRPr lang="cs-CZ" sz="2800" dirty="0"/>
          </a:p>
        </p:txBody>
      </p:sp>
      <p:pic>
        <p:nvPicPr>
          <p:cNvPr id="16390" name="Picture 6" descr="http://mcclatchy.remembers911.com/media/remembers911/img/articles/towers_on_fire.jpg.360x360_q85_crop-0,10_upscal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2" y="0"/>
            <a:ext cx="6857998" cy="6858000"/>
          </a:xfrm>
          <a:prstGeom prst="rect">
            <a:avLst/>
          </a:prstGeom>
          <a:noFill/>
        </p:spPr>
      </p:pic>
      <p:pic>
        <p:nvPicPr>
          <p:cNvPr id="16392" name="Picture 8" descr="http://www.steves-digicams.com/news/91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5364088" cy="6789984"/>
          </a:xfrm>
          <a:prstGeom prst="rect">
            <a:avLst/>
          </a:prstGeom>
          <a:noFill/>
        </p:spPr>
      </p:pic>
      <p:pic>
        <p:nvPicPr>
          <p:cNvPr id="16394" name="Picture 10" descr="http://ais.badische-zeitung.de/piece/02/f0/f8/00/4934656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/>
          <a:lstStyle/>
          <a:p>
            <a:pPr eaLnBrk="1" hangingPunct="1"/>
            <a:r>
              <a:rPr lang="cs-CZ" altLang="cs-CZ" b="1" dirty="0" smtClean="0">
                <a:solidFill>
                  <a:srgbClr val="FF3300"/>
                </a:solidFill>
              </a:rPr>
              <a:t>Politické důvody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4704"/>
            <a:ext cx="9144000" cy="5361459"/>
          </a:xfrm>
        </p:spPr>
        <p:txBody>
          <a:bodyPr/>
          <a:lstStyle/>
          <a:p>
            <a:pPr eaLnBrk="1" hangingPunct="1"/>
            <a:r>
              <a:rPr lang="cs-CZ" altLang="cs-CZ" b="1" dirty="0" smtClean="0">
                <a:solidFill>
                  <a:srgbClr val="99CC00"/>
                </a:solidFill>
              </a:rPr>
              <a:t>Irská republikánská armáda</a:t>
            </a:r>
            <a:r>
              <a:rPr lang="cs-CZ" altLang="cs-CZ" dirty="0" smtClean="0">
                <a:solidFill>
                  <a:srgbClr val="99CC00"/>
                </a:solidFill>
              </a:rPr>
              <a:t> (</a:t>
            </a:r>
            <a:r>
              <a:rPr lang="cs-CZ" altLang="cs-CZ" dirty="0" smtClean="0">
                <a:solidFill>
                  <a:srgbClr val="99CC00"/>
                </a:solidFill>
                <a:hlinkClick r:id="rId4" tooltip="Zkratka"/>
              </a:rPr>
              <a:t>zkratka</a:t>
            </a:r>
            <a:r>
              <a:rPr lang="cs-CZ" altLang="cs-CZ" dirty="0" smtClean="0">
                <a:solidFill>
                  <a:srgbClr val="99CC00"/>
                </a:solidFill>
              </a:rPr>
              <a:t> </a:t>
            </a:r>
            <a:r>
              <a:rPr lang="cs-CZ" altLang="cs-CZ" b="1" dirty="0" smtClean="0">
                <a:solidFill>
                  <a:srgbClr val="99CC00"/>
                </a:solidFill>
              </a:rPr>
              <a:t>IRA</a:t>
            </a:r>
            <a:r>
              <a:rPr lang="cs-CZ" altLang="cs-CZ" dirty="0" smtClean="0">
                <a:solidFill>
                  <a:srgbClr val="99CC00"/>
                </a:solidFill>
              </a:rPr>
              <a:t>, </a:t>
            </a:r>
            <a:r>
              <a:rPr lang="cs-CZ" altLang="cs-CZ" dirty="0" smtClean="0">
                <a:solidFill>
                  <a:srgbClr val="99CC00"/>
                </a:solidFill>
                <a:hlinkClick r:id="rId5" tooltip="Angličtina"/>
              </a:rPr>
              <a:t>anglicky</a:t>
            </a:r>
            <a:r>
              <a:rPr lang="cs-CZ" altLang="cs-CZ" dirty="0" smtClean="0">
                <a:solidFill>
                  <a:srgbClr val="99CC00"/>
                </a:solidFill>
              </a:rPr>
              <a:t> </a:t>
            </a:r>
            <a:r>
              <a:rPr lang="cs-CZ" altLang="cs-CZ" b="1" dirty="0" err="1" smtClean="0">
                <a:solidFill>
                  <a:srgbClr val="99CC00"/>
                </a:solidFill>
              </a:rPr>
              <a:t>Irish</a:t>
            </a:r>
            <a:r>
              <a:rPr lang="cs-CZ" altLang="cs-CZ" b="1" dirty="0" smtClean="0">
                <a:solidFill>
                  <a:srgbClr val="99CC00"/>
                </a:solidFill>
              </a:rPr>
              <a:t> </a:t>
            </a:r>
            <a:r>
              <a:rPr lang="cs-CZ" altLang="cs-CZ" b="1" dirty="0" err="1" smtClean="0">
                <a:solidFill>
                  <a:srgbClr val="99CC00"/>
                </a:solidFill>
              </a:rPr>
              <a:t>Republican</a:t>
            </a:r>
            <a:r>
              <a:rPr lang="cs-CZ" altLang="cs-CZ" b="1" dirty="0" smtClean="0">
                <a:solidFill>
                  <a:srgbClr val="99CC00"/>
                </a:solidFill>
              </a:rPr>
              <a:t> </a:t>
            </a:r>
            <a:r>
              <a:rPr lang="cs-CZ" altLang="cs-CZ" b="1" dirty="0" err="1" smtClean="0">
                <a:solidFill>
                  <a:srgbClr val="99CC00"/>
                </a:solidFill>
              </a:rPr>
              <a:t>Army</a:t>
            </a:r>
            <a:r>
              <a:rPr lang="cs-CZ" altLang="cs-CZ" dirty="0" smtClean="0">
                <a:solidFill>
                  <a:srgbClr val="99CC00"/>
                </a:solidFill>
              </a:rPr>
              <a:t>) je militantní organizace působící současně převážně v </a:t>
            </a:r>
            <a:r>
              <a:rPr lang="cs-CZ" altLang="cs-CZ" dirty="0" smtClean="0">
                <a:solidFill>
                  <a:srgbClr val="99CC00"/>
                </a:solidFill>
                <a:hlinkClick r:id="rId6" tooltip="Severní &#10;Irsko"/>
              </a:rPr>
              <a:t>Severním Irsku</a:t>
            </a:r>
            <a:r>
              <a:rPr lang="cs-CZ" altLang="cs-CZ" dirty="0" smtClean="0">
                <a:solidFill>
                  <a:srgbClr val="99CC00"/>
                </a:solidFill>
              </a:rPr>
              <a:t> </a:t>
            </a:r>
          </a:p>
        </p:txBody>
      </p:sp>
      <p:pic>
        <p:nvPicPr>
          <p:cNvPr id="12290" name="Picture 2" descr="http://i143.photobucket.com/albums/r145/1r1shman/IrishRepublicanArmy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03648" y="2375501"/>
            <a:ext cx="5976664" cy="4482499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ndAc>
      <p:stSnd>
        <p:snd r:embed="rId3" name="explode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pPr eaLnBrk="1" hangingPunct="1"/>
            <a:r>
              <a:rPr lang="cs-CZ" altLang="cs-CZ" sz="4800" b="1" dirty="0" smtClean="0">
                <a:solidFill>
                  <a:srgbClr val="FF3300"/>
                </a:solidFill>
              </a:rPr>
              <a:t>Územní spory</a:t>
            </a:r>
          </a:p>
        </p:txBody>
      </p:sp>
      <p:sp>
        <p:nvSpPr>
          <p:cNvPr id="12291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980729"/>
            <a:ext cx="8229600" cy="1944216"/>
          </a:xfrm>
        </p:spPr>
        <p:txBody>
          <a:bodyPr/>
          <a:lstStyle/>
          <a:p>
            <a:pPr eaLnBrk="1" hangingPunct="1"/>
            <a:r>
              <a:rPr lang="cs-CZ" altLang="cs-CZ" dirty="0" smtClean="0">
                <a:solidFill>
                  <a:srgbClr val="99CC00"/>
                </a:solidFill>
              </a:rPr>
              <a:t>V minulosti – balkánská krize</a:t>
            </a:r>
          </a:p>
          <a:p>
            <a:pPr eaLnBrk="1" hangingPunct="1"/>
            <a:r>
              <a:rPr lang="cs-CZ" altLang="cs-CZ" dirty="0" smtClean="0">
                <a:solidFill>
                  <a:srgbClr val="99CC00"/>
                </a:solidFill>
              </a:rPr>
              <a:t>Spor o Kašmír</a:t>
            </a:r>
          </a:p>
        </p:txBody>
      </p:sp>
      <p:pic>
        <p:nvPicPr>
          <p:cNvPr id="10244" name="Picture 4" descr="http://www.ukacko.cz/wp-content/media/isss-2010-hrbito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2186862"/>
            <a:ext cx="6228184" cy="4671138"/>
          </a:xfrm>
          <a:prstGeom prst="rect">
            <a:avLst/>
          </a:prstGeom>
          <a:noFill/>
        </p:spPr>
      </p:pic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2146835"/>
            <a:ext cx="6408712" cy="4711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57200" y="476250"/>
            <a:ext cx="8229600" cy="5649913"/>
          </a:xfrm>
        </p:spPr>
        <p:txBody>
          <a:bodyPr/>
          <a:lstStyle/>
          <a:p>
            <a:pPr eaLnBrk="1" hangingPunct="1"/>
            <a:r>
              <a:rPr lang="cs-CZ" altLang="cs-CZ" smtClean="0">
                <a:solidFill>
                  <a:srgbClr val="99CC00"/>
                </a:solidFill>
              </a:rPr>
              <a:t>Boj o Baskitsko ve Španělsku (teroroistická organizace </a:t>
            </a:r>
            <a:r>
              <a:rPr lang="cs-CZ" altLang="cs-CZ" b="1" smtClean="0">
                <a:solidFill>
                  <a:srgbClr val="FF3300"/>
                </a:solidFill>
              </a:rPr>
              <a:t>Euskadi Ta Askatasuna</a:t>
            </a:r>
            <a:r>
              <a:rPr lang="cs-CZ" altLang="cs-CZ" smtClean="0"/>
              <a:t> </a:t>
            </a:r>
            <a:r>
              <a:rPr lang="cs-CZ" altLang="cs-CZ" smtClean="0">
                <a:solidFill>
                  <a:srgbClr val="99CC00"/>
                </a:solidFill>
              </a:rPr>
              <a:t>=</a:t>
            </a:r>
            <a:r>
              <a:rPr lang="cs-CZ" altLang="cs-CZ" smtClean="0"/>
              <a:t> </a:t>
            </a:r>
            <a:r>
              <a:rPr lang="cs-CZ" altLang="cs-CZ" smtClean="0">
                <a:solidFill>
                  <a:srgbClr val="99CC00"/>
                </a:solidFill>
              </a:rPr>
              <a:t>ETA)</a:t>
            </a:r>
          </a:p>
          <a:p>
            <a:pPr eaLnBrk="1" hangingPunct="1"/>
            <a:endParaRPr lang="cs-CZ" altLang="cs-CZ" smtClean="0"/>
          </a:p>
        </p:txBody>
      </p:sp>
      <p:pic>
        <p:nvPicPr>
          <p:cNvPr id="14339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0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6" name="Picture 2" descr="File:Localización del País Vasco.sv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2046339"/>
            <a:ext cx="6372200" cy="4811661"/>
          </a:xfrm>
          <a:prstGeom prst="rect">
            <a:avLst/>
          </a:prstGeom>
          <a:noFill/>
        </p:spPr>
      </p:pic>
      <p:pic>
        <p:nvPicPr>
          <p:cNvPr id="6150" name="Picture 6" descr="http://cdn.c.photoshelter.com/img-get2/I0000KLDFEF.EZbU/fit=1000x750/basque-country-eta-4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1709004"/>
            <a:ext cx="7092280" cy="5148996"/>
          </a:xfrm>
          <a:prstGeom prst="rect">
            <a:avLst/>
          </a:prstGeom>
          <a:noFill/>
        </p:spPr>
      </p:pic>
      <p:pic>
        <p:nvPicPr>
          <p:cNvPr id="9" name="Picture 4" descr="http://i2.dailyrecord.co.uk/incoming/article1165226.ece/ALTERNATES/s615/AP-DO-NOT-USE-eta-terrorism-image-1-445489491-116522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1628800"/>
            <a:ext cx="7862979" cy="522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pPr eaLnBrk="1" hangingPunct="1"/>
            <a:r>
              <a:rPr lang="cs-CZ" altLang="cs-CZ" b="1" dirty="0" smtClean="0">
                <a:solidFill>
                  <a:srgbClr val="FF3300"/>
                </a:solidFill>
              </a:rPr>
              <a:t>Náboženské a národnostní důvody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753"/>
            <a:ext cx="8229600" cy="1872208"/>
          </a:xfrm>
        </p:spPr>
        <p:txBody>
          <a:bodyPr/>
          <a:lstStyle/>
          <a:p>
            <a:pPr eaLnBrk="1" hangingPunct="1"/>
            <a:r>
              <a:rPr lang="cs-CZ" altLang="cs-CZ" dirty="0" err="1" smtClean="0">
                <a:solidFill>
                  <a:srgbClr val="99CC00"/>
                </a:solidFill>
              </a:rPr>
              <a:t>Izraelsko</a:t>
            </a:r>
            <a:r>
              <a:rPr lang="cs-CZ" altLang="cs-CZ" dirty="0" smtClean="0">
                <a:solidFill>
                  <a:srgbClr val="99CC00"/>
                </a:solidFill>
              </a:rPr>
              <a:t> palestinský konflikt</a:t>
            </a:r>
          </a:p>
          <a:p>
            <a:pPr eaLnBrk="1" hangingPunct="1"/>
            <a:r>
              <a:rPr lang="cs-CZ" altLang="cs-CZ" dirty="0" smtClean="0">
                <a:solidFill>
                  <a:srgbClr val="99CC00"/>
                </a:solidFill>
              </a:rPr>
              <a:t>Gruzínsko </a:t>
            </a:r>
            <a:r>
              <a:rPr lang="cs-CZ" altLang="cs-CZ" dirty="0" err="1" smtClean="0">
                <a:solidFill>
                  <a:srgbClr val="99CC00"/>
                </a:solidFill>
              </a:rPr>
              <a:t>abcházský</a:t>
            </a:r>
            <a:r>
              <a:rPr lang="cs-CZ" altLang="cs-CZ" dirty="0" smtClean="0">
                <a:solidFill>
                  <a:srgbClr val="99CC00"/>
                </a:solidFill>
              </a:rPr>
              <a:t> konflikt</a:t>
            </a:r>
          </a:p>
        </p:txBody>
      </p:sp>
      <p:pic>
        <p:nvPicPr>
          <p:cNvPr id="4098" name="Picture 2" descr="http://static.ta3.com/public/data/Article/1009665/photo/izrael%20palestina%20konflik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00336" y="2619374"/>
            <a:ext cx="6096000" cy="423862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ndAc>
      <p:stSnd>
        <p:snd r:embed="rId3" name="explode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pPr eaLnBrk="1" hangingPunct="1"/>
            <a:r>
              <a:rPr lang="cs-CZ" altLang="cs-CZ" sz="4800" b="1" dirty="0" smtClean="0">
                <a:solidFill>
                  <a:srgbClr val="FF3300"/>
                </a:solidFill>
              </a:rPr>
              <a:t>Hospodářské důvody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96753"/>
            <a:ext cx="9144000" cy="3240360"/>
          </a:xfrm>
        </p:spPr>
        <p:txBody>
          <a:bodyPr/>
          <a:lstStyle/>
          <a:p>
            <a:pPr eaLnBrk="1" hangingPunct="1"/>
            <a:r>
              <a:rPr lang="cs-CZ" altLang="cs-CZ" dirty="0" smtClean="0">
                <a:solidFill>
                  <a:srgbClr val="99CC00"/>
                </a:solidFill>
              </a:rPr>
              <a:t>spory o ložiska ropy v Kaspickém moři </a:t>
            </a:r>
          </a:p>
          <a:p>
            <a:pPr eaLnBrk="1" hangingPunct="1"/>
            <a:r>
              <a:rPr lang="cs-CZ" altLang="cs-CZ" dirty="0" smtClean="0">
                <a:solidFill>
                  <a:srgbClr val="99CC00"/>
                </a:solidFill>
              </a:rPr>
              <a:t>spory o kontrolu nad ropovody (Rusko)</a:t>
            </a:r>
          </a:p>
          <a:p>
            <a:pPr eaLnBrk="1" hangingPunct="1"/>
            <a:r>
              <a:rPr lang="cs-CZ" altLang="cs-CZ" dirty="0" smtClean="0">
                <a:solidFill>
                  <a:srgbClr val="99CC00"/>
                </a:solidFill>
              </a:rPr>
              <a:t>Obsazení Krymu (Krymská krize)</a:t>
            </a:r>
          </a:p>
          <a:p>
            <a:pPr eaLnBrk="1" hangingPunct="1"/>
            <a:r>
              <a:rPr lang="cs-CZ" altLang="cs-CZ" dirty="0" smtClean="0">
                <a:solidFill>
                  <a:srgbClr val="99CC00"/>
                </a:solidFill>
              </a:rPr>
              <a:t>otázka přístupu ke sladkovodním zdrojům na Blízkém východě a v Africe. </a:t>
            </a:r>
          </a:p>
          <a:p>
            <a:pPr eaLnBrk="1" hangingPunct="1"/>
            <a:endParaRPr lang="cs-CZ" altLang="cs-CZ" dirty="0" smtClean="0">
              <a:solidFill>
                <a:srgbClr val="99CC00"/>
              </a:solidFill>
            </a:endParaRPr>
          </a:p>
        </p:txBody>
      </p:sp>
    </p:spTree>
  </p:cSld>
  <p:clrMapOvr>
    <a:masterClrMapping/>
  </p:clrMapOvr>
  <p:transition>
    <p:sndAc>
      <p:stSnd>
        <p:snd r:embed="rId3" name="explode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1075"/>
          </a:xfrm>
        </p:spPr>
        <p:txBody>
          <a:bodyPr/>
          <a:lstStyle/>
          <a:p>
            <a:pPr eaLnBrk="1" hangingPunct="1"/>
            <a:r>
              <a:rPr lang="cs-CZ" smtClean="0">
                <a:solidFill>
                  <a:schemeClr val="tx1"/>
                </a:solidFill>
              </a:rPr>
              <a:t>Použité zdroje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>
          <a:xfrm>
            <a:off x="0" y="981074"/>
            <a:ext cx="9144000" cy="5876925"/>
          </a:xfrm>
        </p:spPr>
        <p:txBody>
          <a:bodyPr/>
          <a:lstStyle/>
          <a:p>
            <a:r>
              <a:rPr lang="cs-CZ" sz="1400" dirty="0" smtClean="0">
                <a:hlinkClick r:id="rId3"/>
              </a:rPr>
              <a:t>http://www.</a:t>
            </a:r>
            <a:r>
              <a:rPr lang="cs-CZ" sz="1400" dirty="0" err="1" smtClean="0">
                <a:hlinkClick r:id="rId3"/>
              </a:rPr>
              <a:t>jamesaltucher.com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wp</a:t>
            </a:r>
            <a:r>
              <a:rPr lang="cs-CZ" sz="1400" dirty="0" smtClean="0">
                <a:hlinkClick r:id="rId3"/>
              </a:rPr>
              <a:t>-</a:t>
            </a:r>
            <a:r>
              <a:rPr lang="cs-CZ" sz="1400" dirty="0" err="1" smtClean="0">
                <a:hlinkClick r:id="rId3"/>
              </a:rPr>
              <a:t>content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uploads</a:t>
            </a:r>
            <a:r>
              <a:rPr lang="cs-CZ" sz="1400" dirty="0" smtClean="0">
                <a:hlinkClick r:id="rId3"/>
              </a:rPr>
              <a:t>/2013/07/</a:t>
            </a:r>
            <a:r>
              <a:rPr lang="cs-CZ" sz="1400" dirty="0" err="1" smtClean="0">
                <a:hlinkClick r:id="rId3"/>
              </a:rPr>
              <a:t>gty</a:t>
            </a:r>
            <a:r>
              <a:rPr lang="cs-CZ" sz="1400" dirty="0" smtClean="0">
                <a:hlinkClick r:id="rId3"/>
              </a:rPr>
              <a:t>_</a:t>
            </a:r>
            <a:r>
              <a:rPr lang="cs-CZ" sz="1400" dirty="0" err="1" smtClean="0">
                <a:hlinkClick r:id="rId3"/>
              </a:rPr>
              <a:t>osama</a:t>
            </a:r>
            <a:r>
              <a:rPr lang="cs-CZ" sz="1400" dirty="0" smtClean="0">
                <a:hlinkClick r:id="rId3"/>
              </a:rPr>
              <a:t>_</a:t>
            </a:r>
            <a:r>
              <a:rPr lang="cs-CZ" sz="1400" dirty="0" err="1" smtClean="0">
                <a:hlinkClick r:id="rId3"/>
              </a:rPr>
              <a:t>bin</a:t>
            </a:r>
            <a:r>
              <a:rPr lang="cs-CZ" sz="1400" dirty="0" smtClean="0">
                <a:hlinkClick r:id="rId3"/>
              </a:rPr>
              <a:t>_</a:t>
            </a:r>
            <a:r>
              <a:rPr lang="cs-CZ" sz="1400" dirty="0" err="1" smtClean="0">
                <a:hlinkClick r:id="rId3"/>
              </a:rPr>
              <a:t>laden</a:t>
            </a:r>
            <a:r>
              <a:rPr lang="cs-CZ" sz="1400" dirty="0" smtClean="0">
                <a:hlinkClick r:id="rId3"/>
              </a:rPr>
              <a:t>_</a:t>
            </a:r>
            <a:r>
              <a:rPr lang="cs-CZ" sz="1400" dirty="0" err="1" smtClean="0">
                <a:hlinkClick r:id="rId3"/>
              </a:rPr>
              <a:t>jef</a:t>
            </a:r>
            <a:r>
              <a:rPr lang="cs-CZ" sz="1400" dirty="0" smtClean="0">
                <a:hlinkClick r:id="rId3"/>
              </a:rPr>
              <a:t>_111209_wg1.jpg</a:t>
            </a:r>
          </a:p>
          <a:p>
            <a:r>
              <a:rPr lang="cs-CZ" sz="1400" dirty="0" smtClean="0">
                <a:hlinkClick r:id="rId4"/>
              </a:rPr>
              <a:t>http://2.bp.blogspot.com/-lJE3-3Xm0BQ/UjC84hDGo1I/</a:t>
            </a:r>
            <a:r>
              <a:rPr lang="cs-CZ" sz="1400" dirty="0" err="1" smtClean="0">
                <a:hlinkClick r:id="rId4"/>
              </a:rPr>
              <a:t>AAAAAAAAAXw</a:t>
            </a:r>
            <a:r>
              <a:rPr lang="cs-CZ" sz="1400" dirty="0" smtClean="0">
                <a:hlinkClick r:id="rId4"/>
              </a:rPr>
              <a:t>/L2VvKYJ8Rzg/s1600/</a:t>
            </a:r>
            <a:r>
              <a:rPr lang="cs-CZ" sz="1400" dirty="0" err="1" smtClean="0">
                <a:hlinkClick r:id="rId4"/>
              </a:rPr>
              <a:t>autocad</a:t>
            </a:r>
            <a:r>
              <a:rPr lang="cs-CZ" sz="1400" dirty="0" smtClean="0">
                <a:hlinkClick r:id="rId4"/>
              </a:rPr>
              <a:t>+</a:t>
            </a:r>
            <a:r>
              <a:rPr lang="cs-CZ" sz="1400" dirty="0" err="1" smtClean="0">
                <a:hlinkClick r:id="rId4"/>
              </a:rPr>
              <a:t>keys.jpg</a:t>
            </a:r>
            <a:endParaRPr lang="cs-CZ" sz="1400" dirty="0" smtClean="0"/>
          </a:p>
          <a:p>
            <a:r>
              <a:rPr lang="cs-CZ" sz="1400" dirty="0" smtClean="0">
                <a:hlinkClick r:id="rId5"/>
              </a:rPr>
              <a:t>http://www.</a:t>
            </a:r>
            <a:r>
              <a:rPr lang="cs-CZ" sz="1400" dirty="0" err="1" smtClean="0">
                <a:hlinkClick r:id="rId5"/>
              </a:rPr>
              <a:t>gearthblog.com</a:t>
            </a:r>
            <a:r>
              <a:rPr lang="cs-CZ" sz="1400" dirty="0" smtClean="0">
                <a:hlinkClick r:id="rId5"/>
              </a:rPr>
              <a:t>/</a:t>
            </a:r>
            <a:r>
              <a:rPr lang="cs-CZ" sz="1400" dirty="0" err="1" smtClean="0">
                <a:hlinkClick r:id="rId5"/>
              </a:rPr>
              <a:t>images</a:t>
            </a:r>
            <a:r>
              <a:rPr lang="cs-CZ" sz="1400" dirty="0" smtClean="0">
                <a:hlinkClick r:id="rId5"/>
              </a:rPr>
              <a:t>/images906/</a:t>
            </a:r>
            <a:r>
              <a:rPr lang="cs-CZ" sz="1400" dirty="0" err="1" smtClean="0">
                <a:hlinkClick r:id="rId5"/>
              </a:rPr>
              <a:t>wtc.jpg</a:t>
            </a:r>
            <a:endParaRPr lang="cs-CZ" sz="1400" dirty="0" smtClean="0"/>
          </a:p>
          <a:p>
            <a:r>
              <a:rPr lang="cs-CZ" sz="1400" dirty="0" smtClean="0">
                <a:hlinkClick r:id="rId6"/>
              </a:rPr>
              <a:t>http://mcclatchy.remembers911.com/media/remembers911/</a:t>
            </a:r>
            <a:r>
              <a:rPr lang="cs-CZ" sz="1400" dirty="0" err="1" smtClean="0">
                <a:hlinkClick r:id="rId6"/>
              </a:rPr>
              <a:t>img</a:t>
            </a:r>
            <a:r>
              <a:rPr lang="cs-CZ" sz="1400" dirty="0" smtClean="0">
                <a:hlinkClick r:id="rId6"/>
              </a:rPr>
              <a:t>/</a:t>
            </a:r>
            <a:r>
              <a:rPr lang="cs-CZ" sz="1400" dirty="0" err="1" smtClean="0">
                <a:hlinkClick r:id="rId6"/>
              </a:rPr>
              <a:t>articles</a:t>
            </a:r>
            <a:r>
              <a:rPr lang="cs-CZ" sz="1400" dirty="0" smtClean="0">
                <a:hlinkClick r:id="rId6"/>
              </a:rPr>
              <a:t>/</a:t>
            </a:r>
            <a:r>
              <a:rPr lang="cs-CZ" sz="1400" dirty="0" err="1" smtClean="0">
                <a:hlinkClick r:id="rId6"/>
              </a:rPr>
              <a:t>towers</a:t>
            </a:r>
            <a:r>
              <a:rPr lang="cs-CZ" sz="1400" dirty="0" smtClean="0">
                <a:hlinkClick r:id="rId6"/>
              </a:rPr>
              <a:t>_on_fire.jpg.360x360_q85_</a:t>
            </a:r>
            <a:r>
              <a:rPr lang="cs-CZ" sz="1400" dirty="0" err="1" smtClean="0">
                <a:hlinkClick r:id="rId6"/>
              </a:rPr>
              <a:t>crop</a:t>
            </a:r>
            <a:r>
              <a:rPr lang="cs-CZ" sz="1400" dirty="0" smtClean="0">
                <a:hlinkClick r:id="rId6"/>
              </a:rPr>
              <a:t>-0,10_</a:t>
            </a:r>
            <a:r>
              <a:rPr lang="cs-CZ" sz="1400" dirty="0" err="1" smtClean="0">
                <a:hlinkClick r:id="rId6"/>
              </a:rPr>
              <a:t>upscale.jpg</a:t>
            </a:r>
            <a:endParaRPr lang="cs-CZ" sz="1400" dirty="0" smtClean="0"/>
          </a:p>
          <a:p>
            <a:r>
              <a:rPr lang="cs-CZ" sz="1400" dirty="0" smtClean="0">
                <a:hlinkClick r:id="rId7"/>
              </a:rPr>
              <a:t>http://www.</a:t>
            </a:r>
            <a:r>
              <a:rPr lang="cs-CZ" sz="1400" dirty="0" err="1" smtClean="0">
                <a:hlinkClick r:id="rId7"/>
              </a:rPr>
              <a:t>steves</a:t>
            </a:r>
            <a:r>
              <a:rPr lang="cs-CZ" sz="1400" dirty="0" smtClean="0">
                <a:hlinkClick r:id="rId7"/>
              </a:rPr>
              <a:t>-</a:t>
            </a:r>
            <a:r>
              <a:rPr lang="cs-CZ" sz="1400" dirty="0" err="1" smtClean="0">
                <a:hlinkClick r:id="rId7"/>
              </a:rPr>
              <a:t>digicams.com</a:t>
            </a:r>
            <a:r>
              <a:rPr lang="cs-CZ" sz="1400" dirty="0" smtClean="0">
                <a:hlinkClick r:id="rId7"/>
              </a:rPr>
              <a:t>/</a:t>
            </a:r>
            <a:r>
              <a:rPr lang="cs-CZ" sz="1400" dirty="0" err="1" smtClean="0">
                <a:hlinkClick r:id="rId7"/>
              </a:rPr>
              <a:t>news</a:t>
            </a:r>
            <a:r>
              <a:rPr lang="cs-CZ" sz="1400" dirty="0" smtClean="0">
                <a:hlinkClick r:id="rId7"/>
              </a:rPr>
              <a:t>/911.jpg</a:t>
            </a:r>
            <a:endParaRPr lang="cs-CZ" sz="1400" dirty="0" smtClean="0"/>
          </a:p>
          <a:p>
            <a:r>
              <a:rPr lang="cs-CZ" sz="1400" dirty="0" smtClean="0">
                <a:hlinkClick r:id="rId8"/>
              </a:rPr>
              <a:t>http://ais.badische-zeitung.de/piece/02/f0/f8/00/49346560.jpg</a:t>
            </a:r>
            <a:endParaRPr lang="cs-CZ" sz="1400" dirty="0" smtClean="0"/>
          </a:p>
          <a:p>
            <a:r>
              <a:rPr lang="cs-CZ" sz="1400" dirty="0" smtClean="0">
                <a:hlinkClick r:id="rId9"/>
              </a:rPr>
              <a:t>http://i143.photobucket.com/</a:t>
            </a:r>
            <a:r>
              <a:rPr lang="cs-CZ" sz="1400" dirty="0" err="1" smtClean="0">
                <a:hlinkClick r:id="rId9"/>
              </a:rPr>
              <a:t>albums</a:t>
            </a:r>
            <a:r>
              <a:rPr lang="cs-CZ" sz="1400" dirty="0" smtClean="0">
                <a:hlinkClick r:id="rId9"/>
              </a:rPr>
              <a:t>/r145/1r1shman/</a:t>
            </a:r>
            <a:r>
              <a:rPr lang="cs-CZ" sz="1400" dirty="0" err="1" smtClean="0">
                <a:hlinkClick r:id="rId9"/>
              </a:rPr>
              <a:t>IrishRepublicanArmy.jpg</a:t>
            </a:r>
            <a:endParaRPr lang="cs-CZ" sz="1400" dirty="0" smtClean="0"/>
          </a:p>
          <a:p>
            <a:r>
              <a:rPr lang="cs-CZ" sz="1400" smtClean="0">
                <a:hlinkClick r:id="rId10"/>
              </a:rPr>
              <a:t>http</a:t>
            </a:r>
            <a:r>
              <a:rPr lang="cs-CZ" sz="1400" dirty="0" smtClean="0">
                <a:hlinkClick r:id="rId10"/>
              </a:rPr>
              <a:t>://www.</a:t>
            </a:r>
            <a:r>
              <a:rPr lang="cs-CZ" sz="1400" dirty="0" err="1" smtClean="0">
                <a:hlinkClick r:id="rId10"/>
              </a:rPr>
              <a:t>ukacko.cz</a:t>
            </a:r>
            <a:r>
              <a:rPr lang="cs-CZ" sz="1400" dirty="0" smtClean="0">
                <a:hlinkClick r:id="rId10"/>
              </a:rPr>
              <a:t>/</a:t>
            </a:r>
            <a:r>
              <a:rPr lang="cs-CZ" sz="1400" dirty="0" err="1" smtClean="0">
                <a:hlinkClick r:id="rId10"/>
              </a:rPr>
              <a:t>wp</a:t>
            </a:r>
            <a:r>
              <a:rPr lang="cs-CZ" sz="1400" dirty="0" smtClean="0">
                <a:hlinkClick r:id="rId10"/>
              </a:rPr>
              <a:t>-</a:t>
            </a:r>
            <a:r>
              <a:rPr lang="cs-CZ" sz="1400" dirty="0" err="1" smtClean="0">
                <a:hlinkClick r:id="rId10"/>
              </a:rPr>
              <a:t>content</a:t>
            </a:r>
            <a:r>
              <a:rPr lang="cs-CZ" sz="1400" dirty="0" smtClean="0">
                <a:hlinkClick r:id="rId10"/>
              </a:rPr>
              <a:t>/media/</a:t>
            </a:r>
            <a:r>
              <a:rPr lang="cs-CZ" sz="1400" dirty="0" err="1" smtClean="0">
                <a:hlinkClick r:id="rId10"/>
              </a:rPr>
              <a:t>isss</a:t>
            </a:r>
            <a:r>
              <a:rPr lang="cs-CZ" sz="1400" dirty="0" smtClean="0">
                <a:hlinkClick r:id="rId10"/>
              </a:rPr>
              <a:t>-2010-</a:t>
            </a:r>
            <a:r>
              <a:rPr lang="cs-CZ" sz="1400" dirty="0" err="1" smtClean="0">
                <a:hlinkClick r:id="rId10"/>
              </a:rPr>
              <a:t>hrbitov.jpg</a:t>
            </a:r>
            <a:endParaRPr lang="cs-CZ" sz="1400" dirty="0" smtClean="0"/>
          </a:p>
          <a:p>
            <a:r>
              <a:rPr lang="cs-CZ" sz="1400" dirty="0" smtClean="0">
                <a:hlinkClick r:id="rId11"/>
              </a:rPr>
              <a:t>http://upload.wikimedia.org/wikipedia/commons/thumb/0/01/Localizaci%C3%B3n_del_Pa%C3%ADs_Vasco.svg/686px-Localizaci%C3%B3n_del_Pa%C3%ADs_Vasco.svg.png</a:t>
            </a:r>
            <a:endParaRPr lang="cs-CZ" sz="1400" dirty="0" smtClean="0"/>
          </a:p>
          <a:p>
            <a:r>
              <a:rPr lang="cs-CZ" sz="1400" dirty="0" smtClean="0">
                <a:hlinkClick r:id="rId12"/>
              </a:rPr>
              <a:t>http://i2.dailyrecord.co.uk/</a:t>
            </a:r>
            <a:r>
              <a:rPr lang="cs-CZ" sz="1400" dirty="0" err="1" smtClean="0">
                <a:hlinkClick r:id="rId12"/>
              </a:rPr>
              <a:t>incoming</a:t>
            </a:r>
            <a:r>
              <a:rPr lang="cs-CZ" sz="1400" dirty="0" smtClean="0">
                <a:hlinkClick r:id="rId12"/>
              </a:rPr>
              <a:t>/article1165226.ece/ALTERNATES/s615/AP-DO-NOT-USE-</a:t>
            </a:r>
            <a:r>
              <a:rPr lang="cs-CZ" sz="1400" dirty="0" err="1" smtClean="0">
                <a:hlinkClick r:id="rId12"/>
              </a:rPr>
              <a:t>eta</a:t>
            </a:r>
            <a:r>
              <a:rPr lang="cs-CZ" sz="1400" dirty="0" smtClean="0">
                <a:hlinkClick r:id="rId12"/>
              </a:rPr>
              <a:t>-</a:t>
            </a:r>
            <a:r>
              <a:rPr lang="cs-CZ" sz="1400" dirty="0" err="1" smtClean="0">
                <a:hlinkClick r:id="rId12"/>
              </a:rPr>
              <a:t>terrorism</a:t>
            </a:r>
            <a:r>
              <a:rPr lang="cs-CZ" sz="1400" dirty="0" smtClean="0">
                <a:hlinkClick r:id="rId12"/>
              </a:rPr>
              <a:t>-image-1-445489491-1165226.jpg</a:t>
            </a:r>
            <a:endParaRPr lang="cs-CZ" sz="1400" dirty="0" smtClean="0"/>
          </a:p>
          <a:p>
            <a:r>
              <a:rPr lang="cs-CZ" sz="1400" dirty="0" smtClean="0">
                <a:hlinkClick r:id="rId13"/>
              </a:rPr>
              <a:t>http://cdn.c.photoshelter.com/img-get2/I0000KLDFEF.EZbU/fit=1000x750/basque-country-eta-46.jpg</a:t>
            </a:r>
            <a:endParaRPr lang="cs-CZ" sz="1400" dirty="0" smtClean="0"/>
          </a:p>
          <a:p>
            <a:r>
              <a:rPr lang="cs-CZ" sz="1400" dirty="0" smtClean="0">
                <a:hlinkClick r:id="rId14"/>
              </a:rPr>
              <a:t>http://www.</a:t>
            </a:r>
            <a:r>
              <a:rPr lang="cs-CZ" sz="1400" dirty="0" err="1" smtClean="0">
                <a:hlinkClick r:id="rId14"/>
              </a:rPr>
              <a:t>spanianytt.no</a:t>
            </a:r>
            <a:r>
              <a:rPr lang="cs-CZ" sz="1400" dirty="0" smtClean="0">
                <a:hlinkClick r:id="rId14"/>
              </a:rPr>
              <a:t>/imag/01_ENDRE/</a:t>
            </a:r>
            <a:r>
              <a:rPr lang="cs-CZ" sz="1400" dirty="0" err="1" smtClean="0">
                <a:hlinkClick r:id="rId14"/>
              </a:rPr>
              <a:t>Logoer</a:t>
            </a:r>
            <a:r>
              <a:rPr lang="cs-CZ" sz="1400" dirty="0" smtClean="0">
                <a:hlinkClick r:id="rId14"/>
              </a:rPr>
              <a:t>/</a:t>
            </a:r>
            <a:r>
              <a:rPr lang="cs-CZ" sz="1400" dirty="0" err="1" smtClean="0">
                <a:hlinkClick r:id="rId14"/>
              </a:rPr>
              <a:t>ETA.jpg</a:t>
            </a:r>
            <a:endParaRPr lang="cs-CZ" sz="1400" dirty="0" smtClean="0"/>
          </a:p>
          <a:p>
            <a:r>
              <a:rPr lang="cs-CZ" sz="1400" dirty="0" smtClean="0">
                <a:hlinkClick r:id="rId15"/>
              </a:rPr>
              <a:t>http://static.ta3.com/public/data/</a:t>
            </a:r>
            <a:r>
              <a:rPr lang="cs-CZ" sz="1400" dirty="0" err="1" smtClean="0">
                <a:hlinkClick r:id="rId15"/>
              </a:rPr>
              <a:t>Article</a:t>
            </a:r>
            <a:r>
              <a:rPr lang="cs-CZ" sz="1400" dirty="0" smtClean="0">
                <a:hlinkClick r:id="rId15"/>
              </a:rPr>
              <a:t>/1009665/</a:t>
            </a:r>
            <a:r>
              <a:rPr lang="cs-CZ" sz="1400" dirty="0" err="1" smtClean="0">
                <a:hlinkClick r:id="rId15"/>
              </a:rPr>
              <a:t>photo</a:t>
            </a:r>
            <a:r>
              <a:rPr lang="cs-CZ" sz="1400" dirty="0" smtClean="0">
                <a:hlinkClick r:id="rId15"/>
              </a:rPr>
              <a:t>/</a:t>
            </a:r>
            <a:r>
              <a:rPr lang="cs-CZ" sz="1400" dirty="0" err="1" smtClean="0">
                <a:hlinkClick r:id="rId15"/>
              </a:rPr>
              <a:t>izrael</a:t>
            </a:r>
            <a:r>
              <a:rPr lang="cs-CZ" sz="1400" dirty="0" smtClean="0">
                <a:hlinkClick r:id="rId15"/>
              </a:rPr>
              <a:t>%20palestina%20konflikt.jpg</a:t>
            </a:r>
            <a:endParaRPr lang="cs-CZ" sz="1400" dirty="0" smtClean="0"/>
          </a:p>
          <a:p>
            <a:endParaRPr lang="cs-CZ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Vlastní 1">
      <a:dk1>
        <a:srgbClr val="000000"/>
      </a:dk1>
      <a:lt1>
        <a:srgbClr val="FFFFFF"/>
      </a:lt1>
      <a:dk2>
        <a:srgbClr val="000000"/>
      </a:dk2>
      <a:lt2>
        <a:srgbClr val="DBBD71"/>
      </a:lt2>
      <a:accent1>
        <a:srgbClr val="F8A500"/>
      </a:accent1>
      <a:accent2>
        <a:srgbClr val="808000"/>
      </a:accent2>
      <a:accent3>
        <a:srgbClr val="CAB8AA"/>
      </a:accent3>
      <a:accent4>
        <a:srgbClr val="DADADA"/>
      </a:accent4>
      <a:accent5>
        <a:srgbClr val="FBCFAA"/>
      </a:accent5>
      <a:accent6>
        <a:srgbClr val="737300"/>
      </a:accent6>
      <a:hlink>
        <a:srgbClr val="FFC000"/>
      </a:hlink>
      <a:folHlink>
        <a:srgbClr val="F69645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474</Words>
  <Application>Microsoft Office PowerPoint</Application>
  <PresentationFormat>Předvádění na obrazovce (4:3)</PresentationFormat>
  <Paragraphs>85</Paragraphs>
  <Slides>13</Slides>
  <Notes>13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POLITICKÝ ZEMĚPIS</vt:lpstr>
      <vt:lpstr>PŘÍČINY</vt:lpstr>
      <vt:lpstr>PŘÍČINY</vt:lpstr>
      <vt:lpstr>PŘÍČINY - rozdělení</vt:lpstr>
      <vt:lpstr>Politické důvody</vt:lpstr>
      <vt:lpstr>Snímek 7</vt:lpstr>
      <vt:lpstr>Politické důvody</vt:lpstr>
      <vt:lpstr>Územní spory</vt:lpstr>
      <vt:lpstr>Snímek 10</vt:lpstr>
      <vt:lpstr>Náboženské a národnostní důvody</vt:lpstr>
      <vt:lpstr>Hospodářské důvody</vt:lpstr>
      <vt:lpstr>Použité 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Tomáš Starove</dc:creator>
  <cp:lastModifiedBy>Tomáš Starove</cp:lastModifiedBy>
  <cp:revision>29</cp:revision>
  <dcterms:created xsi:type="dcterms:W3CDTF">2014-03-26T20:12:16Z</dcterms:created>
  <dcterms:modified xsi:type="dcterms:W3CDTF">2014-04-02T20:19:47Z</dcterms:modified>
</cp:coreProperties>
</file>