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58EB413-CC27-47D8-A4A4-0DD5BE7B8FD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37665DF-F6B2-4C44-B88C-1D4C80C0120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DAUjep8Pa4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Michail</a:t>
            </a:r>
            <a:r>
              <a:rPr lang="cs-CZ" dirty="0" smtClean="0"/>
              <a:t> </a:t>
            </a:r>
            <a:r>
              <a:rPr lang="cs-CZ" dirty="0" err="1" smtClean="0"/>
              <a:t>Alexandrovič</a:t>
            </a:r>
            <a:r>
              <a:rPr lang="cs-CZ" dirty="0" smtClean="0"/>
              <a:t> </a:t>
            </a:r>
            <a:r>
              <a:rPr lang="cs-CZ" dirty="0" err="1" smtClean="0"/>
              <a:t>Šolochov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1331640" y="1556792"/>
          <a:ext cx="7467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VY_32_INOVACE_2B_18_</a:t>
                      </a:r>
                      <a:r>
                        <a:rPr lang="cs-CZ" sz="1800" baseline="0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Michail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Alexandrovič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err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Šolochov</a:t>
                      </a:r>
                      <a:endParaRPr lang="cs-CZ" sz="1800" b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: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VZNIKU: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březen</a:t>
                      </a:r>
                      <a:r>
                        <a:rPr lang="cs-CZ" sz="1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2014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výuce o spisovateli M. A. </a:t>
            </a:r>
            <a:r>
              <a:rPr lang="cs-CZ" dirty="0" err="1" smtClean="0"/>
              <a:t>Šolochovovi</a:t>
            </a:r>
            <a:r>
              <a:rPr lang="cs-CZ" dirty="0"/>
              <a:t> </a:t>
            </a:r>
            <a:r>
              <a:rPr lang="cs-CZ" dirty="0" smtClean="0"/>
              <a:t>a práci s jeho texty.</a:t>
            </a:r>
          </a:p>
          <a:p>
            <a:r>
              <a:rPr lang="cs-CZ" dirty="0" smtClean="0"/>
              <a:t>K odkrytí správných odpovědí k textu jsou použity animace počátku (vklínit)</a:t>
            </a:r>
          </a:p>
          <a:p>
            <a:r>
              <a:rPr lang="cs-CZ" dirty="0" smtClean="0"/>
              <a:t>Materiál je doplněn o hypertextový odkaz na video ukázku z Tichého Donu</a:t>
            </a:r>
          </a:p>
          <a:p>
            <a:r>
              <a:rPr lang="cs-CZ" dirty="0" smtClean="0"/>
              <a:t>Prezentace je doprovázena studentským referátem na základě četby knihy </a:t>
            </a:r>
            <a:r>
              <a:rPr lang="cs-CZ" smtClean="0"/>
              <a:t>Osud člověka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340768"/>
            <a:ext cx="6192688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1905 – 1984</a:t>
            </a:r>
          </a:p>
          <a:p>
            <a:r>
              <a:rPr lang="cs-CZ" dirty="0" smtClean="0"/>
              <a:t>Pocházel z kraje na Donu, jemuž věnoval značnou část své tvorby (občanská válka atd.)</a:t>
            </a:r>
          </a:p>
          <a:p>
            <a:r>
              <a:rPr lang="cs-CZ" dirty="0" smtClean="0"/>
              <a:t>1922 odešel do Moskvy</a:t>
            </a:r>
          </a:p>
          <a:p>
            <a:r>
              <a:rPr lang="cs-CZ" dirty="0" smtClean="0"/>
              <a:t>Vstoupil do Komunistické strany, byl členem vedení Svazu sovětských spisovatelů</a:t>
            </a:r>
          </a:p>
          <a:p>
            <a:r>
              <a:rPr lang="cs-CZ" dirty="0" smtClean="0"/>
              <a:t>Byl také poslancem</a:t>
            </a:r>
          </a:p>
          <a:p>
            <a:r>
              <a:rPr lang="cs-CZ" dirty="0" smtClean="0"/>
              <a:t>1960 mu byla udělena Leninova cena</a:t>
            </a:r>
          </a:p>
          <a:p>
            <a:r>
              <a:rPr lang="cs-CZ" dirty="0" smtClean="0"/>
              <a:t>1965 získal Nobelovu cenu za celoživotní dílo</a:t>
            </a:r>
            <a:endParaRPr lang="cs-CZ" dirty="0"/>
          </a:p>
        </p:txBody>
      </p:sp>
      <p:pic>
        <p:nvPicPr>
          <p:cNvPr id="4" name="Obrázek 3" descr="Sholokhov-19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188640"/>
            <a:ext cx="2284735" cy="309634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96336" y="33569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3933056"/>
            <a:ext cx="1944216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Zajímavosti:</a:t>
            </a:r>
          </a:p>
          <a:p>
            <a:pPr>
              <a:buFontTx/>
              <a:buChar char="-"/>
            </a:pPr>
            <a:r>
              <a:rPr lang="cs-CZ" dirty="0" smtClean="0"/>
              <a:t>Už od r. 1926 se stěhuje do vesnice </a:t>
            </a:r>
            <a:r>
              <a:rPr lang="cs-CZ" dirty="0" err="1" smtClean="0"/>
              <a:t>Vjošenskaja</a:t>
            </a:r>
            <a:r>
              <a:rPr lang="cs-CZ" dirty="0" smtClean="0"/>
              <a:t> na Donu, kde prožije zbytek života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za 2. sv. v. byl válečným dopisovatelem novin Pravda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6336704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Jeho prvotinami byly drsně realistické až naturalistické povídky z období občanské války na Donu:</a:t>
            </a:r>
          </a:p>
          <a:p>
            <a:pPr lvl="1"/>
            <a:r>
              <a:rPr lang="cs-CZ" b="1" i="1" dirty="0" smtClean="0"/>
              <a:t>Donské povídky</a:t>
            </a:r>
          </a:p>
          <a:p>
            <a:pPr lvl="1"/>
            <a:r>
              <a:rPr lang="cs-CZ" b="1" i="1" dirty="0" smtClean="0"/>
              <a:t>Azurová step</a:t>
            </a:r>
          </a:p>
          <a:p>
            <a:r>
              <a:rPr lang="cs-CZ" dirty="0" smtClean="0"/>
              <a:t>Proslavil se 4dílným románem </a:t>
            </a:r>
            <a:r>
              <a:rPr lang="cs-CZ" b="1" i="1" dirty="0" smtClean="0"/>
              <a:t>Tichý Don:</a:t>
            </a:r>
          </a:p>
          <a:p>
            <a:pPr lvl="1"/>
            <a:r>
              <a:rPr lang="cs-CZ" dirty="0" smtClean="0"/>
              <a:t>Život donských kozáků během 1912 – 1922</a:t>
            </a:r>
          </a:p>
          <a:p>
            <a:pPr lvl="1"/>
            <a:r>
              <a:rPr lang="cs-CZ" dirty="0" smtClean="0"/>
              <a:t>Hl. hrdina = </a:t>
            </a:r>
            <a:r>
              <a:rPr lang="cs-CZ" dirty="0" err="1" smtClean="0"/>
              <a:t>Grigorij</a:t>
            </a:r>
            <a:r>
              <a:rPr lang="cs-CZ" dirty="0" smtClean="0"/>
              <a:t> </a:t>
            </a:r>
            <a:r>
              <a:rPr lang="cs-CZ" dirty="0" err="1" smtClean="0"/>
              <a:t>Melechov</a:t>
            </a:r>
            <a:r>
              <a:rPr lang="cs-CZ" dirty="0" smtClean="0"/>
              <a:t> – váhá mezi kozáckými tradicemi a touhou po revoluci</a:t>
            </a:r>
          </a:p>
          <a:p>
            <a:pPr lvl="1"/>
            <a:r>
              <a:rPr lang="cs-CZ" dirty="0" smtClean="0"/>
              <a:t>Tragédie člověka, na něhož doléhají dějiny</a:t>
            </a:r>
            <a:endParaRPr lang="cs-CZ" dirty="0"/>
          </a:p>
        </p:txBody>
      </p:sp>
      <p:pic>
        <p:nvPicPr>
          <p:cNvPr id="4" name="Obrázek 3" descr="tichy-don-ii-619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36296" y="332656"/>
            <a:ext cx="1744588" cy="265177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668344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3645024"/>
            <a:ext cx="1800200" cy="20313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 Román Tichý Don ceněn díky šíři záběru, vystihnutí psychologie davu</a:t>
            </a:r>
          </a:p>
          <a:p>
            <a:pPr>
              <a:buFontTx/>
              <a:buChar char="-"/>
            </a:pPr>
            <a:r>
              <a:rPr lang="cs-CZ" dirty="0" smtClean="0"/>
              <a:t> střet názoru bílých a rudých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68344" y="5877272"/>
            <a:ext cx="86409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Video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Ukázka Tichý 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692696"/>
            <a:ext cx="8172400" cy="6165304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600" dirty="0" smtClean="0"/>
              <a:t>Sto sáhů od říčky </a:t>
            </a:r>
            <a:r>
              <a:rPr lang="cs-CZ" sz="1600" dirty="0" err="1" smtClean="0"/>
              <a:t>Grigorij</a:t>
            </a:r>
            <a:r>
              <a:rPr lang="cs-CZ" sz="1600" dirty="0" smtClean="0"/>
              <a:t> dohonil šedého koně, cválajícího dlouhými skoky a vyrovnávaje se s ním, vykřikl: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600" dirty="0" smtClean="0"/>
              <a:t>„Sehni se </a:t>
            </a:r>
            <a:r>
              <a:rPr lang="cs-CZ" sz="1600" dirty="0" err="1" smtClean="0"/>
              <a:t>Ksjušo</a:t>
            </a:r>
            <a:r>
              <a:rPr lang="cs-CZ" sz="1600" dirty="0" smtClean="0"/>
              <a:t>! Sehni se níž!"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600" dirty="0" err="1" smtClean="0"/>
              <a:t>Axiňja</a:t>
            </a:r>
            <a:r>
              <a:rPr lang="cs-CZ" sz="1600" dirty="0" smtClean="0"/>
              <a:t> přitahovala uzdu a naklánějíc se dozadu, klesala na stranu, </a:t>
            </a:r>
            <a:r>
              <a:rPr lang="cs-CZ" sz="1600" dirty="0" err="1" smtClean="0"/>
              <a:t>Grigorij</a:t>
            </a:r>
            <a:r>
              <a:rPr lang="cs-CZ" sz="1600" dirty="0" smtClean="0"/>
              <a:t> ji musel podepřít, aby se nezřítila s koně.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600" dirty="0" smtClean="0"/>
              <a:t>„Jsi raněna? Kam tě zasáhli?! Mluv přece...!"chraptivě vykřikl </a:t>
            </a:r>
            <a:r>
              <a:rPr lang="cs-CZ" sz="1600" dirty="0" err="1" smtClean="0"/>
              <a:t>Grigorij</a:t>
            </a:r>
            <a:r>
              <a:rPr lang="cs-CZ" sz="1600" dirty="0" smtClean="0"/>
              <a:t>.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600" dirty="0" smtClean="0"/>
              <a:t>Mlčela a stále s větší tíhou naléhala na jeho rámě. </a:t>
            </a:r>
            <a:r>
              <a:rPr lang="cs-CZ" sz="1600" dirty="0" err="1" smtClean="0"/>
              <a:t>Grigorij</a:t>
            </a:r>
            <a:r>
              <a:rPr lang="cs-CZ" sz="1600" dirty="0" smtClean="0"/>
              <a:t> ji zády tiskl k sobě a lapaje po dechu šeptal:</a:t>
            </a:r>
            <a:br>
              <a:rPr lang="cs-CZ" sz="1600" dirty="0" smtClean="0"/>
            </a:br>
            <a:r>
              <a:rPr lang="cs-CZ" sz="1600" dirty="0" smtClean="0"/>
              <a:t>„Propánaboha! Aspoň slůvko! Co je s tebou?"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600" dirty="0" smtClean="0"/>
              <a:t>Ani slůvko ani sten však neuslyšel z úst mlčící </a:t>
            </a:r>
            <a:r>
              <a:rPr lang="cs-CZ" sz="1600" dirty="0" err="1" smtClean="0"/>
              <a:t>Axiňji</a:t>
            </a:r>
            <a:r>
              <a:rPr lang="cs-CZ" sz="1600" dirty="0" smtClean="0"/>
              <a:t>.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600" dirty="0" smtClean="0"/>
              <a:t>Dvě versty za vsí Frigorii  prudce odbočil z cesty, zajel ke strži, seskočil s koně, vzal </a:t>
            </a:r>
            <a:r>
              <a:rPr lang="cs-CZ" sz="1600" dirty="0" err="1" smtClean="0"/>
              <a:t>Axiňju</a:t>
            </a:r>
            <a:r>
              <a:rPr lang="cs-CZ" sz="1600" dirty="0" smtClean="0"/>
              <a:t> do náruče a opatrně ji položil na zem.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600" dirty="0" smtClean="0"/>
              <a:t>Svlékl jí teplou kazajku, roztrhl na prsou lehkou kartounovou blůzku a košili, nahmatal ránu. Střela zasáhla </a:t>
            </a:r>
            <a:r>
              <a:rPr lang="cs-CZ" sz="1600" dirty="0" err="1" smtClean="0"/>
              <a:t>Axiňju</a:t>
            </a:r>
            <a:r>
              <a:rPr lang="cs-CZ" sz="1600" dirty="0" smtClean="0"/>
              <a:t> do levé lopatky, rozdrtila kost, šikmo prolétla hrudníkem a vyšla pod pravou klíční kostí. Zkrvavenýma, třesoucíma se rukama vytáhl </a:t>
            </a:r>
            <a:r>
              <a:rPr lang="cs-CZ" sz="1600" dirty="0" err="1" smtClean="0"/>
              <a:t>Grigorij</a:t>
            </a:r>
            <a:r>
              <a:rPr lang="cs-CZ" sz="1600" dirty="0" smtClean="0"/>
              <a:t> z torny u sedla svou čistou košili s obvazem. Nadzdvihl </a:t>
            </a:r>
            <a:r>
              <a:rPr lang="cs-CZ" sz="1600" dirty="0" err="1" smtClean="0"/>
              <a:t>Axiňju</a:t>
            </a:r>
            <a:r>
              <a:rPr lang="cs-CZ" sz="1600" dirty="0" smtClean="0"/>
              <a:t>, opřel jí záda o své koleno a začal obvazovat ránu, marně se pokoušeje zastavit tryskající krev na prsou. Útržky košile a obvaz rychle černaly a promokaly.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600" dirty="0" smtClean="0"/>
              <a:t>Krev vytékala i z </a:t>
            </a:r>
            <a:r>
              <a:rPr lang="cs-CZ" sz="1600" dirty="0" err="1" smtClean="0"/>
              <a:t>Axiňjiných</a:t>
            </a:r>
            <a:r>
              <a:rPr lang="cs-CZ" sz="1600" dirty="0" smtClean="0"/>
              <a:t> otevřených úst, klokotala a bublala jí v hrdle.  A najednou si </a:t>
            </a:r>
            <a:r>
              <a:rPr lang="cs-CZ" sz="1600" dirty="0" err="1" smtClean="0"/>
              <a:t>Grigorij</a:t>
            </a:r>
            <a:r>
              <a:rPr lang="cs-CZ" sz="1600" dirty="0" smtClean="0"/>
              <a:t>, ztuhlý zděšením, uvědomil, že je všemu konec, že to nejstrašnější, co ho mohlo potkat v životě, se již stalo...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268760"/>
            <a:ext cx="7776864" cy="5328592"/>
          </a:xfrm>
        </p:spPr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Popište situaci z ukázky.</a:t>
            </a:r>
          </a:p>
          <a:p>
            <a:pPr marL="870966" lvl="1" indent="-514350"/>
            <a:r>
              <a:rPr lang="cs-CZ" dirty="0" err="1" smtClean="0"/>
              <a:t>Grigorij</a:t>
            </a:r>
            <a:r>
              <a:rPr lang="cs-CZ" dirty="0" smtClean="0"/>
              <a:t> se svou milenkou narazili na hlídku, které se pokusili ujet, ona je ale střelena a nepřežije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Charakteristika hl. postavy z ukázky.</a:t>
            </a:r>
          </a:p>
          <a:p>
            <a:pPr marL="870966" lvl="1" indent="-514350"/>
            <a:r>
              <a:rPr lang="cs-CZ" dirty="0" smtClean="0"/>
              <a:t>Zoufale se snaží zachránit </a:t>
            </a:r>
            <a:r>
              <a:rPr lang="cs-CZ" dirty="0" err="1" smtClean="0"/>
              <a:t>Axiňju</a:t>
            </a:r>
            <a:r>
              <a:rPr lang="cs-CZ" dirty="0" smtClean="0"/>
              <a:t>, nemůže uvěřit, že je mrtvá, do poslední chvíle ošetřuje její zranění, má strach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Jazykové a stylotvorné prostředky:</a:t>
            </a:r>
          </a:p>
          <a:p>
            <a:pPr marL="870966" lvl="1" indent="-514350"/>
            <a:r>
              <a:rPr lang="cs-CZ" dirty="0" smtClean="0"/>
              <a:t>Spisovný jazyk, přímá řeč, větné ekvivalenty, zvolací věty, </a:t>
            </a:r>
            <a:r>
              <a:rPr lang="cs-CZ" dirty="0" err="1" smtClean="0"/>
              <a:t>apoziopeze</a:t>
            </a:r>
            <a:r>
              <a:rPr lang="cs-CZ" dirty="0" smtClean="0"/>
              <a:t>, kumulace sloves (černaly a promokaly, klokotala a bublala, atd.)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Osud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268760"/>
            <a:ext cx="7746064" cy="558924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Novela</a:t>
            </a:r>
          </a:p>
          <a:p>
            <a:r>
              <a:rPr lang="cs-CZ" dirty="0" smtClean="0"/>
              <a:t>1957</a:t>
            </a:r>
          </a:p>
          <a:p>
            <a:r>
              <a:rPr lang="cs-CZ" dirty="0" smtClean="0"/>
              <a:t>Vystavěno jako rozhovor autora s hl. hrdinou – bývalý voják a řidič </a:t>
            </a:r>
            <a:r>
              <a:rPr lang="cs-CZ" b="1" dirty="0" smtClean="0"/>
              <a:t>Andrej Sokolov</a:t>
            </a:r>
            <a:r>
              <a:rPr lang="cs-CZ" dirty="0" smtClean="0"/>
              <a:t>, který vypráví svůj životní příběh</a:t>
            </a:r>
          </a:p>
          <a:p>
            <a:r>
              <a:rPr lang="cs-CZ" dirty="0" smtClean="0"/>
              <a:t>Nejprve šťastný domov a rodina, posléze povolán na frontu, upadl do německého zajetí, prošel si peklem ve fašistických táborech</a:t>
            </a:r>
          </a:p>
          <a:p>
            <a:r>
              <a:rPr lang="cs-CZ" dirty="0" smtClean="0"/>
              <a:t>Šťastně přežije a po návratu zjišťuje, že jeho žena a dcery jsou mrtvé (bomba, nálety), snaží se setkat se svým synem, jenž je rovněž ve válce, ten bohužel padne při dobývání Berlína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Osud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4896544" cy="51495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Zůstává sám, zdrcen osudem, dokud nenajde chlapce Váňu, jenž přišel o rodinu, Andrej se ho ujme</a:t>
            </a:r>
          </a:p>
          <a:p>
            <a:r>
              <a:rPr lang="cs-CZ" dirty="0" smtClean="0"/>
              <a:t>Prvky schematismu: bezvadnost ruského vojáka, odpor ke zrádcům komunismu, hrdina obyčejný dělník</a:t>
            </a:r>
          </a:p>
          <a:p>
            <a:r>
              <a:rPr lang="cs-CZ" dirty="0" smtClean="0"/>
              <a:t>Na druhou stranu: závažné existenciální otázky</a:t>
            </a:r>
          </a:p>
          <a:p>
            <a:r>
              <a:rPr lang="cs-CZ" dirty="0" smtClean="0"/>
              <a:t>Filmové zpracování – z roku 1959</a:t>
            </a:r>
          </a:p>
          <a:p>
            <a:endParaRPr lang="cs-CZ" dirty="0" smtClean="0"/>
          </a:p>
        </p:txBody>
      </p:sp>
      <p:pic>
        <p:nvPicPr>
          <p:cNvPr id="4" name="Obrázek 3" descr="ima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116632"/>
            <a:ext cx="1829941" cy="29465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164288" y="31409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3573016"/>
            <a:ext cx="2843808" cy="313932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Citát:</a:t>
            </a:r>
          </a:p>
          <a:p>
            <a:r>
              <a:rPr lang="cs-CZ" i="1" dirty="0" smtClean="0"/>
              <a:t>„Ne, nejen ve snu pláčou dospělí a z válečných let prošedivělí chlapi. Pláčou, i když bdí, a tehdy je nejdůležitější - obrátit se v pravé chvíli. Tehdy je nejdůležitější - neranit srdce dítěte, ať neuvidí, jak se po tvém líci kutálí horká, </a:t>
            </a:r>
            <a:r>
              <a:rPr lang="cs-CZ" i="1" dirty="0" err="1" smtClean="0"/>
              <a:t>chlapská</a:t>
            </a:r>
            <a:r>
              <a:rPr lang="cs-CZ" i="1" dirty="0" smtClean="0"/>
              <a:t> slza ... "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8034096" cy="5184576"/>
          </a:xfrm>
        </p:spPr>
        <p:txBody>
          <a:bodyPr>
            <a:normAutofit fontScale="70000" lnSpcReduction="20000"/>
          </a:bodyPr>
          <a:lstStyle/>
          <a:p>
            <a:pPr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Byla to neklidná noc. Ven nás nepouštěli, na to nás velitel eskorty upozornil, hned když nás po dvou zaháněli do kostela. A jako naschvál musel z našich jeden tuze pobožný za svou potřebou. Držel se, držel, ale pak se rozbrečel: „Nemůžu poskvrnit chrám Páně! Jsem přece věřící, jsem křesťan! Co mám dělat, kluci?“ Ale znáš naše, to je </a:t>
            </a:r>
            <a:r>
              <a:rPr lang="cs-CZ" dirty="0" err="1" smtClean="0"/>
              <a:t>cháska</a:t>
            </a:r>
            <a:r>
              <a:rPr lang="cs-CZ" dirty="0" smtClean="0"/>
              <a:t>. Jedni se řehtají, druzí nadávají, třetí mu udělují všelijaké vtipné rady. Všechny nás rozveselil, ale celá ta šlamastika skončila tuze špatně, začal bouchat na dveře a prosit, aby ho pustili ven. No a vyprosil si - fašista ho pokropil ze samopalu přes celou šíři dveří, zastřelil toho pobožnůstkáře a ještě tři naše a jednoho těžce zranil, ten k ránu umřel. </a:t>
            </a:r>
          </a:p>
          <a:p>
            <a:pPr indent="0" algn="just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Popište situaci z ukázky.</a:t>
            </a:r>
          </a:p>
          <a:p>
            <a:pPr marL="870966" lvl="1" indent="-514350"/>
            <a:r>
              <a:rPr lang="cs-CZ" dirty="0" smtClean="0"/>
              <a:t>Zajetí, tragikomická situace, veselí je vystřídáno krutou realitou smrti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Doložte na textu, že se jedná o dialog hl. hrdiny s vypravěčem.</a:t>
            </a:r>
          </a:p>
          <a:p>
            <a:pPr marL="870966" lvl="1" indent="-514350"/>
            <a:r>
              <a:rPr lang="cs-CZ" dirty="0" smtClean="0"/>
              <a:t>Ale znáš naše, to je </a:t>
            </a:r>
            <a:r>
              <a:rPr lang="cs-CZ" dirty="0" err="1" smtClean="0"/>
              <a:t>cháska</a:t>
            </a:r>
            <a:r>
              <a:rPr lang="cs-CZ" dirty="0" smtClean="0"/>
              <a:t>. – 2. os. </a:t>
            </a:r>
            <a:r>
              <a:rPr lang="cs-CZ" dirty="0" err="1" smtClean="0"/>
              <a:t>sg</a:t>
            </a:r>
            <a:r>
              <a:rPr lang="cs-CZ" dirty="0" smtClean="0"/>
              <a:t>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Jazykový rozbor ukázky.</a:t>
            </a:r>
          </a:p>
          <a:p>
            <a:pPr marL="870966" lvl="1" indent="-514350"/>
            <a:r>
              <a:rPr lang="cs-CZ" dirty="0" smtClean="0"/>
              <a:t>Spisovný jazyk (prvky hovorovosti: šlamastika, </a:t>
            </a:r>
            <a:r>
              <a:rPr lang="cs-CZ" dirty="0" err="1" smtClean="0"/>
              <a:t>cháska</a:t>
            </a:r>
            <a:r>
              <a:rPr lang="cs-CZ" dirty="0" smtClean="0"/>
              <a:t>), přímá řeč</a:t>
            </a:r>
          </a:p>
          <a:p>
            <a:pPr marL="596646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Obr. 1: NEZNÁMÝ AUTOR.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26.3.2014]. Dostupný na WWW: http://commons.wikimedia.org/wiki/File:Sholokhov-1938.jpg </a:t>
            </a:r>
          </a:p>
          <a:p>
            <a:r>
              <a:rPr lang="cs-CZ" sz="1600" dirty="0" smtClean="0"/>
              <a:t>Obr. 2: </a:t>
            </a:r>
            <a:r>
              <a:rPr lang="pt-BR" sz="1600" dirty="0" smtClean="0"/>
              <a:t>NEZNÁMÝ AUTOR. </a:t>
            </a:r>
            <a:r>
              <a:rPr lang="pt-BR" sz="1600" i="1" dirty="0" smtClean="0"/>
              <a:t>databazeknih.cz</a:t>
            </a:r>
            <a:r>
              <a:rPr lang="pt-BR" sz="1600" dirty="0" smtClean="0"/>
              <a:t> [online]. [cit. 26.3.2014]. Dostupný na WWW: http://www.databazeknih.cz/dalsi-vydani/tichy-don-ii-61986 </a:t>
            </a:r>
            <a:endParaRPr lang="cs-CZ" sz="1600" dirty="0" smtClean="0"/>
          </a:p>
          <a:p>
            <a:r>
              <a:rPr lang="cs-CZ" sz="1600" dirty="0" smtClean="0"/>
              <a:t>ŠOLOCHOV, </a:t>
            </a:r>
            <a:r>
              <a:rPr lang="cs-CZ" sz="1600" dirty="0" err="1" smtClean="0"/>
              <a:t>Michail</a:t>
            </a:r>
            <a:r>
              <a:rPr lang="cs-CZ" sz="1600" dirty="0" smtClean="0"/>
              <a:t> </a:t>
            </a:r>
            <a:r>
              <a:rPr lang="cs-CZ" sz="1600" dirty="0" err="1" smtClean="0"/>
              <a:t>Alexandrovič</a:t>
            </a:r>
            <a:r>
              <a:rPr lang="cs-CZ" sz="1600" dirty="0" smtClean="0"/>
              <a:t>. </a:t>
            </a:r>
            <a:r>
              <a:rPr lang="cs-CZ" sz="1600" i="1" dirty="0" smtClean="0"/>
              <a:t>Tichý Don</a:t>
            </a:r>
            <a:r>
              <a:rPr lang="cs-CZ" sz="1600" dirty="0" smtClean="0"/>
              <a:t> [online]. [cit. 26.3.2014]. Dostupný na WWW: http://www.</a:t>
            </a:r>
            <a:r>
              <a:rPr lang="cs-CZ" sz="1600" dirty="0" err="1" smtClean="0"/>
              <a:t>postreh.com</a:t>
            </a:r>
            <a:r>
              <a:rPr lang="cs-CZ" sz="1600" dirty="0" smtClean="0"/>
              <a:t>/</a:t>
            </a:r>
            <a:r>
              <a:rPr lang="cs-CZ" sz="1600" dirty="0" err="1" smtClean="0"/>
              <a:t>phprs</a:t>
            </a:r>
            <a:r>
              <a:rPr lang="cs-CZ" sz="1600" dirty="0" smtClean="0"/>
              <a:t>/</a:t>
            </a:r>
            <a:r>
              <a:rPr lang="cs-CZ" sz="1600" dirty="0" err="1" smtClean="0"/>
              <a:t>rservice.php</a:t>
            </a:r>
            <a:r>
              <a:rPr lang="cs-CZ" sz="1600" dirty="0" smtClean="0"/>
              <a:t>?akce=tisk&amp;</a:t>
            </a:r>
            <a:r>
              <a:rPr lang="cs-CZ" sz="1600" dirty="0" err="1" smtClean="0"/>
              <a:t>cisloclanku</a:t>
            </a:r>
            <a:r>
              <a:rPr lang="cs-CZ" sz="1600" dirty="0" smtClean="0"/>
              <a:t>=2009052601 </a:t>
            </a:r>
          </a:p>
          <a:p>
            <a:r>
              <a:rPr lang="cs-CZ" sz="1600" dirty="0" smtClean="0"/>
              <a:t>Obr. 3: NEZNÁMÝ AUTOR. </a:t>
            </a:r>
            <a:r>
              <a:rPr lang="cs-CZ" sz="1600" i="1" dirty="0" err="1" smtClean="0"/>
              <a:t>bookfan.eu</a:t>
            </a:r>
            <a:r>
              <a:rPr lang="cs-CZ" sz="1600" dirty="0" smtClean="0"/>
              <a:t> [online]. [cit. 26.3.2014]. Dostupný na WWW: http://www.</a:t>
            </a:r>
            <a:r>
              <a:rPr lang="cs-CZ" sz="1600" dirty="0" err="1" smtClean="0"/>
              <a:t>bookfan.eu</a:t>
            </a:r>
            <a:r>
              <a:rPr lang="cs-CZ" sz="1600" dirty="0" smtClean="0"/>
              <a:t>/kniha/89399/Osud-</a:t>
            </a:r>
            <a:r>
              <a:rPr lang="cs-CZ" sz="1600" dirty="0" err="1" smtClean="0"/>
              <a:t>clovekahttp</a:t>
            </a:r>
            <a:r>
              <a:rPr lang="cs-CZ" sz="1600" dirty="0" smtClean="0"/>
              <a:t>://www.</a:t>
            </a:r>
            <a:r>
              <a:rPr lang="cs-CZ" sz="1600" dirty="0" err="1" smtClean="0"/>
              <a:t>bookfan.eu</a:t>
            </a:r>
            <a:r>
              <a:rPr lang="cs-CZ" sz="1600" dirty="0" smtClean="0"/>
              <a:t>/kniha/89399/Osud-</a:t>
            </a:r>
            <a:r>
              <a:rPr lang="cs-CZ" sz="1600" dirty="0" err="1" smtClean="0"/>
              <a:t>cloveka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ŠOLOCHOV, </a:t>
            </a:r>
            <a:r>
              <a:rPr lang="cs-CZ" sz="1600" dirty="0" err="1" smtClean="0"/>
              <a:t>Michail</a:t>
            </a:r>
            <a:r>
              <a:rPr lang="cs-CZ" sz="1600" dirty="0" smtClean="0"/>
              <a:t> </a:t>
            </a:r>
            <a:r>
              <a:rPr lang="cs-CZ" sz="1600" dirty="0" err="1" smtClean="0"/>
              <a:t>Alexandrovič</a:t>
            </a:r>
            <a:r>
              <a:rPr lang="cs-CZ" sz="1600" dirty="0" smtClean="0"/>
              <a:t>. </a:t>
            </a:r>
            <a:r>
              <a:rPr lang="cs-CZ" sz="1600" i="1" dirty="0" smtClean="0"/>
              <a:t>Osud člověka</a:t>
            </a:r>
            <a:r>
              <a:rPr lang="cs-CZ" sz="1600" dirty="0" smtClean="0"/>
              <a:t> [online]. [cit. 26.3.2014]. Dostupný na WWW: http://www.</a:t>
            </a:r>
            <a:r>
              <a:rPr lang="cs-CZ" sz="1600" dirty="0" err="1" smtClean="0"/>
              <a:t>postreh.com</a:t>
            </a:r>
            <a:r>
              <a:rPr lang="cs-CZ" sz="1600" dirty="0" smtClean="0"/>
              <a:t>/</a:t>
            </a:r>
            <a:r>
              <a:rPr lang="cs-CZ" sz="1600" dirty="0" err="1" smtClean="0"/>
              <a:t>phprs</a:t>
            </a:r>
            <a:r>
              <a:rPr lang="cs-CZ" sz="1600" dirty="0" smtClean="0"/>
              <a:t>/</a:t>
            </a:r>
            <a:r>
              <a:rPr lang="cs-CZ" sz="1600" dirty="0" err="1" smtClean="0"/>
              <a:t>rservice.php</a:t>
            </a:r>
            <a:r>
              <a:rPr lang="cs-CZ" sz="1600" dirty="0" smtClean="0"/>
              <a:t>?akce=tisk&amp;</a:t>
            </a:r>
            <a:r>
              <a:rPr lang="cs-CZ" sz="1600" dirty="0" err="1" smtClean="0"/>
              <a:t>cisloclanku</a:t>
            </a:r>
            <a:r>
              <a:rPr lang="cs-CZ" sz="1600" dirty="0" smtClean="0"/>
              <a:t>=2009052601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273</TotalTime>
  <Words>845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Gill Sans MT</vt:lpstr>
      <vt:lpstr>Verdana</vt:lpstr>
      <vt:lpstr>Wingdings 2</vt:lpstr>
      <vt:lpstr>Slunovrat</vt:lpstr>
      <vt:lpstr>Michail Alexandrovič Šolochov</vt:lpstr>
      <vt:lpstr>Prezentace aplikace PowerPoint</vt:lpstr>
      <vt:lpstr>Anotace</vt:lpstr>
      <vt:lpstr>Život</vt:lpstr>
      <vt:lpstr>Dílo</vt:lpstr>
      <vt:lpstr>Ukázka Tichý Don</vt:lpstr>
      <vt:lpstr>Otázky</vt:lpstr>
      <vt:lpstr>Osud člověka</vt:lpstr>
      <vt:lpstr>Osud člověka</vt:lpstr>
      <vt:lpstr>Ukázka</vt:lpstr>
      <vt:lpstr>Otázky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Michail Alexandrovič Šolochov</dc:title>
  <dc:creator>Kate</dc:creator>
  <cp:lastModifiedBy>Benešová Kateřina</cp:lastModifiedBy>
  <cp:revision>35</cp:revision>
  <dcterms:created xsi:type="dcterms:W3CDTF">2014-03-26T12:12:57Z</dcterms:created>
  <dcterms:modified xsi:type="dcterms:W3CDTF">2014-03-31T05:23:00Z</dcterms:modified>
</cp:coreProperties>
</file>