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1"/>
  </p:notesMasterIdLst>
  <p:handoutMasterIdLst>
    <p:handoutMasterId r:id="rId22"/>
  </p:handoutMasterIdLst>
  <p:sldIdLst>
    <p:sldId id="259" r:id="rId2"/>
    <p:sldId id="260" r:id="rId3"/>
    <p:sldId id="261" r:id="rId4"/>
    <p:sldId id="262" r:id="rId5"/>
    <p:sldId id="267" r:id="rId6"/>
    <p:sldId id="268" r:id="rId7"/>
    <p:sldId id="263" r:id="rId8"/>
    <p:sldId id="264" r:id="rId9"/>
    <p:sldId id="265" r:id="rId10"/>
    <p:sldId id="266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114" y="-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12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B76A85E-C15B-47D1-8A77-868EB949C0B7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3B80887-1D3D-4E20-B290-7ABB38CF63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294016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BECF27B-8AD3-4C64-892D-AC0E0A89A7E7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AECC1D2-84C7-4926-9828-A75C5E1F25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2688909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71C3B42-33D3-441A-8CC9-314DD8DF774F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CE06218A-FCF4-4D76-870F-7B33372A76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A6BEA9-2337-444F-AA30-838049E3A9F5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B9E73CA4-6DD8-4906-9FA4-6026BE59BA6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566235-8365-4503-AED9-CDDA843B156D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FE5506F-A62B-425A-9AA7-82B5BA3D572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42B035-8F54-447F-B0AE-87FE158E0946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5D585-F9B8-4964-90BA-858A701D804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8B08206-DBC1-48E1-B6F0-F89FC05D5153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pPr>
              <a:defRPr/>
            </a:pPr>
            <a:fld id="{DE10D12F-05E0-41EA-8E49-5385B51369D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FD953B-FD00-4D59-A11C-AA53488EB601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FD605FA-0995-4DD1-B257-D2F47A4E1E8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902F447-E15B-43D0-BCD5-7E59F1C1C3C7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7BBB43-A56E-46BE-81E7-4BEC254CAF7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328F2CD-E744-44BC-A0CB-11B683B245AB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1CBCCD9-44FB-4A3E-914B-761E97B4E8E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DAAB2A4-C7F5-4AD2-9E91-74D37AFEF40C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C5CBA1-855C-45ED-9109-9F6A10C6448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02CE07F-228B-4C26-888A-ADE152A55C37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756C6E7-EFDE-495F-9B06-894F8EB85CF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29DA9D3-D20C-41D1-90BD-8706F103026B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701E2A-F6EC-4508-A92B-D7E0055B9E3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16D2B60B-31A3-4618-902D-BFBF52BC5D3B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1046CA5F-51C1-4656-95CD-889E6B927FF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1930263"/>
          <a:ext cx="6697662" cy="4494675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5609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4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4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Osivo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4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Ing. Jitka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Krobová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9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Pěstování rostlin pro 2. a 3.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4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Druhý ročník </a:t>
                      </a: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4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1.4.2013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19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Žáci si osvojí pojem osivo, seznámí se s vlastnostmi osiva, jako je klíčivost, čistota osiva a HTS. Naučí se také ošetřovat osivo.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9739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Prezentace na dané téma, 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podpůrný 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prostředek pro teoretickou hodinu, která bude obohacena ukázkami osiva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Zástupný symbol pro obsah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err="1" smtClean="0"/>
              <a:t>oSIVO</a:t>
            </a:r>
            <a:endParaRPr lang="cs-CZ" sz="9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POJEM OSIVO</a:t>
            </a:r>
            <a:endParaRPr lang="cs-CZ" sz="7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988840"/>
            <a:ext cx="8686800" cy="4091285"/>
          </a:xfrm>
        </p:spPr>
        <p:txBody>
          <a:bodyPr/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OSIVO je generativní část rostliny, která dále slouží pro rozmnožování daného druhu, odrůdy</a:t>
            </a:r>
          </a:p>
          <a:p>
            <a:pPr>
              <a:buClrTx/>
              <a:buFont typeface="Wingdings" pitchFamily="2" charset="2"/>
              <a:buChar char="Ø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osivo musí splňovat předepsané normy a vlastnosti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1. PRAVOST osiva</a:t>
            </a:r>
            <a:endParaRPr lang="cs-CZ" sz="7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420888"/>
            <a:ext cx="8686800" cy="3659237"/>
          </a:xfrm>
        </p:spPr>
        <p:txBody>
          <a:bodyPr>
            <a:normAutofit lnSpcReduction="10000"/>
          </a:bodyPr>
          <a:lstStyle/>
          <a:p>
            <a:pPr marL="514350" indent="-514350">
              <a:buClrTx/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vyjadřuje záruku, že osivo je tím, za co ho prodejce vydává</a:t>
            </a:r>
          </a:p>
          <a:p>
            <a:pPr marL="514350" indent="-514350">
              <a:buClrTx/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příjemce osiva dostává doklad o pravosti druhu, odrůdy</a:t>
            </a:r>
          </a:p>
          <a:p>
            <a:pPr marL="514350" indent="-514350">
              <a:buClrTx/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osivo je možné ověřit ve zkušebním zemědělském ústavu (ÚKZÚZ)</a:t>
            </a:r>
          </a:p>
          <a:p>
            <a:pPr marL="514350" indent="-514350">
              <a:buClrTx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2. PŮVOD osiva</a:t>
            </a:r>
            <a:endParaRPr lang="cs-CZ" sz="7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276872"/>
            <a:ext cx="8686800" cy="3803253"/>
          </a:xfrm>
        </p:spPr>
        <p:txBody>
          <a:bodyPr/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Původ osiva =označení lokality, kde bylo osivo vyprodukováno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má velký význam pro srovnání výnosů v rozdílných pěstitelských podmínkách</a:t>
            </a:r>
          </a:p>
          <a:p>
            <a:pPr>
              <a:buClrTx/>
              <a:buFont typeface="Wingdings" pitchFamily="2" charset="2"/>
              <a:buChar char="Ø"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3. VLHKOST osiva</a:t>
            </a:r>
            <a:endParaRPr lang="cs-CZ" sz="7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772816"/>
            <a:ext cx="8686800" cy="4307309"/>
          </a:xfrm>
        </p:spPr>
        <p:txBody>
          <a:bodyPr/>
          <a:lstStyle/>
          <a:p>
            <a:pPr marL="514350" indent="-514350"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vázaná voda v osivu</a:t>
            </a:r>
          </a:p>
          <a:p>
            <a:pPr marL="514350" indent="-514350"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udává se v %</a:t>
            </a:r>
          </a:p>
          <a:p>
            <a:pPr marL="514350" indent="-514350"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ověřujeme vlhkoměry</a:t>
            </a:r>
          </a:p>
          <a:p>
            <a:pPr marL="514350" indent="-514350">
              <a:buClrTx/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 OBILNINY      15%</a:t>
            </a:r>
          </a:p>
          <a:p>
            <a:pPr marL="514350" indent="-514350">
              <a:buClrTx/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 OLEJNINY     12%</a:t>
            </a:r>
          </a:p>
          <a:p>
            <a:pPr marL="514350" indent="-514350">
              <a:buClrTx/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 LUSKOVINY  15%</a:t>
            </a:r>
          </a:p>
          <a:p>
            <a:pPr marL="514350" indent="-514350">
              <a:buClrTx/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ZELENINA     13%</a:t>
            </a:r>
          </a:p>
          <a:p>
            <a:pPr>
              <a:buClrTx/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4. HTS</a:t>
            </a:r>
            <a:endParaRPr lang="cs-CZ" sz="7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hmotnost tisíce semen, vyjadřuje skutečnou hmotnost tisíce semen v gramech, důležitá při výsevu</a:t>
            </a:r>
          </a:p>
          <a:p>
            <a:pPr marL="514350" indent="-514350"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příklady  -  pšenice ozimá	35-60g</a:t>
            </a:r>
          </a:p>
          <a:p>
            <a:pPr marL="514350" indent="-514350">
              <a:buClrTx/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   -  ječmen		30-50g</a:t>
            </a:r>
          </a:p>
          <a:p>
            <a:pPr marL="514350" indent="-514350">
              <a:buClrTx/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   -  kukuřice		180-500g</a:t>
            </a:r>
          </a:p>
          <a:p>
            <a:pPr marL="514350" indent="-514350">
              <a:buClrTx/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   -  řepka olejka	3,5-5g</a:t>
            </a:r>
          </a:p>
          <a:p>
            <a:pPr marL="514350" indent="-514350">
              <a:buClrTx/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   -  mák			 0,3-0,6g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5. OBJEMOVÁ HMOTNOST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204864"/>
            <a:ext cx="8686800" cy="3875261"/>
          </a:xfrm>
        </p:spPr>
        <p:txBody>
          <a:bodyPr>
            <a:normAutofit/>
          </a:bodyPr>
          <a:lstStyle/>
          <a:p>
            <a:pPr marL="514350" indent="-514350"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je hmotnost sto litrů osiva v kilogramech, označuje se také jako hektolitrová hmotnost</a:t>
            </a:r>
          </a:p>
          <a:p>
            <a:pPr marL="514350" indent="-514350">
              <a:buClrTx/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příklady-   pšenice obecná      84 kg</a:t>
            </a:r>
          </a:p>
          <a:p>
            <a:pPr marL="514350" indent="-514350">
              <a:buClrTx/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   -   řepka olejka	   65 kg</a:t>
            </a:r>
          </a:p>
          <a:p>
            <a:pPr marL="514350" indent="-514350">
              <a:buClrTx/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   -   kukuřice		   70 kg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027584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6. VYROVNANOST OSIVA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060848"/>
            <a:ext cx="8686800" cy="4019277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procentický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podíl osiva, které zůstane na sítech po jeho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prosátí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na definovaných sítech  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příklady- průměr ok sít: - pšenice 2,2 mm</a:t>
            </a:r>
          </a:p>
          <a:p>
            <a:pPr>
              <a:buClrTx/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		 - oves      1,5 mm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osivo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nestandartní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síty propadne a je vyloučeno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211960" y="-288925"/>
            <a:ext cx="2895600" cy="2889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7. ČISTOTA OSIVA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vyjadřuje procento čistých semen ve vzorku osiva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za čistá se považují semena schopná tvořit      normální klíčky 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 oddělení čistých semen zůstanou příměsi, které dělíme na: a) škodlivé – semena 						 plevelů, škůdci apod.</a:t>
            </a:r>
          </a:p>
          <a:p>
            <a:pPr>
              <a:buClrTx/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      b) neškodné – plevy, 						  kamínky, plevy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8. Klíčivost osiva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276872"/>
            <a:ext cx="8686800" cy="3803253"/>
          </a:xfrm>
        </p:spPr>
        <p:txBody>
          <a:bodyPr/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vyjadřuje procento čistých semen, které jsou schopné vytvořit klíčky v předepsaných laboratorních podmínkách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zjišťuje se nakličováním čistých semen na klíčidlech s předepsanou délkou klíčení a teplotou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9. Energie klíčivosti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44824"/>
            <a:ext cx="8686800" cy="4235301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vyjadřuje klíčivost zrn odečtenou v kratším čase, než je předepsán pro stanovení vlastní klíčovosti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například klíčivost pšenice se určí za sedm dní, energie klíčivosti už za čtyři dny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klíčivost se uvádí v %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čím je % vyšší, tím je osivo kvalitnější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10. Vzcházivost osiva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44824"/>
            <a:ext cx="8686800" cy="4235301"/>
          </a:xfrm>
        </p:spPr>
        <p:txBody>
          <a:bodyPr/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také energie vzcházivosti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dána % semen zasetých v laboratorních podmínkách do cihlové drti, písku, nebo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perlitu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ve tmě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určuje se u starších osiv pro ověření schopnosti klíčení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11. Užitná hodnota osiva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vyjadřuje % osiva ve vzorku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vzorek obsahuje čistá a klíčivá semena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užitná hodnota osiva má význam při stanovení výsevku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Příklad: U=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č.k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/100 %</a:t>
            </a:r>
          </a:p>
          <a:p>
            <a:pPr>
              <a:buClrTx/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čistota osiva    95%</a:t>
            </a:r>
          </a:p>
          <a:p>
            <a:pPr>
              <a:buClrTx/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klíčivost osiva 88%</a:t>
            </a:r>
          </a:p>
          <a:p>
            <a:pPr>
              <a:buClrTx/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U=95.88/100=83,60%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12. Hmotnost milionu klíč. semen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420888"/>
            <a:ext cx="8686800" cy="3659237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hmotnost milionu klíčivých semen je podklad pro stanovení výsevku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udává hmotnost v kilogramech, které odpovídá milionu klíčivých semen</a:t>
            </a:r>
          </a:p>
          <a:p>
            <a:pPr>
              <a:buClrTx/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13. Hmotnost milionu klíč. semen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ClrTx/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MKS = HTS.10000/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č.k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Příklad: osivo pšenice ozimé - čistota   95%</a:t>
            </a:r>
          </a:p>
          <a:p>
            <a:pPr>
              <a:buClrTx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      			              - klíčivost 96%</a:t>
            </a:r>
          </a:p>
          <a:p>
            <a:pPr>
              <a:buClrTx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      - HTS       55g</a:t>
            </a:r>
          </a:p>
          <a:p>
            <a:pPr>
              <a:buClrTx/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MKS = 55.10000/95.96=54,82 Kg</a:t>
            </a:r>
          </a:p>
          <a:p>
            <a:pPr>
              <a:buClrTx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 pšenice sejeme 4 miliony zrn na ha, potom výsevek bude: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V= MKS . 4=54,82 . 4 = 219 KG/HA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14. CELKOVÝ ZDRAVOTNÍ STAV OSIVA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POSUZUJE SE SUBJEKTIVNĚ (SMYSLOVĚ)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URČUJEME -  BARVU</a:t>
            </a:r>
          </a:p>
          <a:p>
            <a:pPr>
              <a:buClrTx/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-  LESK</a:t>
            </a:r>
          </a:p>
          <a:p>
            <a:pPr>
              <a:buClrTx/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-  VŮNI</a:t>
            </a:r>
          </a:p>
          <a:p>
            <a:pPr>
              <a:buClrTx/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				-  CHUŤ</a:t>
            </a:r>
          </a:p>
          <a:p>
            <a:pPr>
              <a:buClrTx/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-  ŠKŮDCE</a:t>
            </a:r>
          </a:p>
          <a:p>
            <a:pPr>
              <a:buClrTx/>
              <a:buNone/>
            </a:pPr>
            <a:endParaRPr lang="cs-CZ" dirty="0" smtClean="0"/>
          </a:p>
          <a:p>
            <a:pPr>
              <a:buClrTx/>
              <a:buNone/>
            </a:pPr>
            <a:endParaRPr lang="cs-CZ" dirty="0" smtClean="0"/>
          </a:p>
          <a:p>
            <a:pPr>
              <a:buClrTx/>
              <a:buNone/>
            </a:pPr>
            <a:endParaRPr lang="cs-CZ" dirty="0" smtClean="0"/>
          </a:p>
          <a:p>
            <a:pPr>
              <a:buClrTx/>
              <a:buNone/>
            </a:pPr>
            <a:endParaRPr lang="cs-CZ" dirty="0" smtClean="0"/>
          </a:p>
          <a:p>
            <a:pPr>
              <a:buClrTx/>
              <a:buNone/>
            </a:pPr>
            <a:endParaRPr lang="cs-CZ" dirty="0" smtClean="0"/>
          </a:p>
          <a:p>
            <a:pPr>
              <a:buClrTx/>
              <a:buNone/>
            </a:pPr>
            <a:endParaRPr lang="cs-CZ" dirty="0" smtClean="0"/>
          </a:p>
          <a:p>
            <a:pPr>
              <a:buClrTx/>
              <a:buNone/>
            </a:pPr>
            <a:endParaRPr lang="cs-CZ" dirty="0" smtClean="0"/>
          </a:p>
          <a:p>
            <a:pPr>
              <a:buClrTx/>
              <a:buNone/>
            </a:pPr>
            <a:endParaRPr lang="cs-CZ" dirty="0" smtClean="0"/>
          </a:p>
          <a:p>
            <a:pPr>
              <a:buClrTx/>
              <a:buNone/>
            </a:pPr>
            <a:endParaRPr lang="cs-CZ" dirty="0" smtClean="0"/>
          </a:p>
          <a:p>
            <a:pPr>
              <a:buClrTx/>
              <a:buNone/>
            </a:pPr>
            <a:endParaRPr lang="cs-CZ" dirty="0" smtClean="0"/>
          </a:p>
          <a:p>
            <a:pPr>
              <a:buClrTx/>
              <a:buNone/>
            </a:pPr>
            <a:endParaRPr lang="cs-CZ" dirty="0" smtClean="0"/>
          </a:p>
          <a:p>
            <a:pPr>
              <a:buClrTx/>
              <a:buNone/>
            </a:pPr>
            <a:endParaRPr lang="cs-CZ" dirty="0" smtClean="0"/>
          </a:p>
          <a:p>
            <a:pPr>
              <a:buClrTx/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OTÁZKY K OPAKOVÁNÍ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132856"/>
            <a:ext cx="8686800" cy="3947269"/>
          </a:xfrm>
        </p:spPr>
        <p:txBody>
          <a:bodyPr>
            <a:normAutofit/>
          </a:bodyPr>
          <a:lstStyle/>
          <a:p>
            <a:pPr marL="514350" indent="-514350">
              <a:buClrTx/>
              <a:buFont typeface="+mj-lt"/>
              <a:buAutoNum type="arabicParenR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Charakterizujte pojem osiva</a:t>
            </a:r>
          </a:p>
          <a:p>
            <a:pPr marL="514350" indent="-514350">
              <a:buClrTx/>
              <a:buFont typeface="+mj-lt"/>
              <a:buAutoNum type="arabicParenR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Vyjmenujte vlastnosti osiva</a:t>
            </a:r>
          </a:p>
          <a:p>
            <a:pPr marL="514350" indent="-514350">
              <a:buClrTx/>
              <a:buFont typeface="+mj-lt"/>
              <a:buAutoNum type="arabicParenR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Charakterizujte pravost osiva a vysvětlete k čemu slouží</a:t>
            </a:r>
          </a:p>
          <a:p>
            <a:pPr marL="514350" indent="-514350">
              <a:buClrTx/>
              <a:buFont typeface="+mj-lt"/>
              <a:buAutoNum type="arabicParenR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Charakterizujte zdravotní stav osiva</a:t>
            </a:r>
          </a:p>
          <a:p>
            <a:pPr marL="514350" indent="-514350">
              <a:buClrTx/>
              <a:buFont typeface="+mj-lt"/>
              <a:buAutoNum type="arabicParenR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Vysvětlete pojem HTS a jeho využití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7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Pokud není uvedeno jinak, jsou použité objekty vlastní originální tvorbou autora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Materiál je určen pro bezplatné používání pro potřeby výuky a vzdělávání na všech typech škol a školských zařízení. Jakékoliv další využití podléhá autorskému zákonu. Veškerá vlastní díla autora (fotografie, videa) lze bezplatně dále používat i šířit při uvedení autorova jména 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TEKSL, Milan. Pěstování rostlin: učebnice pro střední zemědělské školy. </a:t>
            </a:r>
            <a:r>
              <a:rPr lang="cs-CZ" sz="3000" b="1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. 1. Praha: </a:t>
            </a:r>
            <a:r>
              <a:rPr lang="cs-CZ" sz="3000" b="1" dirty="0" err="1" smtClean="0">
                <a:latin typeface="Times New Roman" pitchFamily="18" charset="0"/>
                <a:cs typeface="Times New Roman" pitchFamily="18" charset="0"/>
              </a:rPr>
              <a:t>Credit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, 1996. 300 s. ISBN 80-901-6457-9</a:t>
            </a:r>
            <a:r>
              <a:rPr lang="cs-CZ" sz="3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396</TotalTime>
  <Words>630</Words>
  <Application>Microsoft Office PowerPoint</Application>
  <PresentationFormat>Předvádění na obrazovce (4:3)</PresentationFormat>
  <Paragraphs>125</Paragraphs>
  <Slides>19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Cesta</vt:lpstr>
      <vt:lpstr>Snímek 1</vt:lpstr>
      <vt:lpstr>oSIVO</vt:lpstr>
      <vt:lpstr>POJEM OSIVO</vt:lpstr>
      <vt:lpstr>1. PRAVOST osiva</vt:lpstr>
      <vt:lpstr>2. PŮVOD osiva</vt:lpstr>
      <vt:lpstr>3. VLHKOST osiva</vt:lpstr>
      <vt:lpstr>4. HTS</vt:lpstr>
      <vt:lpstr>5. OBJEMOVÁ HMOTNOST</vt:lpstr>
      <vt:lpstr>6. VYROVNANOST OSIVA</vt:lpstr>
      <vt:lpstr>7. ČISTOTA OSIVA</vt:lpstr>
      <vt:lpstr>8. Klíčivost osiva</vt:lpstr>
      <vt:lpstr>9. Energie klíčivosti</vt:lpstr>
      <vt:lpstr>10. Vzcházivost osiva</vt:lpstr>
      <vt:lpstr>11. Užitná hodnota osiva</vt:lpstr>
      <vt:lpstr>12. Hmotnost milionu klíč. semen</vt:lpstr>
      <vt:lpstr>13. Hmotnost milionu klíč. semen</vt:lpstr>
      <vt:lpstr>14. CELKOVÝ ZDRAVOTNÍ STAV OSIVA</vt:lpstr>
      <vt:lpstr>OTÁZKY K OPAKOVÁNÍ</vt:lpstr>
      <vt:lpstr>POUŽITÉ ZDROJE</vt:lpstr>
    </vt:vector>
  </TitlesOfParts>
  <Company>Ministerstvo školství, mládeže a tělovýchovy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machackova petra</dc:creator>
  <cp:lastModifiedBy>Dum</cp:lastModifiedBy>
  <cp:revision>67</cp:revision>
  <dcterms:created xsi:type="dcterms:W3CDTF">2010-09-06T12:21:50Z</dcterms:created>
  <dcterms:modified xsi:type="dcterms:W3CDTF">2014-04-01T20:20:59Z</dcterms:modified>
</cp:coreProperties>
</file>