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3" r:id="rId2"/>
    <p:sldId id="257" r:id="rId3"/>
    <p:sldId id="258" r:id="rId4"/>
    <p:sldId id="259" r:id="rId5"/>
    <p:sldId id="260" r:id="rId6"/>
    <p:sldId id="261" r:id="rId7"/>
    <p:sldId id="265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07" autoAdjust="0"/>
  </p:normalViewPr>
  <p:slideViewPr>
    <p:cSldViewPr>
      <p:cViewPr>
        <p:scale>
          <a:sx n="80" d="100"/>
          <a:sy n="80" d="100"/>
        </p:scale>
        <p:origin x="-1086" y="3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FFCAE47-E4B6-47D6-B7E0-FE4EEE1D9042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273134712"/>
              </p:ext>
            </p:extLst>
          </p:nvPr>
        </p:nvGraphicFramePr>
        <p:xfrm>
          <a:off x="1115616" y="1916832"/>
          <a:ext cx="6697662" cy="4637208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1278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Osevní postupy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Ing. Jitka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Krobová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Pěstování rostlin pro 2. a 3. ročník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agropodnikání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Druhý ročník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agropodnikání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21.4.2013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Žáci se naučí podle daných zásad sestavovat osevní postupy a využít tuto problematiku v praxi.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Výukový materiál je ve formě prezentace a žáci se budou setkávat s tímto tématem od 2. ročníku až k maturitní zkoušce. Naučí se sestavit a naplánovat sled rostlin na orné půdě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6600" b="1" dirty="0" smtClean="0">
                <a:latin typeface="Times New Roman" pitchFamily="18" charset="0"/>
                <a:cs typeface="Times New Roman" pitchFamily="18" charset="0"/>
              </a:rPr>
              <a:t>OSEVNÍ POSTUP</a:t>
            </a:r>
            <a:endParaRPr lang="cs-CZ" sz="6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pPr>
              <a:buClrTx/>
              <a:buFont typeface="Wingdings" pitchFamily="2" charset="2"/>
              <a:buChar char="Ø"/>
            </a:pPr>
            <a:r>
              <a:rPr lang="cs-CZ" b="1" u="sng" dirty="0" smtClean="0"/>
              <a:t>Střídání plodin -</a:t>
            </a:r>
            <a:r>
              <a:rPr lang="cs-CZ" b="1" dirty="0" smtClean="0"/>
              <a:t> zařazování plodin po sobě na orné půdě</a:t>
            </a:r>
          </a:p>
          <a:p>
            <a:pPr>
              <a:buClrTx/>
              <a:buFont typeface="Wingdings" pitchFamily="2" charset="2"/>
              <a:buChar char="Ø"/>
            </a:pPr>
            <a:endParaRPr lang="cs-CZ" b="1" dirty="0" smtClean="0"/>
          </a:p>
          <a:p>
            <a:pPr>
              <a:buClrTx/>
              <a:buFont typeface="Wingdings" pitchFamily="2" charset="2"/>
              <a:buChar char="Ø"/>
            </a:pPr>
            <a:r>
              <a:rPr lang="cs-CZ" b="1" u="sng" dirty="0" smtClean="0"/>
              <a:t>Osevní postup -</a:t>
            </a:r>
            <a:r>
              <a:rPr lang="cs-CZ" b="1" dirty="0" smtClean="0"/>
              <a:t>  střídání plodin na všech pozemcích během několika let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6600" b="1" dirty="0" smtClean="0">
                <a:latin typeface="Times New Roman" pitchFamily="18" charset="0"/>
                <a:cs typeface="Times New Roman" pitchFamily="18" charset="0"/>
              </a:rPr>
              <a:t>OSEVNÍ SLED</a:t>
            </a:r>
            <a:endParaRPr lang="cs-CZ" sz="6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ClrTx/>
              <a:buFont typeface="Wingdings" pitchFamily="2" charset="2"/>
              <a:buChar char="Ø"/>
            </a:pPr>
            <a:r>
              <a:rPr lang="cs-CZ" b="1" u="sng" dirty="0" smtClean="0"/>
              <a:t>Osevní sled – </a:t>
            </a:r>
            <a:r>
              <a:rPr lang="cs-CZ" b="1" dirty="0" smtClean="0"/>
              <a:t>určuje pořadí plodin za sebou</a:t>
            </a:r>
          </a:p>
          <a:p>
            <a:pPr>
              <a:buClrTx/>
              <a:buFont typeface="Wingdings" pitchFamily="2" charset="2"/>
              <a:buChar char="Ø"/>
            </a:pPr>
            <a:endParaRPr lang="cs-CZ" b="1" dirty="0" smtClean="0"/>
          </a:p>
          <a:p>
            <a:pPr>
              <a:buClrTx/>
              <a:buFont typeface="Wingdings" pitchFamily="2" charset="2"/>
              <a:buChar char="Ø"/>
            </a:pPr>
            <a:r>
              <a:rPr lang="cs-CZ" sz="2400" b="1" u="sng" dirty="0" smtClean="0"/>
              <a:t>hlavní plodina </a:t>
            </a:r>
            <a:r>
              <a:rPr lang="cs-CZ" sz="2400" b="1" dirty="0" smtClean="0"/>
              <a:t>- řádná plodina v daném roce (kukuřice obecná)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sz="2400" b="1" u="sng" dirty="0" smtClean="0"/>
              <a:t>předplodina</a:t>
            </a:r>
            <a:r>
              <a:rPr lang="cs-CZ" sz="2400" b="1" dirty="0" smtClean="0"/>
              <a:t> - předchází plodině hlavní (vojtěška obecná)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sz="2400" b="1" u="sng" dirty="0" smtClean="0"/>
              <a:t>následná plodina </a:t>
            </a:r>
            <a:r>
              <a:rPr lang="cs-CZ" sz="2400" b="1" dirty="0" smtClean="0"/>
              <a:t>- následuje po hlavní a může přecházet do následujícího roku ( ozimá obilnina)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sz="2400" b="1" u="sng" dirty="0" smtClean="0"/>
              <a:t>meziplodina</a:t>
            </a:r>
            <a:r>
              <a:rPr lang="cs-CZ" sz="2400" b="1" dirty="0" smtClean="0"/>
              <a:t> - plodina mezi hlavními plodinami (hořčice obecná)</a:t>
            </a:r>
            <a:endParaRPr lang="cs-CZ" sz="24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5400" b="1" dirty="0" smtClean="0">
                <a:latin typeface="Times New Roman" pitchFamily="18" charset="0"/>
                <a:cs typeface="Times New Roman" pitchFamily="18" charset="0"/>
              </a:rPr>
              <a:t>význam STŘÍDÁNÍ PLODIN</a:t>
            </a:r>
            <a:endParaRPr lang="cs-CZ" sz="5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/>
              <a:t>Zamezit výskytu chorob a škůdců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/>
              <a:t>Zamezit výskytu plevelů (ubírají rostlině světlo, vodu, živiny a jsou hostiteli chorob a škůdců)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/>
              <a:t>Využít co nejlépe půdu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/>
              <a:t>Zvýšit úrodnost a kvalitu plodin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800" b="1" dirty="0" smtClean="0">
                <a:latin typeface="Times New Roman" pitchFamily="18" charset="0"/>
                <a:cs typeface="Times New Roman" pitchFamily="18" charset="0"/>
              </a:rPr>
              <a:t>Zásady střídání plodin</a:t>
            </a:r>
            <a:endParaRPr lang="cs-CZ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Střídáme plodiny náročné s nenáročnými (živiny, vodu)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Střídáme plodiny hluboko kořenící s mělce kořenícími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Střídáme plodiny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zaplevelující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s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nezaplevelujícími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Střídáme plodiny širokolisté s úzkolistými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6600" b="1" dirty="0" smtClean="0"/>
              <a:t>Otázky k opakování</a:t>
            </a:r>
            <a:endParaRPr lang="cs-CZ" sz="6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2060848"/>
            <a:ext cx="8686800" cy="4163293"/>
          </a:xfrm>
        </p:spPr>
        <p:txBody>
          <a:bodyPr/>
          <a:lstStyle/>
          <a:p>
            <a:pPr>
              <a:buClrTx/>
              <a:buFont typeface="Wingdings" pitchFamily="2" charset="2"/>
              <a:buChar char="Ø"/>
            </a:pPr>
            <a:r>
              <a:rPr lang="cs-CZ" b="1" dirty="0" smtClean="0"/>
              <a:t>1) Charakterizujte hlavní plodinu a uveďte příklady hlavních plodin.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b="1" dirty="0" smtClean="0"/>
              <a:t>2) Uveďte tři příklady zásad střídání plodin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b="1" dirty="0" smtClean="0"/>
              <a:t>3) Zařaďte pšenici obecnou z hlediska osevního sledu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b="1" dirty="0" smtClean="0"/>
              <a:t>4) Uveďte význam střídání plodin</a:t>
            </a:r>
          </a:p>
          <a:p>
            <a:pPr marL="0" indent="0"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dirty="0" smtClean="0"/>
              <a:t>POUŽITÉ ZDROJE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ClrTx/>
              <a:buFont typeface="Wingdings" pitchFamily="2" charset="2"/>
              <a:buChar char="Ø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TEKSL, Milan. Pěstování rostlin: učebnice pro střední zemědělské školy.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Vyd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. 1. Praha: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Credit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, 1996. 300 s. ISBN 80-901-6457-9</a:t>
            </a:r>
          </a:p>
          <a:p>
            <a:pPr>
              <a:buClrTx/>
              <a:buFont typeface="Wingdings" pitchFamily="2" charset="2"/>
              <a:buChar char="Ø"/>
            </a:pP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itchFamily="2" charset="2"/>
              <a:buChar char="Ø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Pokud není uvedeno jinak, jsou použité objekty vlastní originální tvorbou autora</a:t>
            </a:r>
          </a:p>
          <a:p>
            <a:pPr>
              <a:buClrTx/>
              <a:buFont typeface="Wingdings" pitchFamily="2" charset="2"/>
              <a:buChar char="Ø"/>
            </a:pP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itchFamily="2" charset="2"/>
              <a:buChar char="Ø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Materiál je určen pro bezplatné používání pro potřeby výuky a vzdělávání na všech typech škol a školských zařízení. Jakékoliv další využití podléhá autorskému zákonu. Veškerá vlastní díla autora (fotografie, videa) lze bezplatně dále používat i šířit při uvedení autorova jména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225</TotalTime>
  <Words>369</Words>
  <Application>Microsoft Office PowerPoint</Application>
  <PresentationFormat>Předvádění na obrazovce (4:3)</PresentationFormat>
  <Paragraphs>56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Cesta</vt:lpstr>
      <vt:lpstr>Snímek 1</vt:lpstr>
      <vt:lpstr>OSEVNÍ POSTUP</vt:lpstr>
      <vt:lpstr>OSEVNÍ SLED</vt:lpstr>
      <vt:lpstr>význam STŘÍDÁNÍ PLODIN</vt:lpstr>
      <vt:lpstr>Zásady střídání plodin</vt:lpstr>
      <vt:lpstr>Otázky k opakování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OSEVNÍ POSTUPY</dc:title>
  <dc:creator>Acer</dc:creator>
  <cp:lastModifiedBy>Acer</cp:lastModifiedBy>
  <cp:revision>38</cp:revision>
  <dcterms:created xsi:type="dcterms:W3CDTF">2012-12-12T20:19:37Z</dcterms:created>
  <dcterms:modified xsi:type="dcterms:W3CDTF">2013-10-09T20:20:00Z</dcterms:modified>
</cp:coreProperties>
</file>