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63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07" autoAdjust="0"/>
  </p:normalViewPr>
  <p:slideViewPr>
    <p:cSldViewPr>
      <p:cViewPr>
        <p:scale>
          <a:sx n="100" d="100"/>
          <a:sy n="100" d="100"/>
        </p:scale>
        <p:origin x="-318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1/Tarwe_korrels_Triticum_aestivum.jpg" TargetMode="External"/><Relationship Id="rId2" Type="http://schemas.openxmlformats.org/officeDocument/2006/relationships/hyperlink" Target="http://commons.wikimedia.org/wiki/Poacea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Haverkorrels_Avena_sati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68364866"/>
              </p:ext>
            </p:extLst>
          </p:nvPr>
        </p:nvGraphicFramePr>
        <p:xfrm>
          <a:off x="1115616" y="1916833"/>
          <a:ext cx="6697662" cy="47705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43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Charakteristika obilnin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86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5.12.2012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9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další obilninou, seznámí se s hospodářským významem, technologií pěstování a výnosem kukuřice obecné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56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kukuřice obecné setkávat po celé studium v předmětu pěstování rostlin a chovu zvířat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Nejdůležitější zemědělská </a:t>
            </a:r>
            <a:r>
              <a:rPr lang="cs-CZ" b="1" dirty="0" smtClean="0"/>
              <a:t>p</a:t>
            </a:r>
            <a:r>
              <a:rPr lang="cs-CZ" b="1" dirty="0" smtClean="0"/>
              <a:t>lodina</a:t>
            </a:r>
            <a:endParaRPr lang="cs-CZ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Základní potravina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Základní krmení hospodářských zvířat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Surovina, která se využívá v pivovarském, farmaceutickém lihovarském a škrobárenském průmyslu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18812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595341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Čeleď: LIPVICOVITÉ – POACEAE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Označujeme je jako kulturní trávy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Obilnina</a:t>
            </a:r>
            <a:r>
              <a:rPr lang="cs-CZ" b="1" dirty="0" smtClean="0"/>
              <a:t> – rostlina, která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dirty="0" smtClean="0"/>
              <a:t>roste na pozemku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b="1" u="sng" dirty="0" smtClean="0"/>
              <a:t>Obilovina</a:t>
            </a:r>
            <a:r>
              <a:rPr lang="cs-CZ" b="1" dirty="0" smtClean="0"/>
              <a:t> – zralé zrno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2179046" cy="478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09120"/>
            <a:ext cx="2801888" cy="209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8470" y="6043030"/>
            <a:ext cx="757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49339" y="5673698"/>
            <a:ext cx="766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922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Obilniny i. skupiny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Zástupci:</a:t>
            </a:r>
            <a:r>
              <a:rPr lang="cs-CZ" b="1" dirty="0" smtClean="0"/>
              <a:t>	Pšenice obecná</a:t>
            </a:r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Žito seté</a:t>
            </a:r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Ječmen setý</a:t>
            </a:r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Oves setý</a:t>
            </a:r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err="1" smtClean="0"/>
              <a:t>Tritikale</a:t>
            </a:r>
            <a:endParaRPr lang="cs-CZ" sz="3200" b="1" dirty="0" smtClean="0"/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Pohanka obecná</a:t>
            </a:r>
          </a:p>
          <a:p>
            <a:pPr marL="2743200" lvl="6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Proso seté</a:t>
            </a:r>
            <a:endParaRPr lang="cs-CZ" sz="32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8760"/>
            <a:ext cx="2526608" cy="3368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5795972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7782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Ckarakteristika</a:t>
            </a:r>
            <a:r>
              <a:rPr lang="cs-CZ" b="1" dirty="0" smtClean="0"/>
              <a:t> obilnin i. skupiny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Obilka má na břišní straně podélnou rýhu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Při klíčení se vytváří několik zárodečných kořínků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Stéblo je rozděleno </a:t>
            </a:r>
            <a:r>
              <a:rPr lang="cs-CZ" b="1" dirty="0" err="1" smtClean="0"/>
              <a:t>kolénky</a:t>
            </a:r>
            <a:r>
              <a:rPr lang="cs-CZ" b="1" dirty="0" smtClean="0"/>
              <a:t> (5-7)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Internodia stébla jsou dutá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Plodiny mají ozimou a jarní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formu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Menší nároky na teplotu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Větší nároky na vláhu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84984"/>
            <a:ext cx="2283152" cy="3044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6257179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9301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obilnin II. skupiny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Obilka nemá rýhu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Při klíčení se vytváří jeden zárodečný kořínek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Stéblo je členěno na 8 a více článků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V klásku se lépe vyvíjejí horní kvítky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Vyskytují se pouze jarní formy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Větší nároky na teplo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Nároky na vláhu menší 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(kromě rýže)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01008"/>
            <a:ext cx="1944216" cy="2593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48394" y="6107554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4858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Biologická charakteristika obilnin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Stonek: </a:t>
            </a:r>
            <a:r>
              <a:rPr lang="cs-CZ" b="1" dirty="0" smtClean="0"/>
              <a:t>	stéblo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u="sng" dirty="0" smtClean="0"/>
              <a:t>Květenství: </a:t>
            </a:r>
            <a:r>
              <a:rPr lang="cs-CZ" b="1" dirty="0" smtClean="0"/>
              <a:t>	klas – pšenice, žito, ječmen, 			           </a:t>
            </a:r>
            <a:r>
              <a:rPr lang="cs-CZ" b="1" dirty="0" err="1" smtClean="0"/>
              <a:t>tritikale</a:t>
            </a:r>
            <a:endParaRPr lang="cs-CZ" b="1" dirty="0" smtClean="0"/>
          </a:p>
          <a:p>
            <a:pPr marL="2286000" lvl="5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 	lata – oves</a:t>
            </a:r>
          </a:p>
          <a:p>
            <a:pPr marL="114300" indent="0">
              <a:buClrTx/>
              <a:buFont typeface="Wingdings" pitchFamily="2" charset="2"/>
              <a:buChar char="Ø"/>
            </a:pPr>
            <a:r>
              <a:rPr lang="cs-CZ" b="1" dirty="0" smtClean="0"/>
              <a:t>   </a:t>
            </a:r>
            <a:r>
              <a:rPr lang="cs-CZ" b="1" u="sng" dirty="0" smtClean="0"/>
              <a:t>Plod:</a:t>
            </a:r>
            <a:r>
              <a:rPr lang="cs-CZ" b="1" dirty="0" smtClean="0"/>
              <a:t> obilka- </a:t>
            </a:r>
            <a:r>
              <a:rPr lang="cs-CZ" b="1" dirty="0"/>
              <a:t>nahá </a:t>
            </a:r>
            <a:r>
              <a:rPr lang="cs-CZ" b="1" dirty="0" smtClean="0"/>
              <a:t>– pšenice, žito, 				kukuřice, </a:t>
            </a:r>
            <a:r>
              <a:rPr lang="cs-CZ" b="1" dirty="0" err="1" smtClean="0"/>
              <a:t>tritikale</a:t>
            </a:r>
            <a:endParaRPr lang="cs-CZ" b="1" dirty="0"/>
          </a:p>
          <a:p>
            <a:pPr marL="2286000" lvl="5" indent="0">
              <a:buClrTx/>
              <a:buFont typeface="Wingdings" pitchFamily="2" charset="2"/>
              <a:buChar char="Ø"/>
            </a:pPr>
            <a:r>
              <a:rPr lang="cs-CZ" sz="3200" b="1" dirty="0" smtClean="0"/>
              <a:t>  - pluchatá – ječmen, oves</a:t>
            </a:r>
          </a:p>
          <a:p>
            <a:pPr marL="2286000" lvl="5" indent="0" algn="r">
              <a:buClrTx/>
              <a:buFont typeface="Wingdings" pitchFamily="2" charset="2"/>
              <a:buChar char="Ø"/>
            </a:pP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013571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nahých a pluchatých obilek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3379570" cy="3346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44122"/>
            <a:ext cx="3816424" cy="2813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1004" y="5334894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61979" y="1606757"/>
            <a:ext cx="175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Obilka pluchatá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958" y="1791423"/>
            <a:ext cx="1346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Obilka nahá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5519560"/>
            <a:ext cx="709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0288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Uveďte  příklady obilnin z 1. skupiny     obilnin.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Která skupina obilnin je náročná na teplo?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3. Co je plodem obilnin?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Jaký stonek najdeme u obilnin?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 Do jaké skupiny obilnin zařadíte rýži.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6. Jaké formy obilnin rozeznáváme?</a:t>
            </a:r>
          </a:p>
          <a:p>
            <a:pPr>
              <a:buClrTx/>
              <a:buFont typeface="Wingdings" pitchFamily="2" charset="2"/>
              <a:buChar char="Ø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12517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b="1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Obr.1,2,3,4,5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commons.wikimedia.org/wiki/Poaceae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Obr.6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upload.wikimedia.org/wikipedia/commons/4/41/Tarwe_korrels_Triticum_aestivum.jpg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Obr.7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commons.wikimedia.org/wiki/File:Haverkorrels_Avena_sativa.jpg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1062</TotalTime>
  <Words>450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hospodářský význam</vt:lpstr>
      <vt:lpstr>Biologická charakteristika</vt:lpstr>
      <vt:lpstr>Obilniny i. skupiny</vt:lpstr>
      <vt:lpstr>Ckarakteristika obilnin i. skupiny</vt:lpstr>
      <vt:lpstr>Charakteristika obilnin II. skupiny</vt:lpstr>
      <vt:lpstr>Biologická charakteristika obilnin</vt:lpstr>
      <vt:lpstr>Ukázka nahých a pluchatých obilek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161</cp:revision>
  <dcterms:created xsi:type="dcterms:W3CDTF">2012-12-12T20:19:37Z</dcterms:created>
  <dcterms:modified xsi:type="dcterms:W3CDTF">2014-04-01T17:16:31Z</dcterms:modified>
</cp:coreProperties>
</file>