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3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61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07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9/96/Wheat_P1210892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2/2a/Tarweaa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6/65/Triticum_aestivum1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4/41/Tarwe_korrels_Triticum_aestivum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d/d7/431_Header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Triticum_aestivum" TargetMode="External"/><Relationship Id="rId2" Type="http://schemas.openxmlformats.org/officeDocument/2006/relationships/hyperlink" Target="http://commons.wikimedia.org/wiki/File:Wheat_P121089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431_Header.jpg" TargetMode="External"/><Relationship Id="rId4" Type="http://schemas.openxmlformats.org/officeDocument/2006/relationships/hyperlink" Target="http://commons.wikimedia.org/wiki/File:Tarwe_korrels_Triticum_aestivu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78148063"/>
              </p:ext>
            </p:extLst>
          </p:nvPr>
        </p:nvGraphicFramePr>
        <p:xfrm>
          <a:off x="1115616" y="1916832"/>
          <a:ext cx="6697662" cy="463720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1278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Pšenice obecná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Triticum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aestivum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Třetí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10.12.2012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se naučí podle daných zásad sestavovat osevní postupy a využít tuto problematiku v praxi.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je ve formě prezentace a žáci se budou setkávat s tímto tématem od 2. ročníku až k maturitní zkoušce. Naučí se sestavit a naplánovat sled rostlin na orné půdě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686800" cy="838200"/>
          </a:xfrm>
        </p:spPr>
        <p:txBody>
          <a:bodyPr/>
          <a:lstStyle/>
          <a:p>
            <a:r>
              <a:rPr lang="cs-CZ" dirty="0" smtClean="0"/>
              <a:t>Pšenice obecná – </a:t>
            </a:r>
            <a:r>
              <a:rPr lang="cs-CZ" dirty="0" err="1" smtClean="0"/>
              <a:t>triticum</a:t>
            </a:r>
            <a:r>
              <a:rPr lang="cs-CZ" dirty="0" smtClean="0"/>
              <a:t> </a:t>
            </a:r>
            <a:r>
              <a:rPr lang="cs-CZ" dirty="0" err="1" smtClean="0"/>
              <a:t>aestivum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41922" y="6093296"/>
            <a:ext cx="766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pic>
        <p:nvPicPr>
          <p:cNvPr id="6" name="Picture 2" descr="File:Wheat P1210892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772816"/>
            <a:ext cx="6318249" cy="430663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5734750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Hospodářský význam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16832"/>
            <a:ext cx="8686800" cy="4163293"/>
          </a:xfrm>
        </p:spPr>
        <p:txBody>
          <a:bodyPr>
            <a:normAutofit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400" b="1" dirty="0"/>
              <a:t>Nejdůležitější plodina světa – </a:t>
            </a:r>
            <a:r>
              <a:rPr lang="cs-CZ" sz="2400" b="1" dirty="0" smtClean="0"/>
              <a:t>Indie, Rusko, Kanada</a:t>
            </a:r>
            <a:r>
              <a:rPr lang="cs-CZ" sz="2400" b="1" dirty="0"/>
              <a:t>, USA, Francie a Čína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400" b="1" u="sng" dirty="0" smtClean="0"/>
              <a:t>Potravinářský průmysl </a:t>
            </a:r>
            <a:r>
              <a:rPr lang="cs-CZ" sz="2400" b="1" dirty="0" smtClean="0"/>
              <a:t>- mouka </a:t>
            </a:r>
            <a:r>
              <a:rPr lang="cs-CZ" sz="2400" b="1" dirty="0"/>
              <a:t>(pečivo</a:t>
            </a:r>
            <a:r>
              <a:rPr lang="cs-CZ" sz="2400" b="1" dirty="0" smtClean="0"/>
              <a:t>), </a:t>
            </a:r>
            <a:r>
              <a:rPr lang="cs-CZ" sz="2400" b="1" dirty="0"/>
              <a:t>a krupice</a:t>
            </a:r>
            <a:r>
              <a:rPr lang="cs-CZ" sz="2400" b="1" dirty="0" smtClean="0"/>
              <a:t>, mlýnské odpady(otruby, krm. mouka), glycidové </a:t>
            </a:r>
            <a:r>
              <a:rPr lang="cs-CZ" sz="2400" b="1" dirty="0"/>
              <a:t>krmivo pro drůbež a mladá zvířata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400" b="1" u="sng" dirty="0"/>
              <a:t>Průmyslová </a:t>
            </a:r>
            <a:r>
              <a:rPr lang="cs-CZ" sz="2400" b="1" u="sng" dirty="0" smtClean="0"/>
              <a:t>surovina</a:t>
            </a:r>
            <a:r>
              <a:rPr lang="cs-CZ" sz="2400" b="1" dirty="0" smtClean="0"/>
              <a:t> – výroba líhu a škrobu</a:t>
            </a:r>
            <a:endParaRPr lang="cs-CZ" sz="2400" b="1" dirty="0"/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400" b="1" dirty="0"/>
              <a:t>Sláma ke krmení a podestýlka, zaorávání, v </a:t>
            </a:r>
            <a:r>
              <a:rPr lang="cs-CZ" sz="2400" b="1" dirty="0" err="1" smtClean="0"/>
              <a:t>luskoobilných</a:t>
            </a:r>
            <a:r>
              <a:rPr lang="cs-CZ" sz="2400" b="1" dirty="0" smtClean="0"/>
              <a:t> směskách </a:t>
            </a:r>
            <a:r>
              <a:rPr lang="cs-CZ" sz="2400" b="1" dirty="0"/>
              <a:t>se krmí na zeleno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49785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Biologická charakteristika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FORMA: jarní a ozimá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jednoletá rostlina, samosprašná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/>
              <a:t>Kořeny</a:t>
            </a:r>
            <a:r>
              <a:rPr lang="cs-CZ" b="1" dirty="0" smtClean="0"/>
              <a:t>: kořenový systém svazčitý,odnožovací uzel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/>
              <a:t>Listy</a:t>
            </a:r>
            <a:r>
              <a:rPr lang="cs-CZ" b="1" dirty="0" smtClean="0"/>
              <a:t>: pochva a čepel (jazýček </a:t>
            </a:r>
            <a:r>
              <a:rPr lang="cs-CZ" b="1" dirty="0"/>
              <a:t>a chlupatá </a:t>
            </a:r>
            <a:r>
              <a:rPr lang="cs-CZ" b="1" dirty="0" smtClean="0"/>
              <a:t>ouška)</a:t>
            </a:r>
            <a:endParaRPr lang="cs-CZ" b="1" dirty="0"/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/>
              <a:t>Květ</a:t>
            </a:r>
            <a:r>
              <a:rPr lang="cs-CZ" b="1" dirty="0" smtClean="0"/>
              <a:t>: květenství </a:t>
            </a:r>
            <a:r>
              <a:rPr lang="cs-CZ" b="1" dirty="0"/>
              <a:t>– osinatý nebo </a:t>
            </a:r>
            <a:r>
              <a:rPr lang="cs-CZ" b="1" dirty="0" smtClean="0"/>
              <a:t>bezosinný </a:t>
            </a:r>
            <a:r>
              <a:rPr lang="cs-CZ" b="1" dirty="0"/>
              <a:t>klas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/>
              <a:t>Plod</a:t>
            </a:r>
            <a:r>
              <a:rPr lang="cs-CZ" b="1" dirty="0" smtClean="0"/>
              <a:t>: obilka s rýhou</a:t>
            </a:r>
            <a:endParaRPr lang="cs-CZ" b="1" dirty="0"/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/>
              <a:t>HTS – 30 – 55 </a:t>
            </a:r>
            <a:r>
              <a:rPr lang="cs-CZ" b="1" dirty="0" smtClean="0"/>
              <a:t>g</a:t>
            </a:r>
            <a:endParaRPr lang="cs-CZ" b="1" dirty="0"/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24128" y="4941168"/>
            <a:ext cx="1524000" cy="1016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724128" y="5554600"/>
            <a:ext cx="1830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60894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Nároky na prostředí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28800"/>
            <a:ext cx="8686800" cy="4451325"/>
          </a:xfrm>
        </p:spPr>
        <p:txBody>
          <a:bodyPr>
            <a:normAutofit lnSpcReduction="1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Pšenice obecná se pěstuje ve všech výrobních oblastech</a:t>
            </a:r>
          </a:p>
          <a:p>
            <a:pPr marL="0" indent="0">
              <a:buClrTx/>
              <a:buNone/>
            </a:pPr>
            <a:r>
              <a:rPr lang="cs-CZ" b="1" dirty="0"/>
              <a:t>	</a:t>
            </a:r>
            <a:r>
              <a:rPr lang="cs-CZ" b="1" dirty="0" smtClean="0"/>
              <a:t>- kukuřičná</a:t>
            </a:r>
          </a:p>
          <a:p>
            <a:pPr marL="0" indent="0">
              <a:buClrTx/>
              <a:buNone/>
            </a:pPr>
            <a:r>
              <a:rPr lang="cs-CZ" b="1" dirty="0"/>
              <a:t>	</a:t>
            </a:r>
            <a:r>
              <a:rPr lang="cs-CZ" b="1" dirty="0" smtClean="0"/>
              <a:t>- řepařská</a:t>
            </a:r>
          </a:p>
          <a:p>
            <a:pPr marL="0" indent="0">
              <a:buClrTx/>
              <a:buNone/>
            </a:pPr>
            <a:r>
              <a:rPr lang="cs-CZ" b="1" dirty="0"/>
              <a:t>	</a:t>
            </a:r>
            <a:r>
              <a:rPr lang="cs-CZ" b="1" dirty="0" smtClean="0"/>
              <a:t>- obilnářská</a:t>
            </a:r>
          </a:p>
          <a:p>
            <a:pPr marL="0" indent="0">
              <a:buClrTx/>
              <a:buNone/>
            </a:pPr>
            <a:r>
              <a:rPr lang="cs-CZ" b="1" dirty="0"/>
              <a:t>	</a:t>
            </a:r>
            <a:r>
              <a:rPr lang="cs-CZ" b="1" dirty="0" smtClean="0"/>
              <a:t>- bramborářská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Klíčí při 3-4 °C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Vydrží mrazy do -20°C</a:t>
            </a:r>
          </a:p>
        </p:txBody>
      </p:sp>
    </p:spTree>
    <p:extLst>
      <p:ext uri="{BB962C8B-B14F-4D97-AF65-F5344CB8AC3E}">
        <p14:creationId xmlns:p14="http://schemas.microsoft.com/office/powerpoint/2010/main" xmlns="" val="15435970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Zařazení  do </a:t>
            </a:r>
            <a:r>
              <a:rPr lang="cs-CZ" sz="7200" b="1" dirty="0" err="1" smtClean="0"/>
              <a:t>op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686800" cy="4381947"/>
          </a:xfrm>
        </p:spPr>
        <p:txBody>
          <a:bodyPr/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800" b="1" dirty="0" smtClean="0"/>
              <a:t>Vyžaduje zlepšující předplodinu (okopaniny, olejniny, jeteloviny, mák, luskoviny)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800" b="1" dirty="0" smtClean="0"/>
              <a:t>Nevhodná předplodina je obilnina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dirty="0" smtClean="0"/>
          </a:p>
          <a:p>
            <a:pPr marL="0" indent="0">
              <a:buClrTx/>
              <a:buNone/>
            </a:pPr>
            <a:r>
              <a:rPr lang="cs-CZ" sz="2000" dirty="0" smtClean="0"/>
              <a:t>Obr.3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40352" y="5013176"/>
            <a:ext cx="709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pic>
        <p:nvPicPr>
          <p:cNvPr id="12290" name="Picture 2" descr="File:Tarweaa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3212976"/>
            <a:ext cx="1396377" cy="3068960"/>
          </a:xfrm>
          <a:prstGeom prst="rect">
            <a:avLst/>
          </a:prstGeom>
          <a:noFill/>
        </p:spPr>
      </p:pic>
      <p:pic>
        <p:nvPicPr>
          <p:cNvPr id="12292" name="Picture 4" descr="File:Triticum aestivum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3573016"/>
            <a:ext cx="3456384" cy="25879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6287679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Výživa a hnojení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ctr">
              <a:buClrTx/>
              <a:buFont typeface="Wingdings" panose="05000000000000000000" pitchFamily="2" charset="2"/>
              <a:buChar char="Ø"/>
            </a:pPr>
            <a:r>
              <a:rPr lang="cs-CZ" b="1" u="sng" dirty="0"/>
              <a:t>HNOJENÍ DRASLÍKEM</a:t>
            </a:r>
          </a:p>
          <a:p>
            <a:pPr algn="ctr">
              <a:buClrTx/>
              <a:buFont typeface="Wingdings" panose="05000000000000000000" pitchFamily="2" charset="2"/>
              <a:buChar char="Ø"/>
            </a:pPr>
            <a:endParaRPr lang="cs-CZ" b="1" u="sng" dirty="0" smtClean="0"/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Podle </a:t>
            </a:r>
            <a:r>
              <a:rPr lang="cs-CZ" b="1" dirty="0"/>
              <a:t>zásob v půdě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/>
              <a:t>Dávka v rozmezí  50-170kg/ha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/>
              <a:t>Aplikace před orbou</a:t>
            </a:r>
          </a:p>
          <a:p>
            <a:pPr algn="ctr">
              <a:buClrTx/>
              <a:buFont typeface="Wingdings" panose="05000000000000000000" pitchFamily="2" charset="2"/>
              <a:buChar char="Ø"/>
            </a:pPr>
            <a:r>
              <a:rPr lang="cs-CZ" b="1" u="sng" dirty="0"/>
              <a:t>HNOJENÍ FOSFOREM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/>
              <a:t>Podle zásob v půdě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/>
              <a:t>Dávka v rozmezí 20-40kg/ha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/>
              <a:t>Aplikace před orbou</a:t>
            </a:r>
          </a:p>
          <a:p>
            <a:pPr algn="ctr">
              <a:buClrTx/>
              <a:buFont typeface="Wingdings" panose="05000000000000000000" pitchFamily="2" charset="2"/>
              <a:buChar char="Ø"/>
            </a:pPr>
            <a:r>
              <a:rPr lang="cs-CZ" b="1" dirty="0"/>
              <a:t>Pšenice jarní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/>
              <a:t>Dávka N je v rozmezí 80-120kg/ha, 1/2 až 2/3 se aplikuje před setím a zbytek na konci odnožování.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/>
              <a:t>P a K stejné jako u ozimé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56315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Výživa a hnojení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132856"/>
            <a:ext cx="8686800" cy="3947269"/>
          </a:xfrm>
        </p:spPr>
        <p:txBody>
          <a:bodyPr/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Dávkování N u pšenice ozimé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Dávky: regenerační- ihned z jara (ledky)</a:t>
            </a:r>
          </a:p>
          <a:p>
            <a:pPr marL="0" indent="0">
              <a:buClrTx/>
              <a:buNone/>
            </a:pPr>
            <a:r>
              <a:rPr lang="cs-CZ" b="1" dirty="0"/>
              <a:t>	 </a:t>
            </a:r>
            <a:r>
              <a:rPr lang="cs-CZ" b="1" dirty="0" smtClean="0"/>
              <a:t>      produkční – pro vývoj odnoží (kapalná)</a:t>
            </a:r>
          </a:p>
          <a:p>
            <a:pPr marL="0" indent="0">
              <a:buClrTx/>
              <a:buNone/>
            </a:pPr>
            <a:r>
              <a:rPr lang="cs-CZ" b="1" dirty="0"/>
              <a:t>	</a:t>
            </a:r>
            <a:r>
              <a:rPr lang="cs-CZ" b="1" dirty="0" smtClean="0"/>
              <a:t>       kvalitativní – pro kvalitu zrna 	 	       (ledky, DAM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30903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ZPRACOVÁNÍ PŮDY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132856"/>
            <a:ext cx="8686800" cy="3947269"/>
          </a:xfrm>
        </p:spPr>
        <p:txBody>
          <a:bodyPr/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Základní- na podzim </a:t>
            </a:r>
          </a:p>
          <a:p>
            <a:pPr marL="0" indent="0">
              <a:buClrTx/>
              <a:buNone/>
            </a:pPr>
            <a:r>
              <a:rPr lang="cs-CZ" b="1" dirty="0" smtClean="0"/>
              <a:t>   Podmítka 8-12 cm</a:t>
            </a:r>
          </a:p>
          <a:p>
            <a:pPr marL="0" indent="0">
              <a:buClrTx/>
              <a:buNone/>
            </a:pPr>
            <a:r>
              <a:rPr lang="cs-CZ" b="1" dirty="0" smtClean="0"/>
              <a:t>   Orba mělká až střední 20cm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Předseťová – na podzim – setí do řádků 12.5 cm</a:t>
            </a:r>
          </a:p>
        </p:txBody>
      </p:sp>
    </p:spTree>
    <p:extLst>
      <p:ext uri="{BB962C8B-B14F-4D97-AF65-F5344CB8AC3E}">
        <p14:creationId xmlns:p14="http://schemas.microsoft.com/office/powerpoint/2010/main" xmlns="" val="306606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Výsev pšenice obecné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Termín</a:t>
            </a:r>
            <a:r>
              <a:rPr lang="cs-CZ" b="1" dirty="0" smtClean="0"/>
              <a:t>: 10.9. -30.10 </a:t>
            </a:r>
          </a:p>
          <a:p>
            <a:pPr marL="0" indent="0">
              <a:buNone/>
            </a:pPr>
            <a:r>
              <a:rPr lang="cs-CZ" b="1" u="sng" dirty="0" smtClean="0"/>
              <a:t>Hloubka</a:t>
            </a:r>
            <a:r>
              <a:rPr lang="cs-CZ" b="1" dirty="0" smtClean="0"/>
              <a:t>: 3 cm</a:t>
            </a:r>
          </a:p>
          <a:p>
            <a:pPr marL="0" indent="0">
              <a:buNone/>
            </a:pPr>
            <a:r>
              <a:rPr lang="cs-CZ" b="1" u="sng" dirty="0" smtClean="0"/>
              <a:t>Výsevek: </a:t>
            </a:r>
            <a:r>
              <a:rPr lang="cs-CZ" b="1" dirty="0" smtClean="0"/>
              <a:t> 4 mil. </a:t>
            </a:r>
            <a:r>
              <a:rPr lang="cs-CZ" b="1" dirty="0" smtClean="0"/>
              <a:t>klíčivých </a:t>
            </a:r>
            <a:r>
              <a:rPr lang="cs-CZ" b="1" dirty="0" smtClean="0"/>
              <a:t>semen</a:t>
            </a:r>
          </a:p>
          <a:p>
            <a:pPr marL="0" indent="0">
              <a:buNone/>
            </a:pPr>
            <a:r>
              <a:rPr lang="cs-CZ" b="1" dirty="0" smtClean="0"/>
              <a:t>		200 – 220 kg</a:t>
            </a:r>
            <a:endParaRPr lang="cs-CZ" b="1" dirty="0"/>
          </a:p>
        </p:txBody>
      </p:sp>
      <p:pic>
        <p:nvPicPr>
          <p:cNvPr id="8194" name="Picture 2" descr="File:Tarwe korrels Triticum aestivu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501008"/>
            <a:ext cx="3759537" cy="277265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8332184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Ošetření pšenice obecné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204864"/>
            <a:ext cx="8686800" cy="4021907"/>
          </a:xfrm>
        </p:spPr>
        <p:txBody>
          <a:bodyPr/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/>
              <a:t>Chemické</a:t>
            </a:r>
            <a:r>
              <a:rPr lang="cs-CZ" b="1" dirty="0" smtClean="0"/>
              <a:t> – po zimě – fungicidy proti plísni šedé, herbicidy proti plevelům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/>
              <a:t>Mechanické</a:t>
            </a:r>
            <a:r>
              <a:rPr lang="cs-CZ" b="1" dirty="0" smtClean="0"/>
              <a:t> – ošetření proti plevelům, provzdušnění půdy a odstranění plevelů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0581282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/>
              <a:t>Sklizeň pšenice obecné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6793"/>
            <a:ext cx="8686800" cy="4464496"/>
          </a:xfrm>
        </p:spPr>
        <p:txBody>
          <a:bodyPr/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Termín závisí na počasí, polovina července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Výnos se pohybuje 6 -8 t/ha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Špičkové výnosy dosahují až 10t/ha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Pšenici sklízíme</a:t>
            </a:r>
          </a:p>
          <a:p>
            <a:pPr>
              <a:buClrTx/>
              <a:buNone/>
            </a:pPr>
            <a:r>
              <a:rPr lang="cs-CZ" b="1" dirty="0" smtClean="0"/>
              <a:t>   v plné zralosti</a:t>
            </a:r>
            <a:endParaRPr lang="cs-CZ" b="1" dirty="0"/>
          </a:p>
        </p:txBody>
      </p:sp>
      <p:pic>
        <p:nvPicPr>
          <p:cNvPr id="3076" name="Picture 4" descr="File:431 Head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19600" y="3744740"/>
            <a:ext cx="3628864" cy="285261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059832" y="5445224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58080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/>
              <a:t>Otázky k opakování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060848"/>
            <a:ext cx="8686800" cy="4163293"/>
          </a:xfrm>
        </p:spPr>
        <p:txBody>
          <a:bodyPr>
            <a:normAutofit fontScale="925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dirty="0" smtClean="0"/>
              <a:t>1</a:t>
            </a:r>
            <a:r>
              <a:rPr lang="cs-CZ" b="1" dirty="0" smtClean="0"/>
              <a:t>) Charakterizujte předplodiny, které jsou vhodné pro pšenici obecnou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2) Rozdělte dávky hnojení dusíkem a příklady hnojiv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3) Určete výnos pšenice obecné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4) Uveďte oblasti pěstování pšenice obecné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5) Charakterizujte hospodářský význam pšenice obecné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/>
              <a:t>POUŽITÉ ZDROJE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Obr.1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http://commons.wikimedia.org/wiki/File:Wheat_P1210892.jpg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Obr. 2, 3, 4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commons.wikimedia.org/wiki/Triticum_aestivum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Obr. 6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http://commons.wikimedia.org/wiki/File:Tarwe_korrels_Triticum_aestivum.jpg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Obr. 7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http://commons.wikimedia.org/wiki/File:431_Header.jpg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Kuchtík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F., Procházka, I.,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Teksl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M., Valeš, J.: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Pěstování rostlin II. - Celostátní učebnice pro střední zemědělské školy.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Nakladatelství FEZ, Třebíč, 1995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366</TotalTime>
  <Words>624</Words>
  <Application>Microsoft Office PowerPoint</Application>
  <PresentationFormat>Předvádění na obrazovce (4:3)</PresentationFormat>
  <Paragraphs>108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Pšenice obecná – triticum aestivum</vt:lpstr>
      <vt:lpstr>Hospodářský význam</vt:lpstr>
      <vt:lpstr>Biologická charakteristika</vt:lpstr>
      <vt:lpstr>Nároky na prostředí</vt:lpstr>
      <vt:lpstr>Zařazení  do op</vt:lpstr>
      <vt:lpstr>Výživa a hnojení</vt:lpstr>
      <vt:lpstr>Výživa a hnojení</vt:lpstr>
      <vt:lpstr>ZPRACOVÁNÍ PŮDY</vt:lpstr>
      <vt:lpstr>Výsev pšenice obecné</vt:lpstr>
      <vt:lpstr>Ošetření pšenice obecné</vt:lpstr>
      <vt:lpstr>Sklizeň pšenice obecné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OSEVNÍ POSTUPY</dc:title>
  <dc:creator>Acer</dc:creator>
  <cp:lastModifiedBy>Dum</cp:lastModifiedBy>
  <cp:revision>69</cp:revision>
  <dcterms:created xsi:type="dcterms:W3CDTF">2012-12-12T20:19:37Z</dcterms:created>
  <dcterms:modified xsi:type="dcterms:W3CDTF">2014-04-01T18:02:09Z</dcterms:modified>
</cp:coreProperties>
</file>