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3" r:id="rId2"/>
    <p:sldId id="266" r:id="rId3"/>
    <p:sldId id="267" r:id="rId4"/>
    <p:sldId id="268" r:id="rId5"/>
    <p:sldId id="269" r:id="rId6"/>
    <p:sldId id="270" r:id="rId7"/>
    <p:sldId id="271" r:id="rId8"/>
    <p:sldId id="273" r:id="rId9"/>
    <p:sldId id="274" r:id="rId10"/>
    <p:sldId id="275" r:id="rId11"/>
    <p:sldId id="276" r:id="rId12"/>
    <p:sldId id="261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07" autoAdjust="0"/>
  </p:normalViewPr>
  <p:slideViewPr>
    <p:cSldViewPr>
      <p:cViewPr>
        <p:scale>
          <a:sx n="80" d="100"/>
          <a:sy n="80" d="100"/>
        </p:scale>
        <p:origin x="-888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C4DBE7-537D-42BB-908C-8F909C0E9D0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b/bf/Wintergerste-2008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6/6c/Gerst_oortjes_Hordeum_vulgare_auricles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0/04/Hordeum_vulgare-2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9/97/Hordeum_vulgare_in_Lancaster,_PA-00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1/1d/Gerstenkorrels_Hordeum_vulgar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Hordeum_vulgar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08464908"/>
              </p:ext>
            </p:extLst>
          </p:nvPr>
        </p:nvGraphicFramePr>
        <p:xfrm>
          <a:off x="1115616" y="1916832"/>
          <a:ext cx="6697662" cy="442384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Ječmen setý –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Hordeum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vulgare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14.1.2013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naučí technologii pěstování ječmene setého a poznatky dokážou využít v praxi.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 a žáci se budou s technologií pěstování ječmene setého setkávat po celé studium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Ječmen setý- </a:t>
            </a:r>
            <a:r>
              <a:rPr lang="cs-CZ" sz="4800" b="1" dirty="0" err="1" smtClean="0"/>
              <a:t>hordeum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vulgare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41922" y="6093296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11" name="Picture 2" descr="File:Wintergerste-2008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484784"/>
            <a:ext cx="6912768" cy="46142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573475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Hospodářský význam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  <a:defRPr/>
            </a:pPr>
            <a:r>
              <a:rPr lang="cs-CZ" b="1" dirty="0" smtClean="0"/>
              <a:t>Potravinářský průmysl (ječné kroupy, kávové náhražky, slad)</a:t>
            </a:r>
            <a:endParaRPr lang="cs-CZ" b="1" dirty="0"/>
          </a:p>
          <a:p>
            <a:pPr>
              <a:buClrTx/>
              <a:buFont typeface="Wingdings" panose="05000000000000000000" pitchFamily="2" charset="2"/>
              <a:buChar char="Ø"/>
              <a:defRPr/>
            </a:pPr>
            <a:r>
              <a:rPr lang="cs-CZ" b="1" dirty="0" smtClean="0"/>
              <a:t>Krmné účely (na zeleno, odpad ze sladoven – sladový květ)</a:t>
            </a:r>
            <a:endParaRPr lang="cs-CZ" b="1" dirty="0"/>
          </a:p>
          <a:p>
            <a:pPr>
              <a:buClrTx/>
              <a:buFont typeface="Wingdings" panose="05000000000000000000" pitchFamily="2" charset="2"/>
              <a:buChar char="Ø"/>
              <a:defRPr/>
            </a:pPr>
            <a:r>
              <a:rPr lang="cs-CZ" b="1" dirty="0"/>
              <a:t>Používá se k výrobě lihu</a:t>
            </a:r>
          </a:p>
          <a:p>
            <a:pPr>
              <a:buClrTx/>
              <a:buFont typeface="Wingdings" panose="05000000000000000000" pitchFamily="2" charset="2"/>
              <a:buChar char="Ø"/>
              <a:defRPr/>
            </a:pPr>
            <a:r>
              <a:rPr lang="cs-CZ" b="1" dirty="0"/>
              <a:t>Farmaceutický průmysl </a:t>
            </a:r>
            <a:r>
              <a:rPr lang="cs-CZ" b="1" dirty="0" smtClean="0"/>
              <a:t>(maltózové sirupy)</a:t>
            </a: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434978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Biologická charakteristika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FORMA: jarní (sladovnický) a ozimá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jednoletá rostlina, samosprašná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Kořeny</a:t>
            </a:r>
            <a:r>
              <a:rPr lang="cs-CZ" b="1" dirty="0" smtClean="0"/>
              <a:t>: kořenový systém dobrý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Listy</a:t>
            </a:r>
            <a:r>
              <a:rPr lang="cs-CZ" b="1" dirty="0" smtClean="0"/>
              <a:t>:čepel s velkými překříženými oušky</a:t>
            </a:r>
          </a:p>
          <a:p>
            <a:pPr lvl="0" fontAlgn="base"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lang="cs-CZ" b="1" u="sng" dirty="0" smtClean="0"/>
              <a:t>Květ</a:t>
            </a:r>
            <a:r>
              <a:rPr lang="cs-CZ" b="1" dirty="0" smtClean="0"/>
              <a:t>: </a:t>
            </a:r>
            <a:r>
              <a:rPr lang="cs-CZ" b="1" dirty="0"/>
              <a:t>Klas </a:t>
            </a:r>
            <a:r>
              <a:rPr lang="cs-CZ" b="1" dirty="0" smtClean="0"/>
              <a:t>osinatý i bezosinný</a:t>
            </a:r>
            <a:endParaRPr lang="cs-CZ" b="1" dirty="0"/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Plod</a:t>
            </a:r>
            <a:r>
              <a:rPr lang="cs-CZ" b="1" dirty="0" smtClean="0"/>
              <a:t>: obilka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HTS </a:t>
            </a:r>
            <a:r>
              <a:rPr lang="cs-CZ" b="1" dirty="0"/>
              <a:t>– </a:t>
            </a:r>
            <a:r>
              <a:rPr lang="cs-CZ" b="1" dirty="0" smtClean="0"/>
              <a:t>35 </a:t>
            </a:r>
            <a:r>
              <a:rPr lang="cs-CZ" b="1" dirty="0"/>
              <a:t>– </a:t>
            </a:r>
            <a:r>
              <a:rPr lang="cs-CZ" b="1" dirty="0" smtClean="0"/>
              <a:t>50 g</a:t>
            </a:r>
            <a:endParaRPr lang="cs-CZ" b="1" dirty="0"/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dirty="0" smtClean="0"/>
          </a:p>
          <a:p>
            <a:pPr marL="0" indent="0">
              <a:buClrTx/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86227" y="357301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7" name="Picture 2" descr="File:Gerst oortjes Hordeum vulgare auricl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933056"/>
            <a:ext cx="1610142" cy="26642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395012" y="602128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60894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Nároky na prostředí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45132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Ječmen ozimý můžeme pěstovat v nižších a středních polohách, ječmen jarní je celkově náročnější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Klíčí při teplotě 3-4 °C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Ozimý ječmen snese jen malé mrazy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Vymrzá a při napadení plísní sněžnou i </a:t>
            </a:r>
            <a:r>
              <a:rPr lang="cs-CZ" b="1" dirty="0" err="1" smtClean="0"/>
              <a:t>vyzimuje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Nároky na vodu má ječmen nižší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Ječmen jarní má vyšší nároky na vodu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15435970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Zařazení op</a:t>
            </a:r>
            <a:endParaRPr lang="cs-CZ" sz="7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628801"/>
            <a:ext cx="8686800" cy="3387346"/>
          </a:xfrm>
        </p:spPr>
        <p:txBody>
          <a:bodyPr>
            <a:normAutofit fontScale="925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Ječmen ozimý zařazujeme po pšenici a okopaninách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Jarní ječmen nesmíme pěstovat po ozimém (nebezpečí epidemie padlého travního)</a:t>
            </a:r>
          </a:p>
          <a:p>
            <a:pPr>
              <a:buClrTx/>
              <a:buNone/>
            </a:pPr>
            <a:r>
              <a:rPr lang="cs-CZ" b="1" dirty="0" smtClean="0"/>
              <a:t>    a plodinách první </a:t>
            </a:r>
          </a:p>
          <a:p>
            <a:pPr>
              <a:buClrTx/>
              <a:buNone/>
            </a:pPr>
            <a:r>
              <a:rPr lang="cs-CZ" b="1" dirty="0" smtClean="0"/>
              <a:t>    tratě</a:t>
            </a:r>
          </a:p>
          <a:p>
            <a:pPr marL="0" indent="0">
              <a:buClrTx/>
              <a:buNone/>
            </a:pPr>
            <a:endParaRPr lang="cs-CZ" dirty="0"/>
          </a:p>
        </p:txBody>
      </p:sp>
      <p:pic>
        <p:nvPicPr>
          <p:cNvPr id="5" name="Picture 4" descr="File:Hordeum vulgare-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645024"/>
            <a:ext cx="3384376" cy="253828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95936" y="573325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28767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Výživa a hnojení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P,K - podle stavu živin, jinak před výsevem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N- 1/3 na podzim cca 30kg/ha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2/3 na jaře, rozdělit na – regenerační </a:t>
            </a:r>
          </a:p>
          <a:p>
            <a:pPr marL="0" indent="0">
              <a:buClrTx/>
              <a:buNone/>
            </a:pPr>
            <a:r>
              <a:rPr lang="cs-CZ" b="1" dirty="0"/>
              <a:t> </a:t>
            </a:r>
            <a:r>
              <a:rPr lang="cs-CZ" b="1" dirty="0" smtClean="0"/>
              <a:t>  					  40-60kg/ha</a:t>
            </a:r>
          </a:p>
          <a:p>
            <a:pPr marL="0" indent="0">
              <a:buClrTx/>
              <a:buNone/>
            </a:pPr>
            <a:r>
              <a:rPr lang="cs-CZ" b="1" dirty="0" smtClean="0"/>
              <a:t>				        - produkční 30kg/ha</a:t>
            </a:r>
          </a:p>
          <a:p>
            <a:pPr marL="0" indent="0">
              <a:buClrTx/>
              <a:buNone/>
            </a:pPr>
            <a:r>
              <a:rPr lang="cs-CZ" b="1" dirty="0"/>
              <a:t>	</a:t>
            </a:r>
            <a:r>
              <a:rPr lang="cs-CZ" b="1" dirty="0" smtClean="0"/>
              <a:t>			        - kvalitativní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602128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pic>
        <p:nvPicPr>
          <p:cNvPr id="6" name="Picture 6" descr="File:Hordeum vulgare in Lancaster, PA-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789040"/>
            <a:ext cx="4032448" cy="26815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215631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ZPRACOVÁNÍ PŮDY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2856"/>
            <a:ext cx="8686800" cy="3947269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Základní</a:t>
            </a:r>
            <a:r>
              <a:rPr lang="cs-CZ" b="1" dirty="0" smtClean="0"/>
              <a:t>- na podzim - podmítka 8-12 cm</a:t>
            </a:r>
          </a:p>
          <a:p>
            <a:pPr marL="0" indent="0">
              <a:buClrTx/>
              <a:buNone/>
            </a:pPr>
            <a:r>
              <a:rPr lang="cs-CZ" b="1" dirty="0" smtClean="0"/>
              <a:t>   orba mělká až střední 20cm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Předseťová</a:t>
            </a:r>
            <a:r>
              <a:rPr lang="cs-CZ" b="1" dirty="0" smtClean="0"/>
              <a:t> – urovnání povrchu, příprava seťového lůžka – setí do řádků 12,5 cm</a:t>
            </a:r>
          </a:p>
        </p:txBody>
      </p:sp>
    </p:spTree>
    <p:extLst>
      <p:ext uri="{BB962C8B-B14F-4D97-AF65-F5344CB8AC3E}">
        <p14:creationId xmlns="" xmlns:p14="http://schemas.microsoft.com/office/powerpoint/2010/main" val="306606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výsev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Termín</a:t>
            </a:r>
            <a:r>
              <a:rPr lang="cs-CZ" b="1" dirty="0" smtClean="0"/>
              <a:t>: ozimý do 25.9.</a:t>
            </a:r>
          </a:p>
          <a:p>
            <a:pPr marL="0" indent="0">
              <a:buNone/>
            </a:pPr>
            <a:r>
              <a:rPr lang="cs-CZ" b="1" dirty="0" smtClean="0"/>
              <a:t>	     jarní brzy z jara</a:t>
            </a:r>
          </a:p>
          <a:p>
            <a:pPr marL="0" indent="0">
              <a:buNone/>
            </a:pPr>
            <a:r>
              <a:rPr lang="cs-CZ" b="1" u="sng" dirty="0" smtClean="0"/>
              <a:t>Hloubka</a:t>
            </a:r>
            <a:r>
              <a:rPr lang="cs-CZ" b="1" dirty="0" smtClean="0"/>
              <a:t>: 2-3 cm</a:t>
            </a:r>
          </a:p>
          <a:p>
            <a:pPr marL="0" indent="0">
              <a:buNone/>
            </a:pPr>
            <a:r>
              <a:rPr lang="cs-CZ" b="1" u="sng" dirty="0" smtClean="0"/>
              <a:t>Výsevek: </a:t>
            </a:r>
            <a:r>
              <a:rPr lang="cs-CZ" b="1" dirty="0" smtClean="0"/>
              <a:t> 4 mil. </a:t>
            </a:r>
            <a:r>
              <a:rPr lang="cs-CZ" b="1" dirty="0" smtClean="0"/>
              <a:t>klíčivých </a:t>
            </a:r>
            <a:r>
              <a:rPr lang="cs-CZ" b="1" dirty="0" smtClean="0"/>
              <a:t>semen</a:t>
            </a:r>
          </a:p>
          <a:p>
            <a:pPr marL="0" indent="0">
              <a:buNone/>
            </a:pPr>
            <a:r>
              <a:rPr lang="cs-CZ" b="1" dirty="0" smtClean="0"/>
              <a:t>		140 – 200 kg/ha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56376" y="328498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pic>
        <p:nvPicPr>
          <p:cNvPr id="6" name="Picture 8" descr="File:Gerstenkorrels Hordeum vulga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04664"/>
            <a:ext cx="3840427" cy="2880320"/>
          </a:xfrm>
          <a:prstGeom prst="rect">
            <a:avLst/>
          </a:prstGeom>
          <a:noFill/>
        </p:spPr>
      </p:pic>
      <p:pic>
        <p:nvPicPr>
          <p:cNvPr id="7" name="Picture 10" descr="Gerstenkoern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4221088"/>
            <a:ext cx="1198240" cy="163396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228184" y="537321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33218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ošetření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04864"/>
            <a:ext cx="8686800" cy="4021907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Po zasetí můžeme zavláčet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Podpora odnožování </a:t>
            </a:r>
            <a:r>
              <a:rPr lang="cs-CZ" b="1" dirty="0" err="1" smtClean="0"/>
              <a:t>morforegulátory</a:t>
            </a:r>
            <a:r>
              <a:rPr lang="cs-CZ" b="1" dirty="0" smtClean="0"/>
              <a:t> růstu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A zároveň musíme porost přihnojit N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Po přezimování uválíme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2058128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sklizeň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Jarní ječmen sklízíme v červenci/srpnu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Výnos se pohybuje 3- 5,5 t/ha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Ozimý ječmen sklízíme jako první obilninu v ½ července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Výnos 7-9 t/ha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Špičkové výnosy mohou dosáhnout až 11t/ha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225808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Otázky k opakování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8686800" cy="4163293"/>
          </a:xfrm>
        </p:spPr>
        <p:txBody>
          <a:bodyPr>
            <a:normAutofit lnSpcReduction="10000"/>
          </a:bodyPr>
          <a:lstStyle/>
          <a:p>
            <a:pPr marL="514350" indent="-514350">
              <a:buClrTx/>
              <a:buAutoNum type="arabicPeriod"/>
            </a:pPr>
            <a:r>
              <a:rPr lang="cs-CZ" b="1" dirty="0" smtClean="0"/>
              <a:t>Určete standardní výnos ječmene ozimého</a:t>
            </a:r>
          </a:p>
          <a:p>
            <a:pPr marL="514350" indent="-514350">
              <a:buClrTx/>
              <a:buAutoNum type="arabicPeriod"/>
            </a:pPr>
            <a:r>
              <a:rPr lang="cs-CZ" b="1" dirty="0" smtClean="0"/>
              <a:t>Určete výsevek v kg/ha u ječmene ozimého</a:t>
            </a:r>
          </a:p>
          <a:p>
            <a:pPr marL="514350" indent="-514350">
              <a:buClrTx/>
              <a:buAutoNum type="arabicPeriod"/>
            </a:pPr>
            <a:r>
              <a:rPr lang="cs-CZ" b="1" dirty="0" smtClean="0"/>
              <a:t>Jaký ječmen je sladovnický?</a:t>
            </a:r>
          </a:p>
          <a:p>
            <a:pPr marL="514350" indent="-514350">
              <a:buClrTx/>
              <a:buAutoNum type="arabicPeriod"/>
            </a:pPr>
            <a:r>
              <a:rPr lang="cs-CZ" b="1" dirty="0" smtClean="0"/>
              <a:t>Uveďte termín výsevu ječmene jarního</a:t>
            </a:r>
          </a:p>
          <a:p>
            <a:pPr marL="514350" indent="-514350">
              <a:buClrTx/>
              <a:buAutoNum type="arabicPeriod"/>
            </a:pPr>
            <a:r>
              <a:rPr lang="cs-CZ" b="1" dirty="0" smtClean="0"/>
              <a:t>Zdůvodněte proč ječmen sladovnický nesmí být přehnojen N?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Obr.1, 2, 3, 4, 5, 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6,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ClrTx/>
              <a:buNone/>
            </a:pPr>
            <a:r>
              <a:rPr lang="cs-CZ" sz="2000" b="1" dirty="0" smtClean="0"/>
              <a:t>     </a:t>
            </a:r>
            <a:r>
              <a:rPr lang="cs-CZ" sz="2000" b="1" dirty="0" smtClean="0">
                <a:hlinkClick r:id="rId2"/>
              </a:rPr>
              <a:t>http://commons.wikimedia.org/wiki/Hordeum_vulgare</a:t>
            </a:r>
            <a:endParaRPr lang="cs-CZ" sz="2000" b="1" dirty="0" smtClean="0"/>
          </a:p>
          <a:p>
            <a:pPr marL="0" indent="0">
              <a:buClrTx/>
              <a:buFont typeface="Wingdings" pitchFamily="2" charset="2"/>
              <a:buChar char="Ø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M., Valeš, J.: Pěstování rostlin II. -       Celostátní  učebnice pro střední zemědělské školy. Nakladatelství FEZ, Třebíč, 1995</a:t>
            </a:r>
          </a:p>
          <a:p>
            <a:pPr marL="0" indent="0"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509</TotalTime>
  <Words>538</Words>
  <Application>Microsoft Office PowerPoint</Application>
  <PresentationFormat>Předvádění na obrazovce (4:3)</PresentationFormat>
  <Paragraphs>94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Ječmen setý- hordeum vulgare</vt:lpstr>
      <vt:lpstr>Hospodářský význam</vt:lpstr>
      <vt:lpstr>Biologická charakteristika</vt:lpstr>
      <vt:lpstr>Nároky na prostředí</vt:lpstr>
      <vt:lpstr>Zařazení op</vt:lpstr>
      <vt:lpstr>Výživa a hnojení</vt:lpstr>
      <vt:lpstr>ZPRACOVÁNÍ PŮDY</vt:lpstr>
      <vt:lpstr>výsev</vt:lpstr>
      <vt:lpstr>ošetření</vt:lpstr>
      <vt:lpstr>sklizeň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100</cp:revision>
  <dcterms:created xsi:type="dcterms:W3CDTF">2012-12-12T20:19:37Z</dcterms:created>
  <dcterms:modified xsi:type="dcterms:W3CDTF">2014-04-01T17:40:12Z</dcterms:modified>
</cp:coreProperties>
</file>