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3" r:id="rId2"/>
    <p:sldId id="266" r:id="rId3"/>
    <p:sldId id="267" r:id="rId4"/>
    <p:sldId id="268" r:id="rId5"/>
    <p:sldId id="269" r:id="rId6"/>
    <p:sldId id="270" r:id="rId7"/>
    <p:sldId id="271" r:id="rId8"/>
    <p:sldId id="273" r:id="rId9"/>
    <p:sldId id="274" r:id="rId10"/>
    <p:sldId id="275" r:id="rId11"/>
    <p:sldId id="276" r:id="rId12"/>
    <p:sldId id="261" r:id="rId13"/>
    <p:sldId id="265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07" autoAdjust="0"/>
  </p:normalViewPr>
  <p:slideViewPr>
    <p:cSldViewPr>
      <p:cViewPr>
        <p:scale>
          <a:sx n="80" d="100"/>
          <a:sy n="80" d="100"/>
        </p:scale>
        <p:origin x="-1086" y="3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FFCAE47-E4B6-47D6-B7E0-FE4EEE1D9042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commons.wikimedia.org/wiki/Secale_cereal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208464908"/>
              </p:ext>
            </p:extLst>
          </p:nvPr>
        </p:nvGraphicFramePr>
        <p:xfrm>
          <a:off x="1115616" y="1916832"/>
          <a:ext cx="6697662" cy="4637208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1278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Žito obecné –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Secale</a:t>
                      </a: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cereále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Ing. Jitka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Krobová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Pěstování rostlin pro 2. a 3. ročník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agropodnikání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Třetí ročník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agropodnikání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18.1.2013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Žáci se naučí podle daných zásad technologii pěstování žita ozimého a využít tuto problematiku v praxi.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Výukový materiál je ve formě prezentace a žáci se budou setkávat s tímto tématem od 3. ročníku až k maturitní zkoušce.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smtClean="0"/>
              <a:t>Žito seté </a:t>
            </a:r>
            <a:r>
              <a:rPr lang="cs-CZ" sz="4800" b="1" dirty="0" smtClean="0"/>
              <a:t>– </a:t>
            </a:r>
            <a:r>
              <a:rPr lang="cs-CZ" sz="4800" b="1" dirty="0" err="1" smtClean="0"/>
              <a:t>secale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cereale</a:t>
            </a:r>
            <a:endParaRPr lang="cs-CZ" sz="4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541922" y="6093296"/>
            <a:ext cx="7668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628800"/>
            <a:ext cx="6042248" cy="417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5734750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6000" b="1" dirty="0" smtClean="0"/>
              <a:t>Hospodářský význam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916832"/>
            <a:ext cx="8686800" cy="4163293"/>
          </a:xfrm>
        </p:spPr>
        <p:txBody>
          <a:bodyPr>
            <a:normAutofit/>
          </a:bodyPr>
          <a:lstStyle/>
          <a:p>
            <a:pPr>
              <a:buClrTx/>
              <a:buFont typeface="Wingdings" panose="05000000000000000000" pitchFamily="2" charset="2"/>
              <a:buChar char="Ø"/>
              <a:defRPr/>
            </a:pPr>
            <a:r>
              <a:rPr lang="cs-CZ" b="1" dirty="0"/>
              <a:t>Nejvýznamnější potravinářská obilnina</a:t>
            </a:r>
          </a:p>
          <a:p>
            <a:pPr>
              <a:buClrTx/>
              <a:buFont typeface="Wingdings" panose="05000000000000000000" pitchFamily="2" charset="2"/>
              <a:buChar char="Ø"/>
              <a:defRPr/>
            </a:pPr>
            <a:r>
              <a:rPr lang="cs-CZ" b="1" dirty="0"/>
              <a:t>Mouka ( chleba )</a:t>
            </a:r>
          </a:p>
          <a:p>
            <a:pPr>
              <a:buClrTx/>
              <a:buFont typeface="Wingdings" panose="05000000000000000000" pitchFamily="2" charset="2"/>
              <a:buChar char="Ø"/>
              <a:defRPr/>
            </a:pPr>
            <a:r>
              <a:rPr lang="cs-CZ" b="1" dirty="0"/>
              <a:t>Výroba kávových pochutin </a:t>
            </a:r>
            <a:r>
              <a:rPr lang="cs-CZ" b="1" dirty="0" smtClean="0"/>
              <a:t>(žitná káva)</a:t>
            </a:r>
            <a:endParaRPr lang="cs-CZ" b="1" dirty="0"/>
          </a:p>
          <a:p>
            <a:pPr>
              <a:buClrTx/>
              <a:buFont typeface="Wingdings" panose="05000000000000000000" pitchFamily="2" charset="2"/>
              <a:buChar char="Ø"/>
              <a:defRPr/>
            </a:pPr>
            <a:r>
              <a:rPr lang="cs-CZ" b="1" dirty="0"/>
              <a:t>Používá se k výrobě lihu</a:t>
            </a:r>
          </a:p>
          <a:p>
            <a:pPr>
              <a:buClrTx/>
              <a:buFont typeface="Wingdings" panose="05000000000000000000" pitchFamily="2" charset="2"/>
              <a:buChar char="Ø"/>
              <a:defRPr/>
            </a:pPr>
            <a:r>
              <a:rPr lang="cs-CZ" b="1" dirty="0"/>
              <a:t>Farmaceutický průmysl </a:t>
            </a:r>
            <a:endParaRPr lang="cs-CZ" b="1" dirty="0" smtClean="0"/>
          </a:p>
          <a:p>
            <a:pPr>
              <a:buClrTx/>
              <a:buFont typeface="Wingdings" panose="05000000000000000000" pitchFamily="2" charset="2"/>
              <a:buChar char="Ø"/>
              <a:defRPr/>
            </a:pPr>
            <a:r>
              <a:rPr lang="cs-CZ" b="1" dirty="0" smtClean="0"/>
              <a:t>(námel)</a:t>
            </a:r>
            <a:endParaRPr lang="cs-CZ" b="1" dirty="0"/>
          </a:p>
          <a:p>
            <a:pPr>
              <a:buClrTx/>
              <a:buFont typeface="Wingdings" panose="05000000000000000000" pitchFamily="2" charset="2"/>
              <a:buChar char="Ø"/>
              <a:defRPr/>
            </a:pPr>
            <a:r>
              <a:rPr lang="cs-CZ" b="1" dirty="0" err="1" smtClean="0"/>
              <a:t>Bioplynka</a:t>
            </a:r>
            <a:r>
              <a:rPr lang="cs-CZ" b="1" dirty="0" smtClean="0"/>
              <a:t> (sláma)</a:t>
            </a:r>
            <a:endParaRPr lang="cs-CZ" b="1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789040"/>
            <a:ext cx="3509650" cy="25620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572000" y="5589240"/>
            <a:ext cx="1205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4349785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/>
              <a:t>Biologická charakteristika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ClrTx/>
              <a:buFont typeface="Wingdings" panose="05000000000000000000" pitchFamily="2" charset="2"/>
              <a:buChar char="Ø"/>
            </a:pPr>
            <a:r>
              <a:rPr lang="cs-CZ" b="1" dirty="0" smtClean="0"/>
              <a:t>FORMA: pouze ozimá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b="1" dirty="0" smtClean="0"/>
              <a:t>jednoletá rostlina</a:t>
            </a:r>
            <a:r>
              <a:rPr lang="cs-CZ" b="1" dirty="0" smtClean="0"/>
              <a:t>, cizosprašná</a:t>
            </a:r>
            <a:endParaRPr lang="cs-CZ" b="1" dirty="0" smtClean="0"/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b="1" u="sng" dirty="0" smtClean="0"/>
              <a:t>Kořeny</a:t>
            </a:r>
            <a:r>
              <a:rPr lang="cs-CZ" b="1" dirty="0" smtClean="0"/>
              <a:t>: kořenový systém dobrý,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b="1" u="sng" dirty="0" smtClean="0"/>
              <a:t>Listy</a:t>
            </a:r>
            <a:r>
              <a:rPr lang="cs-CZ" b="1" dirty="0" smtClean="0"/>
              <a:t>: čepel </a:t>
            </a:r>
            <a:r>
              <a:rPr lang="cs-CZ" b="1" dirty="0" smtClean="0"/>
              <a:t>s malými oušky</a:t>
            </a:r>
            <a:endParaRPr lang="cs-CZ" b="1" dirty="0"/>
          </a:p>
          <a:p>
            <a:pPr lvl="0" fontAlgn="base"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lang="cs-CZ" b="1" u="sng" dirty="0" smtClean="0"/>
              <a:t>Květ</a:t>
            </a:r>
            <a:r>
              <a:rPr lang="cs-CZ" b="1" dirty="0" smtClean="0"/>
              <a:t>: </a:t>
            </a:r>
            <a:r>
              <a:rPr lang="cs-CZ" b="1" dirty="0"/>
              <a:t>Klas 20cm dlouhý, osinatý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b="1" u="sng" dirty="0" smtClean="0"/>
              <a:t>Plod</a:t>
            </a:r>
            <a:r>
              <a:rPr lang="cs-CZ" b="1" dirty="0" smtClean="0"/>
              <a:t>: obilka neobsahuje 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b="1" dirty="0" smtClean="0"/>
              <a:t>lepek</a:t>
            </a:r>
            <a:endParaRPr lang="cs-CZ" b="1" dirty="0"/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b="1" dirty="0"/>
              <a:t>HTS – 30 – 55 </a:t>
            </a:r>
            <a:r>
              <a:rPr lang="cs-CZ" b="1" dirty="0" smtClean="0"/>
              <a:t>g</a:t>
            </a:r>
            <a:endParaRPr lang="cs-CZ" b="1" dirty="0"/>
          </a:p>
          <a:p>
            <a:pPr>
              <a:buClrTx/>
              <a:buFont typeface="Wingdings" panose="05000000000000000000" pitchFamily="2" charset="2"/>
              <a:buChar char="Ø"/>
            </a:pPr>
            <a:endParaRPr lang="cs-CZ" dirty="0" smtClean="0"/>
          </a:p>
          <a:p>
            <a:pPr marL="0" indent="0">
              <a:buClrTx/>
              <a:buNone/>
            </a:pPr>
            <a:endParaRPr lang="cs-CZ" dirty="0"/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149080"/>
            <a:ext cx="3647331" cy="24482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8086227" y="3573016"/>
            <a:ext cx="7091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Obr.3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6608945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6000" b="1" dirty="0" smtClean="0"/>
              <a:t>Nároky na prostředí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628800"/>
            <a:ext cx="8686800" cy="4451325"/>
          </a:xfrm>
        </p:spPr>
        <p:txBody>
          <a:bodyPr>
            <a:normAutofit/>
          </a:bodyPr>
          <a:lstStyle/>
          <a:p>
            <a:pPr>
              <a:buClrTx/>
              <a:buFont typeface="Wingdings" panose="05000000000000000000" pitchFamily="2" charset="2"/>
              <a:buChar char="Ø"/>
            </a:pPr>
            <a:r>
              <a:rPr lang="cs-CZ" b="1" dirty="0" smtClean="0"/>
              <a:t>Vydrží mrazy do </a:t>
            </a:r>
            <a:r>
              <a:rPr lang="cs-CZ" b="1" smtClean="0"/>
              <a:t>-25 °C</a:t>
            </a:r>
            <a:endParaRPr lang="cs-CZ" b="1" dirty="0" smtClean="0"/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b="1" dirty="0" smtClean="0"/>
              <a:t>Žito nevymrzá, </a:t>
            </a:r>
          </a:p>
          <a:p>
            <a:pPr marL="0" indent="0">
              <a:buClrTx/>
              <a:buNone/>
            </a:pPr>
            <a:r>
              <a:rPr lang="cs-CZ" b="1" dirty="0" smtClean="0"/>
              <a:t>    ale </a:t>
            </a:r>
            <a:r>
              <a:rPr lang="cs-CZ" b="1" dirty="0" err="1" smtClean="0"/>
              <a:t>vyzimuje</a:t>
            </a:r>
            <a:endParaRPr lang="cs-CZ" b="1" dirty="0" smtClean="0"/>
          </a:p>
          <a:p>
            <a:pPr>
              <a:buClrTx/>
              <a:buFont typeface="Wingdings" panose="05000000000000000000" pitchFamily="2" charset="2"/>
              <a:buChar char="Ø"/>
            </a:pPr>
            <a:endParaRPr lang="cs-CZ" dirty="0" smtClean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210873"/>
            <a:ext cx="5294163" cy="407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835696" y="5445224"/>
            <a:ext cx="7091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Obr.4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5435970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b="1" dirty="0" smtClean="0"/>
              <a:t>Zařazení op</a:t>
            </a:r>
            <a:endParaRPr lang="cs-CZ" sz="72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04800" y="1988839"/>
            <a:ext cx="8686800" cy="3027307"/>
          </a:xfrm>
        </p:spPr>
        <p:txBody>
          <a:bodyPr/>
          <a:lstStyle/>
          <a:p>
            <a:pPr>
              <a:buClrTx/>
              <a:buFont typeface="Wingdings" panose="05000000000000000000" pitchFamily="2" charset="2"/>
              <a:buChar char="Ø"/>
            </a:pPr>
            <a:r>
              <a:rPr lang="cs-CZ" b="1" dirty="0" smtClean="0"/>
              <a:t>Žito pěstujeme v podhorských oblastech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b="1" dirty="0" smtClean="0"/>
              <a:t>Není náročné na předplodinu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b="1" dirty="0" smtClean="0"/>
              <a:t>Dáváme i po obilninách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b="1" dirty="0" smtClean="0"/>
              <a:t>Dobrá předplodina – okopanina, olejnina a jetelovina</a:t>
            </a:r>
          </a:p>
          <a:p>
            <a:pPr marL="0" indent="0">
              <a:buClrTx/>
              <a:buNone/>
            </a:pP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6287679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b="1" dirty="0" smtClean="0"/>
              <a:t>Výživa a hnojení</a:t>
            </a:r>
            <a:endParaRPr lang="cs-CZ" sz="7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Tx/>
              <a:buFont typeface="Wingdings" panose="05000000000000000000" pitchFamily="2" charset="2"/>
              <a:buChar char="Ø"/>
            </a:pPr>
            <a:r>
              <a:rPr lang="cs-CZ" b="1" dirty="0" smtClean="0"/>
              <a:t>P,K - podle stavu živin, jinak před výsevem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b="1" dirty="0" smtClean="0"/>
              <a:t>N- 1/3 na podzim, pozor na přehnojení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b="1" dirty="0" smtClean="0"/>
              <a:t>2/3 na jaře, rozdělit na – regenerační </a:t>
            </a:r>
          </a:p>
          <a:p>
            <a:pPr marL="0" indent="0">
              <a:buClrTx/>
              <a:buNone/>
            </a:pPr>
            <a:r>
              <a:rPr lang="cs-CZ" b="1" dirty="0"/>
              <a:t> </a:t>
            </a:r>
            <a:r>
              <a:rPr lang="cs-CZ" b="1" dirty="0" smtClean="0"/>
              <a:t>  					  40-60kg/ha</a:t>
            </a:r>
          </a:p>
          <a:p>
            <a:pPr marL="0" indent="0">
              <a:buClrTx/>
              <a:buNone/>
            </a:pPr>
            <a:r>
              <a:rPr lang="cs-CZ" b="1" dirty="0" smtClean="0"/>
              <a:t>				        - produkční 30kg/ha</a:t>
            </a:r>
          </a:p>
          <a:p>
            <a:pPr marL="0" indent="0">
              <a:buClrTx/>
              <a:buNone/>
            </a:pPr>
            <a:r>
              <a:rPr lang="cs-CZ" b="1" dirty="0"/>
              <a:t>	</a:t>
            </a:r>
            <a:r>
              <a:rPr lang="cs-CZ" b="1" dirty="0" smtClean="0"/>
              <a:t>			        - kvalitativní</a:t>
            </a:r>
            <a:endParaRPr lang="cs-CZ" b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789040"/>
            <a:ext cx="2088232" cy="2828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923928" y="5661248"/>
            <a:ext cx="7091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Obr.5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2156315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b="1" dirty="0" smtClean="0"/>
              <a:t>ZPRACOVÁNÍ PŮDY</a:t>
            </a:r>
            <a:endParaRPr lang="cs-CZ" sz="7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2132856"/>
            <a:ext cx="8686800" cy="3947269"/>
          </a:xfrm>
        </p:spPr>
        <p:txBody>
          <a:bodyPr/>
          <a:lstStyle/>
          <a:p>
            <a:pPr>
              <a:buClrTx/>
              <a:buFont typeface="Wingdings" panose="05000000000000000000" pitchFamily="2" charset="2"/>
              <a:buChar char="Ø"/>
            </a:pPr>
            <a:r>
              <a:rPr lang="cs-CZ" b="1" u="sng" dirty="0" smtClean="0"/>
              <a:t>Základní</a:t>
            </a:r>
            <a:r>
              <a:rPr lang="cs-CZ" b="1" dirty="0" smtClean="0"/>
              <a:t>- na podzim - podmítka 8-12 cm</a:t>
            </a:r>
          </a:p>
          <a:p>
            <a:pPr marL="0" indent="0">
              <a:buClrTx/>
              <a:buNone/>
            </a:pPr>
            <a:r>
              <a:rPr lang="cs-CZ" b="1" dirty="0" smtClean="0"/>
              <a:t>   orba mělká až střední 20cm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b="1" u="sng" dirty="0" smtClean="0"/>
              <a:t>Předseťová</a:t>
            </a:r>
            <a:r>
              <a:rPr lang="cs-CZ" b="1" dirty="0" smtClean="0"/>
              <a:t> – na podzim – setí do řádků 12,5 cm</a:t>
            </a:r>
          </a:p>
        </p:txBody>
      </p:sp>
    </p:spTree>
    <p:extLst>
      <p:ext uri="{BB962C8B-B14F-4D97-AF65-F5344CB8AC3E}">
        <p14:creationId xmlns="" xmlns:p14="http://schemas.microsoft.com/office/powerpoint/2010/main" val="3066066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b="1" dirty="0" smtClean="0"/>
              <a:t>výsev</a:t>
            </a:r>
            <a:endParaRPr lang="cs-CZ" sz="7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916832"/>
            <a:ext cx="8686800" cy="4163293"/>
          </a:xfrm>
        </p:spPr>
        <p:txBody>
          <a:bodyPr/>
          <a:lstStyle/>
          <a:p>
            <a:pPr marL="0" indent="0">
              <a:buNone/>
            </a:pPr>
            <a:r>
              <a:rPr lang="cs-CZ" b="1" u="sng" dirty="0" smtClean="0"/>
              <a:t>Termín</a:t>
            </a:r>
            <a:r>
              <a:rPr lang="cs-CZ" b="1" dirty="0" smtClean="0"/>
              <a:t>: do 30.9.</a:t>
            </a:r>
          </a:p>
          <a:p>
            <a:pPr marL="0" indent="0">
              <a:buNone/>
            </a:pPr>
            <a:r>
              <a:rPr lang="cs-CZ" b="1" u="sng" dirty="0" smtClean="0"/>
              <a:t>Hloubka</a:t>
            </a:r>
            <a:r>
              <a:rPr lang="cs-CZ" b="1" dirty="0" smtClean="0"/>
              <a:t>: 3 cm</a:t>
            </a:r>
          </a:p>
          <a:p>
            <a:pPr marL="0" indent="0">
              <a:buNone/>
            </a:pPr>
            <a:r>
              <a:rPr lang="cs-CZ" b="1" u="sng" dirty="0" smtClean="0"/>
              <a:t>Výsevek: </a:t>
            </a:r>
            <a:r>
              <a:rPr lang="cs-CZ" b="1" dirty="0" smtClean="0"/>
              <a:t> 4 mil. Klíčivých semen</a:t>
            </a:r>
          </a:p>
          <a:p>
            <a:pPr marL="0" indent="0">
              <a:buNone/>
            </a:pPr>
            <a:r>
              <a:rPr lang="cs-CZ" b="1" dirty="0" smtClean="0"/>
              <a:t>		180 – 200 kg/ha</a:t>
            </a:r>
            <a:endParaRPr lang="cs-CZ" b="1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717032"/>
            <a:ext cx="2914651" cy="204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923928" y="4941168"/>
            <a:ext cx="7091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Obr.6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8332184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dirty="0" smtClean="0"/>
              <a:t>ošetření</a:t>
            </a:r>
            <a:endParaRPr lang="cs-CZ" sz="8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204864"/>
            <a:ext cx="8686800" cy="4021907"/>
          </a:xfrm>
        </p:spPr>
        <p:txBody>
          <a:bodyPr/>
          <a:lstStyle/>
          <a:p>
            <a:pPr>
              <a:buClrTx/>
              <a:buFont typeface="Wingdings" panose="05000000000000000000" pitchFamily="2" charset="2"/>
              <a:buChar char="Ø"/>
            </a:pPr>
            <a:r>
              <a:rPr lang="cs-CZ" b="1" dirty="0" smtClean="0"/>
              <a:t>Se setím zavláčet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b="1" dirty="0" smtClean="0"/>
              <a:t>Nesnáší vláčení, mělčeji posazen odnožovací uzel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b="1" dirty="0" err="1" smtClean="0"/>
              <a:t>Morforegulátory</a:t>
            </a:r>
            <a:r>
              <a:rPr lang="cs-CZ" b="1" dirty="0" smtClean="0"/>
              <a:t> růstu zabrání proti poléhání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b="1" dirty="0" smtClean="0"/>
              <a:t>Ne herbicidy</a:t>
            </a:r>
            <a:endParaRPr lang="cs-CZ" b="1" dirty="0"/>
          </a:p>
        </p:txBody>
      </p:sp>
    </p:spTree>
    <p:extLst>
      <p:ext uri="{BB962C8B-B14F-4D97-AF65-F5344CB8AC3E}">
        <p14:creationId xmlns="" xmlns:p14="http://schemas.microsoft.com/office/powerpoint/2010/main" val="20581282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b="1" dirty="0" smtClean="0"/>
              <a:t>sklizeň</a:t>
            </a:r>
            <a:endParaRPr lang="cs-CZ" sz="7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2420888"/>
            <a:ext cx="8686800" cy="3659237"/>
          </a:xfrm>
        </p:spPr>
        <p:txBody>
          <a:bodyPr/>
          <a:lstStyle/>
          <a:p>
            <a:pPr>
              <a:buClrTx/>
              <a:buFont typeface="Wingdings" panose="05000000000000000000" pitchFamily="2" charset="2"/>
              <a:buChar char="Ø"/>
            </a:pPr>
            <a:r>
              <a:rPr lang="cs-CZ" b="1" dirty="0" smtClean="0"/>
              <a:t>Termín závisí na počasí, polovina července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b="1" dirty="0" smtClean="0"/>
              <a:t>Výnos se pohybuje 4 -6 t/ha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b="1" dirty="0" smtClean="0"/>
              <a:t>Obilky jsou náchylnější na </a:t>
            </a:r>
            <a:r>
              <a:rPr lang="cs-CZ" b="1" dirty="0" smtClean="0"/>
              <a:t>prorůstání (</a:t>
            </a:r>
            <a:r>
              <a:rPr lang="cs-CZ" b="1" dirty="0" smtClean="0"/>
              <a:t>klíčení obilky)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b="1" dirty="0" smtClean="0"/>
              <a:t>Žito ozimé sklízíme ve žluté zralosti</a:t>
            </a:r>
            <a:endParaRPr lang="cs-CZ" b="1" dirty="0"/>
          </a:p>
        </p:txBody>
      </p:sp>
    </p:spTree>
    <p:extLst>
      <p:ext uri="{BB962C8B-B14F-4D97-AF65-F5344CB8AC3E}">
        <p14:creationId xmlns="" xmlns:p14="http://schemas.microsoft.com/office/powerpoint/2010/main" val="12258080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6600" b="1" dirty="0" smtClean="0"/>
              <a:t>Otázky k opakování</a:t>
            </a:r>
            <a:endParaRPr lang="cs-CZ" sz="6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2060848"/>
            <a:ext cx="8686800" cy="4163293"/>
          </a:xfrm>
        </p:spPr>
        <p:txBody>
          <a:bodyPr>
            <a:normAutofit/>
          </a:bodyPr>
          <a:lstStyle/>
          <a:p>
            <a:pPr marL="514350" indent="-514350">
              <a:buClrTx/>
              <a:buAutoNum type="arabicPeriod"/>
            </a:pPr>
            <a:r>
              <a:rPr lang="cs-CZ" dirty="0" smtClean="0"/>
              <a:t>Určete výnos žita ozimého</a:t>
            </a:r>
          </a:p>
          <a:p>
            <a:pPr marL="514350" indent="-514350">
              <a:buClrTx/>
              <a:buAutoNum type="arabicPeriod"/>
            </a:pPr>
            <a:r>
              <a:rPr lang="cs-CZ" dirty="0" smtClean="0"/>
              <a:t>Určete výsevek v kg/ha u </a:t>
            </a:r>
            <a:r>
              <a:rPr lang="cs-CZ" smtClean="0"/>
              <a:t>žita ozimého</a:t>
            </a:r>
            <a:endParaRPr lang="cs-CZ" dirty="0" smtClean="0"/>
          </a:p>
          <a:p>
            <a:pPr marL="514350" indent="-514350">
              <a:buClrTx/>
              <a:buAutoNum type="arabicPeriod"/>
            </a:pPr>
            <a:r>
              <a:rPr lang="cs-CZ" dirty="0" smtClean="0"/>
              <a:t>Žito má posazen odnožovací uzel mělce, nebo hluboce?</a:t>
            </a:r>
          </a:p>
          <a:p>
            <a:pPr marL="514350" indent="-514350">
              <a:buClrTx/>
              <a:buAutoNum type="arabicPeriod"/>
            </a:pPr>
            <a:r>
              <a:rPr lang="cs-CZ" dirty="0" smtClean="0"/>
              <a:t>V jaké zralosti sklízíme oves a proč</a:t>
            </a:r>
          </a:p>
          <a:p>
            <a:pPr marL="514350" indent="-514350">
              <a:buClrTx/>
              <a:buAutoNum type="arabicPeriod"/>
            </a:pPr>
            <a:r>
              <a:rPr lang="cs-CZ" dirty="0" smtClean="0"/>
              <a:t>Vysvětlete pojem prorůstání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dirty="0" smtClean="0"/>
              <a:t>POUŽITÉ ZDROJE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TEKSL, Milan. Pěstování rostlin: učebnice pro střední zemědělské školy.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Vyd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. 1. Praha: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Credit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, 1996. 300 s. ISBN 80-901-6457-9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Pokud není uvedeno jinak, jsou použité objekty vlastní originální tvorbou autora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Materiál je určen pro bezplatné používání pro potřeby výuky a vzdělávání na všech typech škol a školských zařízení. Jakékoliv další využití podléhá autorskému zákonu. Veškerá vlastní díla autora (fotografie, videa) lze bezplatně dále používat i šířit při uvedení autorova jména 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Obr.1, 2, 3, 4, 5, 6</a:t>
            </a:r>
          </a:p>
          <a:p>
            <a:pPr marL="0" indent="0">
              <a:buClrTx/>
              <a:buNone/>
            </a:pPr>
            <a:r>
              <a:rPr lang="cs-CZ" sz="2000" b="1" dirty="0" smtClean="0"/>
              <a:t>     </a:t>
            </a:r>
            <a:r>
              <a:rPr lang="cs-CZ" sz="2000" b="1" dirty="0" smtClean="0">
                <a:hlinkClick r:id="rId2"/>
              </a:rPr>
              <a:t>http</a:t>
            </a:r>
            <a:r>
              <a:rPr lang="cs-CZ" sz="2000" b="1" dirty="0">
                <a:hlinkClick r:id="rId2"/>
              </a:rPr>
              <a:t>://</a:t>
            </a:r>
            <a:r>
              <a:rPr lang="cs-CZ" sz="2000" b="1" dirty="0" smtClean="0">
                <a:hlinkClick r:id="rId2"/>
              </a:rPr>
              <a:t>commons.wikimedia.org/wiki/Secale_cereale</a:t>
            </a:r>
            <a:endParaRPr lang="cs-CZ" sz="2000" b="1" dirty="0" smtClean="0"/>
          </a:p>
          <a:p>
            <a:pPr marL="0" indent="0">
              <a:buClrTx/>
              <a:buFont typeface="Wingdings" pitchFamily="2" charset="2"/>
              <a:buChar char="Ø"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Kuchtík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, F., Procházka, I.,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Teksl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, M., Valeš, J.: Pěstování rostlin II. </a:t>
            </a:r>
            <a:r>
              <a:rPr lang="cs-CZ" sz="2000" b="1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sz="2000" b="1" smtClean="0">
                <a:latin typeface="Times New Roman" pitchFamily="18" charset="0"/>
                <a:cs typeface="Times New Roman" pitchFamily="18" charset="0"/>
              </a:rPr>
              <a:t>          celostátní   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učebnice pro střední zemědělské školy. Nakladatelství FEZ, Třebíč, 1995</a:t>
            </a:r>
          </a:p>
          <a:p>
            <a:pPr marL="0" indent="0">
              <a:buClrTx/>
              <a:buNone/>
            </a:pPr>
            <a:endParaRPr lang="cs-CZ" sz="2400" b="1" dirty="0" smtClean="0"/>
          </a:p>
          <a:p>
            <a:pPr marL="0" indent="0">
              <a:buClrTx/>
              <a:buNone/>
            </a:pPr>
            <a:endParaRPr lang="cs-CZ" sz="24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434</TotalTime>
  <Words>508</Words>
  <Application>Microsoft Office PowerPoint</Application>
  <PresentationFormat>Předvádění na obrazovce (4:3)</PresentationFormat>
  <Paragraphs>91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Cesta</vt:lpstr>
      <vt:lpstr>Snímek 1</vt:lpstr>
      <vt:lpstr>Žito seté – secale cereale</vt:lpstr>
      <vt:lpstr>Hospodářský význam</vt:lpstr>
      <vt:lpstr>Biologická charakteristika</vt:lpstr>
      <vt:lpstr>Nároky na prostředí</vt:lpstr>
      <vt:lpstr>Zařazení op</vt:lpstr>
      <vt:lpstr>Výživa a hnojení</vt:lpstr>
      <vt:lpstr>ZPRACOVÁNÍ PŮDY</vt:lpstr>
      <vt:lpstr>výsev</vt:lpstr>
      <vt:lpstr>ošetření</vt:lpstr>
      <vt:lpstr>sklizeň</vt:lpstr>
      <vt:lpstr>Otázky k opakování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OSEVNÍ POSTUPY</dc:title>
  <dc:creator>Acer</dc:creator>
  <cp:lastModifiedBy>Acer</cp:lastModifiedBy>
  <cp:revision>79</cp:revision>
  <dcterms:created xsi:type="dcterms:W3CDTF">2012-12-12T20:19:37Z</dcterms:created>
  <dcterms:modified xsi:type="dcterms:W3CDTF">2013-10-09T20:50:38Z</dcterms:modified>
</cp:coreProperties>
</file>