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4"/>
  </p:notesMasterIdLst>
  <p:sldIdLst>
    <p:sldId id="263" r:id="rId2"/>
    <p:sldId id="277" r:id="rId3"/>
    <p:sldId id="267" r:id="rId4"/>
    <p:sldId id="268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74" autoAdjust="0"/>
    <p:restoredTop sz="94607" autoAdjust="0"/>
  </p:normalViewPr>
  <p:slideViewPr>
    <p:cSldViewPr>
      <p:cViewPr>
        <p:scale>
          <a:sx n="80" d="100"/>
          <a:sy n="80" d="100"/>
        </p:scale>
        <p:origin x="-1104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5EB241-581C-4BEB-8CEA-9F8AB8D0297E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C4DBE7-537D-42BB-908C-8F909C0E9D0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AFFCAE47-E4B6-47D6-B7E0-FE4EEE1D9042}" type="datetimeFigureOut">
              <a:rPr lang="cs-CZ" smtClean="0"/>
              <a:pPr/>
              <a:t>9.10.2013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F9730BB-1E0C-4FAA-AFBD-8420E9C6D78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//upload.wikimedia.org/wikipedia/commons/8/80/Triticale.jpg" TargetMode="Externa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Triticale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08464908"/>
              </p:ext>
            </p:extLst>
          </p:nvPr>
        </p:nvGraphicFramePr>
        <p:xfrm>
          <a:off x="1259632" y="1960762"/>
          <a:ext cx="6697662" cy="473463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5361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Triticale –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Žitovec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Ing. Jitka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Krobová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Pěstování rostlin pro 2. a 3. ročník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agropodnikání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Třetí ročník </a:t>
                      </a:r>
                      <a:r>
                        <a:rPr kumimoji="0" lang="cs-CZ" sz="14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agropodnikání</a:t>
                      </a:r>
                      <a:endParaRPr kumimoji="0" lang="cs-CZ" sz="1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126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4.2.2013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8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Žáci se seznámí s další obilninou, seznámí se s hospodářským významem, technologií pěstování a výnosem žitovce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26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+mn-ea"/>
                          <a:cs typeface="Times New Roman" pitchFamily="18" charset="0"/>
                        </a:rPr>
                        <a:t>Výukový materiál je ve formě prezentace a žáci se budou s technologií pěstování žitovce setkávat po celé studium v předmětu pěstování rostlin a chovu zvířat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b="1" dirty="0" smtClean="0"/>
              <a:t>Triticale - </a:t>
            </a:r>
            <a:r>
              <a:rPr lang="cs-CZ" sz="7200" b="1" dirty="0" err="1" smtClean="0"/>
              <a:t>žitoves</a:t>
            </a:r>
            <a:endParaRPr lang="cs-CZ" sz="7200" b="1" dirty="0"/>
          </a:p>
        </p:txBody>
      </p:sp>
      <p:pic>
        <p:nvPicPr>
          <p:cNvPr id="14338" name="Picture 2" descr="File:Triticale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484784"/>
            <a:ext cx="6408712" cy="4802437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8100392" y="5805264"/>
            <a:ext cx="7489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4000" b="1" dirty="0" smtClean="0">
                <a:latin typeface="Times New Roman" pitchFamily="18" charset="0"/>
              </a:rPr>
              <a:t>Hospodářský význam </a:t>
            </a:r>
            <a:r>
              <a:rPr lang="cs-CZ" sz="4000" b="1" dirty="0" err="1" smtClean="0">
                <a:latin typeface="Times New Roman" pitchFamily="18" charset="0"/>
              </a:rPr>
              <a:t>tritikale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916832"/>
            <a:ext cx="8686800" cy="416329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Tritikale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je nový druh syntetické obilniny, který vznikl hybridizací pšenice se žitem.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Tritikale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se využívá především ke krmení – zrno, zelená hmota, siláž.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 Kanadě se pěstuje pro výrobu whisky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Není významnou pěstební komoditou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HTS  35-50g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349785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b="1" dirty="0" smtClean="0">
                <a:latin typeface="Times New Roman" pitchFamily="18" charset="0"/>
              </a:rPr>
              <a:t>Biologická charakteristika</a:t>
            </a:r>
            <a:endParaRPr lang="cs-CZ" b="1" dirty="0">
              <a:latin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ClrTx/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sz="3300" b="1" dirty="0" smtClean="0">
                <a:latin typeface="Times New Roman" pitchFamily="18" charset="0"/>
                <a:cs typeface="Times New Roman" pitchFamily="18" charset="0"/>
              </a:rPr>
              <a:t>Žito je  jednoletá rostlina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sz="3300" b="1" dirty="0" smtClean="0">
                <a:latin typeface="Times New Roman" pitchFamily="18" charset="0"/>
                <a:cs typeface="Times New Roman" pitchFamily="18" charset="0"/>
              </a:rPr>
              <a:t>Je ozimého i jarního charakteru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sz="3300" b="1" dirty="0" err="1" smtClean="0">
                <a:latin typeface="Times New Roman" pitchFamily="18" charset="0"/>
                <a:cs typeface="Times New Roman" pitchFamily="18" charset="0"/>
              </a:rPr>
              <a:t>Tritikale</a:t>
            </a:r>
            <a:r>
              <a:rPr lang="cs-CZ" sz="3300" b="1" dirty="0" smtClean="0">
                <a:latin typeface="Times New Roman" pitchFamily="18" charset="0"/>
                <a:cs typeface="Times New Roman" pitchFamily="18" charset="0"/>
              </a:rPr>
              <a:t> je samosprašné i cizosprašné, anemofilní (opylované větrem)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sz="3300" b="1" dirty="0" smtClean="0">
                <a:latin typeface="Times New Roman" pitchFamily="18" charset="0"/>
                <a:cs typeface="Times New Roman" pitchFamily="18" charset="0"/>
              </a:rPr>
              <a:t>Odnožuje převážně na podzim a časně z jara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sz="3300" b="1" dirty="0" smtClean="0">
                <a:latin typeface="Times New Roman" pitchFamily="18" charset="0"/>
                <a:cs typeface="Times New Roman" pitchFamily="18" charset="0"/>
              </a:rPr>
              <a:t>V praxi má hlavní význam ozimé </a:t>
            </a:r>
            <a:r>
              <a:rPr lang="cs-CZ" sz="3300" b="1" dirty="0" err="1" smtClean="0">
                <a:latin typeface="Times New Roman" pitchFamily="18" charset="0"/>
                <a:cs typeface="Times New Roman" pitchFamily="18" charset="0"/>
              </a:rPr>
              <a:t>tritikale</a:t>
            </a:r>
            <a:endParaRPr lang="cs-CZ" sz="33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sz="3300" b="1" dirty="0" smtClean="0">
                <a:latin typeface="Times New Roman" pitchFamily="18" charset="0"/>
                <a:cs typeface="Times New Roman" pitchFamily="18" charset="0"/>
              </a:rPr>
              <a:t>Kořeny jsou bohaté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sz="3300" b="1" dirty="0" smtClean="0">
                <a:latin typeface="Times New Roman" pitchFamily="18" charset="0"/>
                <a:cs typeface="Times New Roman" pitchFamily="18" charset="0"/>
              </a:rPr>
              <a:t>Květenství je osinatý klas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sz="3300" b="1" dirty="0" smtClean="0">
                <a:latin typeface="Times New Roman" pitchFamily="18" charset="0"/>
                <a:cs typeface="Times New Roman" pitchFamily="18" charset="0"/>
              </a:rPr>
              <a:t>Zrno je nahé zelenkavé a tvarem připomíná žito</a:t>
            </a:r>
            <a:endParaRPr lang="cs-CZ" sz="33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88024" y="59492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286000" y="1412776"/>
            <a:ext cx="4572000" cy="34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buClr>
                <a:schemeClr val="tx2"/>
              </a:buClr>
              <a:buSzTx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608945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Nároky </a:t>
            </a:r>
            <a:r>
              <a:rPr lang="cs-CZ" sz="6000" b="1" dirty="0" err="1" smtClean="0">
                <a:latin typeface="Times New Roman" pitchFamily="18" charset="0"/>
                <a:cs typeface="Times New Roman" pitchFamily="18" charset="0"/>
              </a:rPr>
              <a:t>tritikale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8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Pěstuje se v nižších i podhorských oblastech</a:t>
            </a:r>
          </a:p>
          <a:p>
            <a:pPr>
              <a:lnSpc>
                <a:spcPct val="8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Klíčí při teplotě 2–3 °C a je dosti mrazuvzdorné</a:t>
            </a:r>
          </a:p>
          <a:p>
            <a:pPr>
              <a:lnSpc>
                <a:spcPct val="8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Pěstuje se i na lehčích půdách než žito</a:t>
            </a:r>
          </a:p>
          <a:p>
            <a:pPr>
              <a:lnSpc>
                <a:spcPct val="8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Optimální pH je 5–7</a:t>
            </a:r>
          </a:p>
          <a:p>
            <a:pPr>
              <a:lnSpc>
                <a:spcPct val="8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 osevním postupu má větší tolerantnost k horším předplodinám</a:t>
            </a:r>
          </a:p>
          <a:p>
            <a:pPr>
              <a:lnSpc>
                <a:spcPct val="8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Za nejlepší předplodiny lze považovat olejniny, luskoviny, brambory</a:t>
            </a:r>
          </a:p>
          <a:p>
            <a:pPr>
              <a:lnSpc>
                <a:spcPct val="8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Může se pěstovat i po obilnině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Výživa </a:t>
            </a:r>
            <a:r>
              <a:rPr lang="cs-CZ" sz="6000" b="1" dirty="0" err="1" smtClean="0">
                <a:latin typeface="Times New Roman" pitchFamily="18" charset="0"/>
                <a:cs typeface="Times New Roman" pitchFamily="18" charset="0"/>
              </a:rPr>
              <a:t>tritikale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628800"/>
            <a:ext cx="8686800" cy="4525963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Clr>
                <a:schemeClr val="tx2"/>
              </a:buClr>
              <a:buSzTx/>
              <a:buNone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Hnojení dusíkem: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Celková dávka dusíku se pohybuje kolem 80–120 kg/ha.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regenerační dávka je 40 -80 kg/ha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produkční dávka 40% v době sloupkování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Při regeneračním hnojení aplikujeme ledky a při produkčním hnojení DAM.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None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Hnojení fosforem a draslíkem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Hnojíme podle AZZP,  do zásoby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Příprava půdy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lnSpc>
                <a:spcPct val="90000"/>
              </a:lnSpc>
              <a:buClr>
                <a:schemeClr val="tx2"/>
              </a:buClr>
              <a:buFont typeface="Wingdings" pitchFamily="2" charset="2"/>
              <a:buChar char="Ø"/>
            </a:pPr>
            <a:r>
              <a:rPr lang="cs-CZ" sz="2800" b="1" u="sng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Příprava je stejná jako u ostatních obilnin</a:t>
            </a:r>
            <a:endParaRPr lang="cs-CZ" sz="2800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lnSpc>
                <a:spcPct val="90000"/>
              </a:lnSpc>
              <a:buClr>
                <a:schemeClr val="tx2"/>
              </a:buClr>
              <a:buFont typeface="Wingdings" pitchFamily="2" charset="2"/>
              <a:buChar char="Ø"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Máme dva způsoby přípravy půdy:</a:t>
            </a:r>
          </a:p>
          <a:p>
            <a:pPr marL="914400" lvl="1" indent="-457200">
              <a:lnSpc>
                <a:spcPct val="90000"/>
              </a:lnSpc>
              <a:buClr>
                <a:schemeClr val="tx2"/>
              </a:buClr>
              <a:buNone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Tradiční způsob přípravy půdy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nejprve provedeme podmítku po předplodině, poté za 3 týdny orbu, před setím smykujeme, vláčíme a válíme</a:t>
            </a:r>
          </a:p>
          <a:p>
            <a:pPr marL="914400" lvl="1" indent="-457200">
              <a:lnSpc>
                <a:spcPct val="90000"/>
              </a:lnSpc>
              <a:buClr>
                <a:schemeClr val="tx2"/>
              </a:buClr>
              <a:buNone/>
            </a:pP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Minimální zpracování půdy</a:t>
            </a:r>
            <a:r>
              <a:rPr lang="cs-CZ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– můžeme buďto provádět setí do hrubé brázdy pomocí secí kombinace, nebo udělat přímé setí do nezpracované půdy pomocí speciálního stroje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Výsev osiva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916832"/>
            <a:ext cx="8686800" cy="4163293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K setí se používá namořené osivo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Termín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setí: je od 15. 9.–10. 10.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Šířka řádků: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12,5–15 cm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Hloubka setí: 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3–4 cm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Výsevek: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 180–230 kg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None/>
            </a:pPr>
            <a:endParaRPr lang="cs-CZ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Ošetření porostu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Provláčení je potřebné jen k odstranění houbových povlaků u porostů poškozených plísní sněžnou.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Na jaře lze aplikovat herbicidy.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V průběhu vegetace se podle potřeby používají fungicidy herbicidy a insekticidy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Ø"/>
            </a:pP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Na podzim můžeme použít </a:t>
            </a:r>
            <a:r>
              <a:rPr lang="cs-CZ" b="1" dirty="0" err="1" smtClean="0">
                <a:latin typeface="Times New Roman" pitchFamily="18" charset="0"/>
                <a:cs typeface="Times New Roman" pitchFamily="18" charset="0"/>
              </a:rPr>
              <a:t>morforegulátory</a:t>
            </a:r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 růstu</a:t>
            </a:r>
            <a:endParaRPr lang="cs-CZ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Sklizeň </a:t>
            </a:r>
            <a:r>
              <a:rPr lang="cs-CZ" sz="6000" b="1" dirty="0" err="1" smtClean="0">
                <a:latin typeface="Times New Roman" pitchFamily="18" charset="0"/>
                <a:cs typeface="Times New Roman" pitchFamily="18" charset="0"/>
              </a:rPr>
              <a:t>tritikale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4800" y="1916832"/>
            <a:ext cx="8686800" cy="4163293"/>
          </a:xfrm>
        </p:spPr>
        <p:txBody>
          <a:bodyPr/>
          <a:lstStyle/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§"/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Tritikale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má sklon k porůstání stejně jako žito, proto musíme sklízet včas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§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Sklizeň provádíme sklízecími mlátičkami.</a:t>
            </a:r>
          </a:p>
          <a:p>
            <a:pPr>
              <a:lnSpc>
                <a:spcPct val="90000"/>
              </a:lnSpc>
              <a:buClr>
                <a:schemeClr val="tx2"/>
              </a:buClr>
              <a:buSzTx/>
              <a:buFont typeface="Wingdings" pitchFamily="2" charset="2"/>
              <a:buChar char="§"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Výnosy zrna se pohybují kolem 4,5–7 t/ha</a:t>
            </a:r>
            <a:r>
              <a:rPr lang="cs-CZ" b="1" dirty="0" smtClean="0"/>
              <a:t>.</a:t>
            </a:r>
            <a:endParaRPr lang="cs-CZ" b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6000" b="1" dirty="0" smtClean="0">
                <a:latin typeface="Times New Roman" pitchFamily="18" charset="0"/>
                <a:cs typeface="Times New Roman" pitchFamily="18" charset="0"/>
              </a:rPr>
              <a:t>opakování</a:t>
            </a:r>
            <a:endParaRPr lang="cs-CZ" sz="6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ClrTx/>
              <a:buFont typeface="Wingdings" pitchFamily="2" charset="2"/>
              <a:buChar char="Ø"/>
            </a:pPr>
            <a:r>
              <a:rPr lang="cs-CZ" dirty="0" smtClean="0"/>
              <a:t>1</a:t>
            </a:r>
            <a:r>
              <a:rPr lang="cs-CZ" b="1" dirty="0" smtClean="0"/>
              <a:t>. Určete výsevek </a:t>
            </a:r>
            <a:r>
              <a:rPr lang="cs-CZ" b="1" dirty="0" err="1" smtClean="0"/>
              <a:t>tritikale</a:t>
            </a:r>
            <a:endParaRPr lang="cs-CZ" b="1" dirty="0" smtClean="0"/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/>
              <a:t>2. Určete u jakých plodin se setkáme s prorůstáním zrna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/>
              <a:t>3. Uveďte jak vznikl </a:t>
            </a:r>
            <a:r>
              <a:rPr lang="cs-CZ" b="1" dirty="0" err="1" smtClean="0"/>
              <a:t>žitovec</a:t>
            </a:r>
            <a:r>
              <a:rPr lang="cs-CZ" b="1" dirty="0" smtClean="0"/>
              <a:t>?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/>
              <a:t>4. Vysvětlete co znamená anemofilní opylení</a:t>
            </a:r>
          </a:p>
          <a:p>
            <a:pPr>
              <a:buClrTx/>
              <a:buFont typeface="Wingdings" pitchFamily="2" charset="2"/>
              <a:buChar char="Ø"/>
            </a:pPr>
            <a:r>
              <a:rPr lang="cs-CZ" b="1" dirty="0" smtClean="0"/>
              <a:t>5. Za jakým účelem se pěstuje </a:t>
            </a:r>
            <a:r>
              <a:rPr lang="cs-CZ" b="1" dirty="0" err="1" smtClean="0"/>
              <a:t>tritikale</a:t>
            </a:r>
            <a:r>
              <a:rPr lang="cs-CZ" dirty="0" smtClean="0"/>
              <a:t>?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/>
              <a:t>POUŽITÉ ZDROJE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TEKSL, Milan. Pěstování rostlin: učebnice pro střední zemědělské školy.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Vyd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. 1. Praha: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Credit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, 1996. 300 s. ISBN 80-901-6457-9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Pokud není uvedeno jinak, jsou použité objekty vlastní originální tvorbou autora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Materiál je určen pro bezplatné používání pro potřeby výuky a vzdělávání na všech typech škol a školských zařízení. Jakékoliv další využití podléhá autorskému zákonu. Veškerá vlastní díla autora (fotografie, videa) lze bezplatně dále používat i šířit při uvedení autorova jména 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Kuchtík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, F., Procházka, I., </a:t>
            </a:r>
            <a:r>
              <a:rPr lang="cs-CZ" sz="2200" b="1" dirty="0" err="1" smtClean="0">
                <a:latin typeface="Times New Roman" pitchFamily="18" charset="0"/>
                <a:cs typeface="Times New Roman" pitchFamily="18" charset="0"/>
              </a:rPr>
              <a:t>Teksl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, M., Valeš, J.: </a:t>
            </a:r>
            <a:r>
              <a:rPr lang="cs-CZ" sz="2200" b="1" i="1" dirty="0" smtClean="0">
                <a:latin typeface="Times New Roman" pitchFamily="18" charset="0"/>
                <a:cs typeface="Times New Roman" pitchFamily="18" charset="0"/>
              </a:rPr>
              <a:t>Pěstování rostlin II. - Celostátní učebnice pro střední zemědělské školy.</a:t>
            </a: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 Nakladatelství FEZ, Třebíč, 1995</a:t>
            </a:r>
          </a:p>
          <a:p>
            <a:pPr>
              <a:buClrTx/>
              <a:buFont typeface="Wingdings" panose="05000000000000000000" pitchFamily="2" charset="2"/>
              <a:buChar char="Ø"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</a:rPr>
              <a:t>Obr.1</a:t>
            </a:r>
          </a:p>
          <a:p>
            <a:pPr>
              <a:buClrTx/>
              <a:buNone/>
            </a:pPr>
            <a:r>
              <a:rPr lang="cs-CZ" sz="2200" b="1" dirty="0" smtClean="0">
                <a:latin typeface="Times New Roman" pitchFamily="18" charset="0"/>
                <a:cs typeface="Times New Roman" pitchFamily="18" charset="0"/>
                <a:hlinkClick r:id="rId2"/>
              </a:rPr>
              <a:t>  http://commons.wikimedia.org/wiki/File:Triticale.jpg</a:t>
            </a:r>
            <a:endParaRPr lang="cs-CZ" sz="22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ClrTx/>
              <a:buNone/>
            </a:pPr>
            <a:endParaRPr lang="cs-CZ" sz="2400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598</TotalTime>
  <Words>636</Words>
  <Application>Microsoft Office PowerPoint</Application>
  <PresentationFormat>Předvádění na obrazovce (4:3)</PresentationFormat>
  <Paragraphs>85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Cesta</vt:lpstr>
      <vt:lpstr>Snímek 1</vt:lpstr>
      <vt:lpstr>Triticale - žitoves</vt:lpstr>
      <vt:lpstr>Hospodářský význam tritikale</vt:lpstr>
      <vt:lpstr>Biologická charakteristika</vt:lpstr>
      <vt:lpstr>Nároky tritikale</vt:lpstr>
      <vt:lpstr>Výživa tritikale</vt:lpstr>
      <vt:lpstr>Příprava půdy</vt:lpstr>
      <vt:lpstr>Výsev osiva</vt:lpstr>
      <vt:lpstr>Ošetření porostu</vt:lpstr>
      <vt:lpstr>Sklizeň tritikale</vt:lpstr>
      <vt:lpstr>opakování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OSEVNÍ POSTUPY</dc:title>
  <dc:creator>Acer</dc:creator>
  <cp:lastModifiedBy>Acer</cp:lastModifiedBy>
  <cp:revision>118</cp:revision>
  <dcterms:created xsi:type="dcterms:W3CDTF">2012-12-12T20:19:37Z</dcterms:created>
  <dcterms:modified xsi:type="dcterms:W3CDTF">2013-10-09T20:52:37Z</dcterms:modified>
</cp:coreProperties>
</file>