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3" r:id="rId2"/>
    <p:sldId id="266" r:id="rId3"/>
    <p:sldId id="267" r:id="rId4"/>
    <p:sldId id="268" r:id="rId5"/>
    <p:sldId id="269" r:id="rId6"/>
    <p:sldId id="270" r:id="rId7"/>
    <p:sldId id="271" r:id="rId8"/>
    <p:sldId id="273" r:id="rId9"/>
    <p:sldId id="274" r:id="rId10"/>
    <p:sldId id="275" r:id="rId11"/>
    <p:sldId id="276" r:id="rId12"/>
    <p:sldId id="261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07" autoAdjust="0"/>
  </p:normalViewPr>
  <p:slideViewPr>
    <p:cSldViewPr>
      <p:cViewPr>
        <p:scale>
          <a:sx n="80" d="100"/>
          <a:sy n="80" d="100"/>
        </p:scale>
        <p:origin x="-888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C4DBE7-537D-42BB-908C-8F909C0E9D0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3/3c/Avena_sativa_001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d/dd/Haver_Avena_sativa_ligul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3/3c/Avena_sativa_II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5/55/Avena_sativa,_Haver_rijp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5/57/Haverkorrels_Avena_sativa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f/f1/Avena_sativa_003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Avena-sativ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08464908"/>
              </p:ext>
            </p:extLst>
          </p:nvPr>
        </p:nvGraphicFramePr>
        <p:xfrm>
          <a:off x="1115616" y="1916832"/>
          <a:ext cx="6697662" cy="463720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Oves setý –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Avena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sativa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10.2.2013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další obilninou, seznámí se s hospodářským významem, technologií pěstování a výnosem ovsa setého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 a žáci se budou s technologií pěstování ovsa setého setkávat po celé studium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Oves setý- </a:t>
            </a:r>
            <a:r>
              <a:rPr lang="cs-CZ" sz="5400" b="1" dirty="0" err="1" smtClean="0"/>
              <a:t>avena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sativa</a:t>
            </a:r>
            <a:endParaRPr lang="cs-CZ" sz="5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41922" y="6093296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6" name="Picture 2" descr="File:Avena sativa 001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556792"/>
            <a:ext cx="5328592" cy="45259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573475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Hospodářský význam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  <a:defRPr/>
            </a:pPr>
            <a:r>
              <a:rPr lang="cs-CZ" b="1" dirty="0" smtClean="0"/>
              <a:t>Potravinářský průmysl (ovesné vločky, krupice)</a:t>
            </a:r>
            <a:endParaRPr lang="cs-CZ" b="1" dirty="0"/>
          </a:p>
          <a:p>
            <a:pPr>
              <a:buClrTx/>
              <a:buFont typeface="Wingdings" panose="05000000000000000000" pitchFamily="2" charset="2"/>
              <a:buChar char="Ø"/>
              <a:defRPr/>
            </a:pPr>
            <a:r>
              <a:rPr lang="cs-CZ" b="1" dirty="0" smtClean="0"/>
              <a:t>Krmné účely (hodnotné dietetické krmivo pro mladý dobytek a koně)</a:t>
            </a:r>
          </a:p>
          <a:p>
            <a:pPr>
              <a:buClrTx/>
              <a:buFont typeface="Wingdings" panose="05000000000000000000" pitchFamily="2" charset="2"/>
              <a:buChar char="Ø"/>
              <a:defRPr/>
            </a:pPr>
            <a:r>
              <a:rPr lang="cs-CZ" b="1" dirty="0" smtClean="0"/>
              <a:t>Zelená hmota se </a:t>
            </a:r>
            <a:r>
              <a:rPr lang="cs-CZ" b="1" dirty="0" err="1" smtClean="0"/>
              <a:t>senážuje</a:t>
            </a:r>
            <a:r>
              <a:rPr lang="cs-CZ" b="1" dirty="0" smtClean="0"/>
              <a:t> a suší</a:t>
            </a:r>
          </a:p>
          <a:p>
            <a:pPr>
              <a:buClrTx/>
              <a:buFont typeface="Wingdings" panose="05000000000000000000" pitchFamily="2" charset="2"/>
              <a:buChar char="Ø"/>
              <a:defRPr/>
            </a:pPr>
            <a:r>
              <a:rPr lang="cs-CZ" b="1" dirty="0" smtClean="0"/>
              <a:t>Používání do směsek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34978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Biologická charakteristika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FORMA: jarní (forma pluchatá i nahá) i ozimá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jednoletá rostlina, samosprašná i cizosprašná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Kořeny</a:t>
            </a:r>
            <a:r>
              <a:rPr lang="cs-CZ" b="1" dirty="0" smtClean="0"/>
              <a:t>: kořenový systém mohutný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Listy</a:t>
            </a:r>
            <a:r>
              <a:rPr lang="cs-CZ" b="1" dirty="0" smtClean="0"/>
              <a:t>: levotočivý, s velkým jazýčkem a bez oušek</a:t>
            </a:r>
          </a:p>
          <a:p>
            <a:pPr lvl="0" fontAlgn="base"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lang="cs-CZ" b="1" u="sng" dirty="0" smtClean="0"/>
              <a:t>Květ</a:t>
            </a:r>
            <a:r>
              <a:rPr lang="cs-CZ" b="1" dirty="0" smtClean="0"/>
              <a:t>: lata, tvořená hlavní osou a větvičkami</a:t>
            </a:r>
            <a:endParaRPr lang="cs-CZ" b="1" dirty="0"/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Plod</a:t>
            </a:r>
            <a:r>
              <a:rPr lang="cs-CZ" b="1" dirty="0" smtClean="0"/>
              <a:t>: zrno dvojí, vnitřní a vnější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HTS  30 </a:t>
            </a:r>
            <a:r>
              <a:rPr lang="cs-CZ" b="1" dirty="0"/>
              <a:t>– </a:t>
            </a:r>
            <a:r>
              <a:rPr lang="cs-CZ" b="1" dirty="0" smtClean="0"/>
              <a:t>40 g</a:t>
            </a:r>
            <a:endParaRPr lang="cs-CZ" b="1" dirty="0"/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dirty="0" smtClean="0"/>
          </a:p>
          <a:p>
            <a:pPr marL="0" indent="0">
              <a:buClrTx/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2" descr="Avena-sati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725144"/>
            <a:ext cx="2391139" cy="179335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88024" y="594928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60894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Nároky na prostředí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451325"/>
          </a:xfrm>
        </p:spPr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Vyšší podhorské oblasti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Snese pokles teplot -6°C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dirty="0" smtClean="0"/>
          </a:p>
          <a:p>
            <a:pPr marL="0" indent="0">
              <a:buClrTx/>
              <a:buNone/>
            </a:pPr>
            <a:endParaRPr lang="cs-CZ" dirty="0" smtClean="0"/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587727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6" name="Picture 4" descr="File:Haver Avena sativa ligul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844824"/>
            <a:ext cx="3342503" cy="4653136"/>
          </a:xfrm>
          <a:prstGeom prst="rect">
            <a:avLst/>
          </a:prstGeom>
          <a:noFill/>
        </p:spPr>
      </p:pic>
      <p:pic>
        <p:nvPicPr>
          <p:cNvPr id="7" name="Picture 6" descr="File:Avena sativa I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2924944"/>
            <a:ext cx="2688233" cy="375350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067944" y="407707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435970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Zařazení op</a:t>
            </a:r>
            <a:endParaRPr lang="cs-CZ" sz="7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628801"/>
            <a:ext cx="8686800" cy="3387346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Oves je označován za rostlinu doběrnou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Nejlepší předplodina je pšenice a okopaniny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Oves setý nesmíme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pěstovat po sobě 4-5 let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Rekultivační obilnina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566124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pic>
        <p:nvPicPr>
          <p:cNvPr id="10242" name="Picture 2" descr="File:Avena sativa, Haver rij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952328" cy="39364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628767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Výživa a hnojení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P,K - podle stavu živin v půdě, jinak zaorat na podzim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N- 40-100 kg/ha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První dávka před setím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Druhá dávka produkční v období sloupkování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Třetí dávka regenerační – jen za dostatku vláhy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215631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ZPRACOVÁNÍ PŮDY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2856"/>
            <a:ext cx="8686800" cy="3947269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Základní</a:t>
            </a:r>
            <a:r>
              <a:rPr lang="cs-CZ" b="1" dirty="0" smtClean="0"/>
              <a:t>- na podzim - podmítka 8-12 cm</a:t>
            </a:r>
          </a:p>
          <a:p>
            <a:pPr marL="0" indent="0">
              <a:buClrTx/>
              <a:buNone/>
            </a:pPr>
            <a:r>
              <a:rPr lang="cs-CZ" b="1" dirty="0" smtClean="0"/>
              <a:t>   orba mělká až střední 20cm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Předseťová</a:t>
            </a:r>
            <a:r>
              <a:rPr lang="cs-CZ" b="1" dirty="0" smtClean="0"/>
              <a:t> – urovnání povrchu smykem, zapravení hnojiva a příprava seťového lůžka – setí do řádků 12,5 cm</a:t>
            </a:r>
          </a:p>
        </p:txBody>
      </p:sp>
    </p:spTree>
    <p:extLst>
      <p:ext uri="{BB962C8B-B14F-4D97-AF65-F5344CB8AC3E}">
        <p14:creationId xmlns="" xmlns:p14="http://schemas.microsoft.com/office/powerpoint/2010/main" val="306606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výsev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Termín</a:t>
            </a:r>
            <a:r>
              <a:rPr lang="cs-CZ" b="1" dirty="0" smtClean="0"/>
              <a:t>: ozimý do 25.9.</a:t>
            </a:r>
          </a:p>
          <a:p>
            <a:pPr marL="0" indent="0">
              <a:buNone/>
            </a:pPr>
            <a:r>
              <a:rPr lang="cs-CZ" b="1" dirty="0" smtClean="0"/>
              <a:t>	     jarní brzy z jara</a:t>
            </a:r>
          </a:p>
          <a:p>
            <a:pPr marL="0" indent="0">
              <a:buNone/>
            </a:pPr>
            <a:r>
              <a:rPr lang="cs-CZ" b="1" u="sng" dirty="0" smtClean="0"/>
              <a:t>Hloubka</a:t>
            </a:r>
            <a:r>
              <a:rPr lang="cs-CZ" b="1" dirty="0" smtClean="0"/>
              <a:t>: 2-3 cm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Výsevek: </a:t>
            </a:r>
            <a:r>
              <a:rPr lang="cs-CZ" b="1" dirty="0" smtClean="0"/>
              <a:t> 4 mil. </a:t>
            </a:r>
            <a:r>
              <a:rPr lang="cs-CZ" b="1" dirty="0" smtClean="0"/>
              <a:t>klíčivých </a:t>
            </a:r>
            <a:r>
              <a:rPr lang="cs-CZ" b="1" dirty="0" smtClean="0"/>
              <a:t>semen</a:t>
            </a:r>
          </a:p>
          <a:p>
            <a:pPr marL="0" indent="0">
              <a:buNone/>
            </a:pPr>
            <a:r>
              <a:rPr lang="cs-CZ" b="1" dirty="0" smtClean="0"/>
              <a:t>		140 – 210 kg/ha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56376" y="3284984"/>
            <a:ext cx="70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84368" y="501317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pic>
        <p:nvPicPr>
          <p:cNvPr id="7170" name="Picture 2" descr="File:Haverkorrels Avena sativ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908720"/>
            <a:ext cx="4000044" cy="3960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833218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ošetření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741987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Po zasetí můžeme válet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3-4 týdny po zasetí vláčet branami</a:t>
            </a:r>
          </a:p>
          <a:p>
            <a:pPr>
              <a:buClrTx/>
              <a:buNone/>
            </a:pP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96336" y="494116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pic>
        <p:nvPicPr>
          <p:cNvPr id="5122" name="Picture 2" descr="File:Avena sativa 00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636912"/>
            <a:ext cx="5148064" cy="38610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058128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sklizeň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72816"/>
            <a:ext cx="8686800" cy="4307309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Oves obecný sklízíme od konce července do začátku září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Výnos se pohybuje 2- 4 t/ha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Špičkové výnosy mohou dosáhnout až 8 t/ha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Oves má </a:t>
            </a:r>
            <a:r>
              <a:rPr lang="cs-CZ" b="1" smtClean="0"/>
              <a:t>po sklizni </a:t>
            </a:r>
            <a:r>
              <a:rPr lang="cs-CZ" b="1" dirty="0" err="1" smtClean="0"/>
              <a:t>dozrávací</a:t>
            </a:r>
            <a:r>
              <a:rPr lang="cs-CZ" b="1" dirty="0" smtClean="0"/>
              <a:t> proces 4-6 týdnů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Sláma ovsa je vlhká a hrozí </a:t>
            </a:r>
            <a:r>
              <a:rPr lang="cs-CZ" b="1" u="sng" dirty="0" smtClean="0"/>
              <a:t>samovznícení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225808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Otázky k opakování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8686800" cy="4163293"/>
          </a:xfrm>
        </p:spPr>
        <p:txBody>
          <a:bodyPr>
            <a:normAutofit lnSpcReduction="10000"/>
          </a:bodyPr>
          <a:lstStyle/>
          <a:p>
            <a:pPr marL="514350" indent="-514350">
              <a:buClrTx/>
              <a:buAutoNum type="arabicPeriod"/>
            </a:pPr>
            <a:r>
              <a:rPr lang="cs-CZ" b="1" dirty="0" smtClean="0"/>
              <a:t>Určete standardní výnos ječmene ozimého</a:t>
            </a:r>
          </a:p>
          <a:p>
            <a:pPr marL="514350" indent="-514350">
              <a:buClrTx/>
              <a:buAutoNum type="arabicPeriod"/>
            </a:pPr>
            <a:r>
              <a:rPr lang="cs-CZ" b="1" dirty="0" smtClean="0"/>
              <a:t>Určete výsevek v kg/ha u ječmene ozimého</a:t>
            </a:r>
          </a:p>
          <a:p>
            <a:pPr marL="514350" indent="-514350">
              <a:buClrTx/>
              <a:buAutoNum type="arabicPeriod"/>
            </a:pPr>
            <a:r>
              <a:rPr lang="cs-CZ" b="1" dirty="0" smtClean="0"/>
              <a:t>Jaký ječmen je sladovnický?</a:t>
            </a:r>
          </a:p>
          <a:p>
            <a:pPr marL="514350" indent="-514350">
              <a:buClrTx/>
              <a:buAutoNum type="arabicPeriod"/>
            </a:pPr>
            <a:r>
              <a:rPr lang="cs-CZ" b="1" dirty="0" smtClean="0"/>
              <a:t>Uveďte termín výsevu ječmene jarního</a:t>
            </a:r>
          </a:p>
          <a:p>
            <a:pPr marL="514350" indent="-514350">
              <a:buClrTx/>
              <a:buAutoNum type="arabicPeriod"/>
            </a:pPr>
            <a:r>
              <a:rPr lang="cs-CZ" b="1" dirty="0" smtClean="0"/>
              <a:t>Zdůvodněte proč ječmen sladovnický nesmí být přehnojen N?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Obr.1, 2, 3, 4, 5, 6,7,</a:t>
            </a:r>
          </a:p>
          <a:p>
            <a:pPr marL="0" indent="0">
              <a:buClrTx/>
              <a:buNone/>
            </a:pPr>
            <a:r>
              <a:rPr lang="cs-CZ" sz="2400" b="1" dirty="0" smtClean="0"/>
              <a:t>     </a:t>
            </a:r>
            <a:r>
              <a:rPr lang="cs-CZ" sz="2400" b="1" dirty="0" smtClean="0">
                <a:hlinkClick r:id="rId2"/>
              </a:rPr>
              <a:t>http</a:t>
            </a:r>
            <a:r>
              <a:rPr lang="cs-CZ" sz="2400" b="1" smtClean="0">
                <a:hlinkClick r:id="rId2"/>
              </a:rPr>
              <a:t>://commons.wikimedia.org/wiki/File:Avena-sativa.jpg</a:t>
            </a:r>
            <a:endParaRPr lang="cs-CZ" sz="2400" b="1" smtClean="0"/>
          </a:p>
          <a:p>
            <a:pPr marL="0" indent="0">
              <a:buClrTx/>
              <a:buNone/>
            </a:pPr>
            <a:endParaRPr lang="cs-CZ" sz="2400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551</TotalTime>
  <Words>491</Words>
  <Application>Microsoft Office PowerPoint</Application>
  <PresentationFormat>Předvádění na obrazovce (4:3)</PresentationFormat>
  <Paragraphs>91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Oves setý- avena sativa</vt:lpstr>
      <vt:lpstr>Hospodářský význam</vt:lpstr>
      <vt:lpstr>Biologická charakteristika</vt:lpstr>
      <vt:lpstr>Nároky na prostředí</vt:lpstr>
      <vt:lpstr>Zařazení op</vt:lpstr>
      <vt:lpstr>Výživa a hnojení</vt:lpstr>
      <vt:lpstr>ZPRACOVÁNÍ PŮDY</vt:lpstr>
      <vt:lpstr>výsev</vt:lpstr>
      <vt:lpstr>ošetření</vt:lpstr>
      <vt:lpstr>sklizeň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108</cp:revision>
  <dcterms:created xsi:type="dcterms:W3CDTF">2012-12-12T20:19:37Z</dcterms:created>
  <dcterms:modified xsi:type="dcterms:W3CDTF">2014-04-01T17:31:31Z</dcterms:modified>
</cp:coreProperties>
</file>