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63" r:id="rId2"/>
    <p:sldId id="272" r:id="rId3"/>
    <p:sldId id="264" r:id="rId4"/>
    <p:sldId id="266" r:id="rId5"/>
    <p:sldId id="267" r:id="rId6"/>
    <p:sldId id="268" r:id="rId7"/>
    <p:sldId id="269" r:id="rId8"/>
    <p:sldId id="270" r:id="rId9"/>
    <p:sldId id="27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07" autoAdjust="0"/>
  </p:normalViewPr>
  <p:slideViewPr>
    <p:cSldViewPr>
      <p:cViewPr>
        <p:scale>
          <a:sx n="100" d="100"/>
          <a:sy n="100" d="100"/>
        </p:scale>
        <p:origin x="-534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f/f6/%C3%98ko_Hvete_Marih%C3%B8ne_800px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f/fa/WheatFlower3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c/c3/Horedum_vulgare_(3818997339)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1/18/Hordeum_vulgare_(3885627759)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a/a6/Secale_cereale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9/92/Secale_cereale_flowering,_rogge_bloeiend_(1)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8/80/Triticale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5/55/Avena_sativa,_Haver_rijp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3/3c/Avena_sativa_II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0/0b/Zea_mays_003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Avena_sativa" TargetMode="External"/><Relationship Id="rId3" Type="http://schemas.openxmlformats.org/officeDocument/2006/relationships/hyperlink" Target="http://commons.wikimedia.org/wiki/File:WheatFlower3.jpg" TargetMode="External"/><Relationship Id="rId7" Type="http://schemas.openxmlformats.org/officeDocument/2006/relationships/hyperlink" Target="http://commons.wikimedia.org/wiki/File:Triticale.jpg" TargetMode="External"/><Relationship Id="rId2" Type="http://schemas.openxmlformats.org/officeDocument/2006/relationships/hyperlink" Target="http://commons.wikimedia.org/wiki/File:%C3%98ko_Hvete_Marih%C3%B8ne_800p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ecale_cereale.jpg" TargetMode="External"/><Relationship Id="rId5" Type="http://schemas.openxmlformats.org/officeDocument/2006/relationships/hyperlink" Target="http://commons.wikimedia.org/wiki/File:Hordeum_vulgare_(3885627759).jpg" TargetMode="External"/><Relationship Id="rId4" Type="http://schemas.openxmlformats.org/officeDocument/2006/relationships/hyperlink" Target="http://commons.wikimedia.org/wiki/File:Horedum_vulgare_(3818997339).jpg" TargetMode="External"/><Relationship Id="rId9" Type="http://schemas.openxmlformats.org/officeDocument/2006/relationships/hyperlink" Target="http://commons.wikimedia.org/wiki/File:Zea_mays_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08464908"/>
              </p:ext>
            </p:extLst>
          </p:nvPr>
        </p:nvGraphicFramePr>
        <p:xfrm>
          <a:off x="1115616" y="1916832"/>
          <a:ext cx="6697662" cy="3933012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Poznávání obilnin - test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1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1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1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1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1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1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25.2.2013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si ověří znalosti tematického celku – obilniny formou poznávání rostlin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mají časový limit 30 vteřin na zapsání názvu plodiny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Pracovní postup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Žáci poznávají jednotlivé plodiny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Správné odpovědi zapisují do pracovního listu, kdy číslo položky v prezentaci odpovídá číslu v pracovním listu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Správná položka je označena jedním bodem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 položku lze získat dva body (úplný český a latinský název plodiny)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Bodové hodnocení: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pPr lvl="1" algn="ctr">
              <a:buClrTx/>
              <a:buFont typeface="Wingdings" pitchFamily="2" charset="2"/>
              <a:buChar char="Ø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12-11    bodů – výborně </a:t>
            </a:r>
          </a:p>
          <a:p>
            <a:pPr lvl="8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10–9      bodů chvalitebně</a:t>
            </a:r>
          </a:p>
          <a:p>
            <a:pPr lvl="8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8-7    bodů dobře</a:t>
            </a:r>
          </a:p>
          <a:p>
            <a:pPr lvl="8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6-5    bodů dostatečně</a:t>
            </a:r>
          </a:p>
          <a:p>
            <a:pPr lvl="8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4-3    body nedostatečně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Položka 1</a:t>
            </a:r>
            <a:endParaRPr lang="cs-CZ" sz="6000" b="1" dirty="0"/>
          </a:p>
        </p:txBody>
      </p:sp>
      <p:pic>
        <p:nvPicPr>
          <p:cNvPr id="1026" name="Picture 2" descr="File:Øko Hvete Marihøne 800p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412776"/>
            <a:ext cx="3710186" cy="4946915"/>
          </a:xfrm>
          <a:prstGeom prst="rect">
            <a:avLst/>
          </a:prstGeom>
          <a:noFill/>
        </p:spPr>
      </p:pic>
      <p:pic>
        <p:nvPicPr>
          <p:cNvPr id="1028" name="Picture 4" descr="File:WheatFlower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412776"/>
            <a:ext cx="3692692" cy="492358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75856" y="630932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12360" y="630932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Obr.1b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Položka 2</a:t>
            </a:r>
            <a:endParaRPr lang="cs-CZ" sz="5400" b="1" dirty="0"/>
          </a:p>
        </p:txBody>
      </p:sp>
      <p:pic>
        <p:nvPicPr>
          <p:cNvPr id="17410" name="Picture 2" descr="File:Horedum vulgare (3818997339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204864"/>
            <a:ext cx="4619667" cy="3464750"/>
          </a:xfrm>
          <a:prstGeom prst="rect">
            <a:avLst/>
          </a:prstGeom>
          <a:noFill/>
        </p:spPr>
      </p:pic>
      <p:pic>
        <p:nvPicPr>
          <p:cNvPr id="17412" name="Picture 4" descr="File:Hordeum vulgare (3885627759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988840"/>
            <a:ext cx="2846090" cy="37947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380312" y="6093296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594928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Položka 3</a:t>
            </a:r>
            <a:endParaRPr lang="cs-CZ" sz="6000" b="1" dirty="0"/>
          </a:p>
        </p:txBody>
      </p:sp>
      <p:pic>
        <p:nvPicPr>
          <p:cNvPr id="18434" name="Picture 2" descr="File:Secale cere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132856"/>
            <a:ext cx="4224131" cy="3168098"/>
          </a:xfrm>
          <a:prstGeom prst="rect">
            <a:avLst/>
          </a:prstGeom>
          <a:noFill/>
        </p:spPr>
      </p:pic>
      <p:pic>
        <p:nvPicPr>
          <p:cNvPr id="18436" name="Picture 4" descr="File:Secale cereale flowering, rogge bloeiend (1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1556792"/>
            <a:ext cx="3530166" cy="47068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75856" y="558924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630932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Tritic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772816"/>
            <a:ext cx="6264696" cy="4694517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Položka 4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12360" y="616530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Položka 5</a:t>
            </a:r>
            <a:endParaRPr lang="cs-CZ" sz="6000" b="1" dirty="0"/>
          </a:p>
        </p:txBody>
      </p:sp>
      <p:pic>
        <p:nvPicPr>
          <p:cNvPr id="20482" name="Picture 2" descr="File:Avena sativa, Haver rij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700808"/>
            <a:ext cx="3384376" cy="4512501"/>
          </a:xfrm>
          <a:prstGeom prst="rect">
            <a:avLst/>
          </a:prstGeom>
          <a:noFill/>
        </p:spPr>
      </p:pic>
      <p:pic>
        <p:nvPicPr>
          <p:cNvPr id="20484" name="Picture 4" descr="File:Avena sativa I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700808"/>
            <a:ext cx="3209507" cy="44813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75856" y="630932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630932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Obr.5b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Položka 6</a:t>
            </a:r>
            <a:endParaRPr lang="cs-CZ" sz="6000" b="1" dirty="0"/>
          </a:p>
        </p:txBody>
      </p:sp>
      <p:pic>
        <p:nvPicPr>
          <p:cNvPr id="21506" name="Picture 2" descr="File:Zea mays 0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12776"/>
            <a:ext cx="3854202" cy="51389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96336" y="594928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Řešení poznávání plodin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Tx/>
              <a:buFont typeface="+mj-lt"/>
              <a:buAutoNum type="arabicParenR"/>
            </a:pPr>
            <a:r>
              <a:rPr lang="cs-CZ" dirty="0" smtClean="0"/>
              <a:t>Pšenice obecná - </a:t>
            </a:r>
            <a:r>
              <a:rPr lang="cs-CZ" dirty="0" err="1" smtClean="0"/>
              <a:t>triticum</a:t>
            </a:r>
            <a:r>
              <a:rPr lang="cs-CZ" dirty="0" smtClean="0"/>
              <a:t> </a:t>
            </a:r>
            <a:r>
              <a:rPr lang="cs-CZ" dirty="0" err="1" smtClean="0"/>
              <a:t>aestivum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arenR"/>
            </a:pPr>
            <a:r>
              <a:rPr lang="cs-CZ" dirty="0" smtClean="0"/>
              <a:t>Ječmen ozimý - </a:t>
            </a:r>
            <a:r>
              <a:rPr lang="cs-CZ" dirty="0" err="1" smtClean="0"/>
              <a:t>hordeum</a:t>
            </a:r>
            <a:r>
              <a:rPr lang="cs-CZ" dirty="0" smtClean="0"/>
              <a:t> </a:t>
            </a:r>
            <a:r>
              <a:rPr lang="cs-CZ" dirty="0" err="1" smtClean="0"/>
              <a:t>vulgare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arenR"/>
            </a:pPr>
            <a:r>
              <a:rPr lang="cs-CZ" dirty="0" smtClean="0"/>
              <a:t>Žito ozimé – </a:t>
            </a:r>
            <a:r>
              <a:rPr lang="cs-CZ" dirty="0" err="1" smtClean="0"/>
              <a:t>secale</a:t>
            </a:r>
            <a:r>
              <a:rPr lang="cs-CZ" dirty="0" smtClean="0"/>
              <a:t> </a:t>
            </a:r>
            <a:r>
              <a:rPr lang="cs-CZ" dirty="0" err="1" smtClean="0"/>
              <a:t>cereale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arenR"/>
            </a:pPr>
            <a:r>
              <a:rPr lang="cs-CZ" dirty="0" smtClean="0"/>
              <a:t>Triticale – </a:t>
            </a:r>
            <a:r>
              <a:rPr lang="cs-CZ" dirty="0" err="1" smtClean="0"/>
              <a:t>žitovec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arenR"/>
            </a:pPr>
            <a:r>
              <a:rPr lang="cs-CZ" dirty="0" smtClean="0"/>
              <a:t>Oves setý – </a:t>
            </a:r>
            <a:r>
              <a:rPr lang="cs-CZ" dirty="0" err="1" smtClean="0"/>
              <a:t>avena</a:t>
            </a:r>
            <a:r>
              <a:rPr lang="cs-CZ" dirty="0" smtClean="0"/>
              <a:t> </a:t>
            </a:r>
            <a:r>
              <a:rPr lang="cs-CZ" dirty="0" err="1" smtClean="0"/>
              <a:t>sativa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arenR"/>
            </a:pPr>
            <a:r>
              <a:rPr lang="cs-CZ" dirty="0" smtClean="0"/>
              <a:t>Kukuřice setá – </a:t>
            </a:r>
            <a:r>
              <a:rPr lang="cs-CZ" dirty="0" err="1" smtClean="0"/>
              <a:t>zea</a:t>
            </a:r>
            <a:r>
              <a:rPr lang="cs-CZ" dirty="0" smtClean="0"/>
              <a:t> </a:t>
            </a:r>
            <a:r>
              <a:rPr lang="cs-CZ" dirty="0" err="1" smtClean="0"/>
              <a:t>mays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Použité zdroje</a:t>
            </a:r>
            <a:endParaRPr lang="cs-CZ" sz="6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700" dirty="0" smtClean="0"/>
              <a:t>Obr.1a</a:t>
            </a:r>
          </a:p>
          <a:p>
            <a:pPr>
              <a:buNone/>
            </a:pPr>
            <a:r>
              <a:rPr lang="cs-CZ" sz="1700" dirty="0" smtClean="0">
                <a:hlinkClick r:id="rId2"/>
              </a:rPr>
              <a:t>http://commons.wikimedia.org/wiki/File:%C3%98ko_Hvete_Marih%C3%B8ne_800px.jpg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Obr.1b</a:t>
            </a:r>
          </a:p>
          <a:p>
            <a:pPr>
              <a:buNone/>
            </a:pPr>
            <a:r>
              <a:rPr lang="cs-CZ" sz="1700" dirty="0" smtClean="0">
                <a:hlinkClick r:id="rId3"/>
              </a:rPr>
              <a:t>http://commons.wikimedia.org/wiki/File:WheatFlower3.jpg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Obr. 2a</a:t>
            </a:r>
          </a:p>
          <a:p>
            <a:pPr>
              <a:buNone/>
            </a:pPr>
            <a:r>
              <a:rPr lang="cs-CZ" sz="1700" dirty="0" smtClean="0">
                <a:hlinkClick r:id="rId4"/>
              </a:rPr>
              <a:t>http://commons.wikimedia.org/wiki/File:Horedum_vulgare_(3818997339).jpg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Obr.2b</a:t>
            </a:r>
          </a:p>
          <a:p>
            <a:pPr>
              <a:buNone/>
            </a:pPr>
            <a:r>
              <a:rPr lang="cs-CZ" sz="1700" dirty="0" smtClean="0">
                <a:hlinkClick r:id="rId5"/>
              </a:rPr>
              <a:t>http://commons.wikimedia.org/wiki/File:Hordeum_vulgare_(3885627759).jpg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Obr.3a</a:t>
            </a:r>
          </a:p>
          <a:p>
            <a:pPr>
              <a:buNone/>
            </a:pPr>
            <a:r>
              <a:rPr lang="cs-CZ" sz="1700" dirty="0" smtClean="0">
                <a:hlinkClick r:id="rId6"/>
              </a:rPr>
              <a:t>http://commons.wikimedia.org/wiki/File:Secale_cereale.jpg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Obr.3b</a:t>
            </a:r>
          </a:p>
          <a:p>
            <a:pPr>
              <a:buNone/>
            </a:pPr>
            <a:r>
              <a:rPr lang="cs-CZ" sz="1700" dirty="0" smtClean="0">
                <a:hlinkClick r:id="rId6"/>
              </a:rPr>
              <a:t>http://commons.wikimedia.org/wiki/File:Secale_cereale.jpg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Obr.4</a:t>
            </a:r>
          </a:p>
          <a:p>
            <a:pPr>
              <a:buNone/>
            </a:pPr>
            <a:r>
              <a:rPr lang="cs-CZ" sz="1700" dirty="0" smtClean="0">
                <a:hlinkClick r:id="rId7"/>
              </a:rPr>
              <a:t>http://commons.wikimedia.org/wiki/File:Triticale.jpg</a:t>
            </a:r>
            <a:endParaRPr lang="cs-CZ" sz="1700" dirty="0" smtClean="0"/>
          </a:p>
          <a:p>
            <a:pPr>
              <a:buNone/>
            </a:pPr>
            <a:r>
              <a:rPr lang="cs-CZ" sz="1600" dirty="0" smtClean="0"/>
              <a:t>Obr.5</a:t>
            </a:r>
          </a:p>
          <a:p>
            <a:pPr>
              <a:buNone/>
            </a:pPr>
            <a:r>
              <a:rPr lang="cs-CZ" sz="1600" dirty="0" smtClean="0">
                <a:hlinkClick r:id="rId8"/>
              </a:rPr>
              <a:t>http://commons.wikimedia.org/wiki/Avena_sativa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Obr.6</a:t>
            </a:r>
          </a:p>
          <a:p>
            <a:pPr>
              <a:buNone/>
            </a:pPr>
            <a:r>
              <a:rPr lang="cs-CZ" sz="1600" dirty="0" smtClean="0">
                <a:hlinkClick r:id="rId9"/>
              </a:rPr>
              <a:t>http://commons.wikimedia.org/wiki/File:Zea_mays_003.JPG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722</TotalTime>
  <Words>250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Pracovní postup</vt:lpstr>
      <vt:lpstr>Položka 1</vt:lpstr>
      <vt:lpstr>Položka 2</vt:lpstr>
      <vt:lpstr>Položka 3</vt:lpstr>
      <vt:lpstr>Položka 4</vt:lpstr>
      <vt:lpstr>Položka 5</vt:lpstr>
      <vt:lpstr>Položka 6</vt:lpstr>
      <vt:lpstr>Řešení poznávání plodin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Acer</cp:lastModifiedBy>
  <cp:revision>107</cp:revision>
  <dcterms:created xsi:type="dcterms:W3CDTF">2012-12-12T20:19:37Z</dcterms:created>
  <dcterms:modified xsi:type="dcterms:W3CDTF">2013-10-09T20:57:14Z</dcterms:modified>
</cp:coreProperties>
</file>