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7"/>
  </p:notesMasterIdLst>
  <p:sldIdLst>
    <p:sldId id="263" r:id="rId2"/>
    <p:sldId id="277" r:id="rId3"/>
    <p:sldId id="267" r:id="rId4"/>
    <p:sldId id="268" r:id="rId5"/>
    <p:sldId id="285" r:id="rId6"/>
    <p:sldId id="286" r:id="rId7"/>
    <p:sldId id="287" r:id="rId8"/>
    <p:sldId id="278" r:id="rId9"/>
    <p:sldId id="279" r:id="rId10"/>
    <p:sldId id="280" r:id="rId11"/>
    <p:sldId id="281" r:id="rId12"/>
    <p:sldId id="282" r:id="rId13"/>
    <p:sldId id="283" r:id="rId14"/>
    <p:sldId id="284" r:id="rId15"/>
    <p:sldId id="26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07" autoAdjust="0"/>
  </p:normalViewPr>
  <p:slideViewPr>
    <p:cSldViewPr>
      <p:cViewPr>
        <p:scale>
          <a:sx n="80" d="100"/>
          <a:sy n="80" d="100"/>
        </p:scale>
        <p:origin x="-1104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5EB241-581C-4BEB-8CEA-9F8AB8D0297E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C4DBE7-537D-42BB-908C-8F909C0E9D0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FFCAE47-E4B6-47D6-B7E0-FE4EEE1D9042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3/32/Maispflanze.jpg" TargetMode="Externa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7/77/SweetcornFlower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0/0b/Zea_mays_003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weetcornFlower.JPG" TargetMode="External"/><Relationship Id="rId2" Type="http://schemas.openxmlformats.org/officeDocument/2006/relationships/hyperlink" Target="http://commons.wikimedia.org/wiki/File:Maispflanz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Zea_mays_00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208464908"/>
              </p:ext>
            </p:extLst>
          </p:nvPr>
        </p:nvGraphicFramePr>
        <p:xfrm>
          <a:off x="1187624" y="1894032"/>
          <a:ext cx="6697662" cy="4657344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5194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97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97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Kukuřice obecná –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Zea</a:t>
                      </a: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mays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97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Ing. Jitka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Krobová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97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Pěstování rostlin pro 2. a 3.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97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Třetí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97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25.2.2013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69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Žáci se seznámí s další obilninou, seznámí se s hospodářským významem, technologií pěstování a výnosem kukuřice obecné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7444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Výukový materiál je ve formě prezentace a žáci se budou s technologií pěstování kukuřice obecné setkávat po celé studium v předmětu pěstování rostlin a chovu zvířat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/>
              <a:t>Kukuřice obecná-</a:t>
            </a:r>
            <a:r>
              <a:rPr lang="cs-CZ" sz="4800" b="1" dirty="0" err="1" smtClean="0"/>
              <a:t>zea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mays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100392" y="5805264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11268" name="Picture 4" descr="File:Maispflanz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1340768"/>
            <a:ext cx="3651870" cy="48691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smtClean="0">
                <a:latin typeface="Times New Roman" pitchFamily="18" charset="0"/>
              </a:rPr>
              <a:t>Hospodářský význam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16832"/>
            <a:ext cx="8686800" cy="4163293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Kukuřice je velmi významná krmná, potravinářská i farmaceutická </a:t>
            </a:r>
            <a:r>
              <a:rPr lang="cs-CZ" b="1" dirty="0" smtClean="0"/>
              <a:t>plodina</a:t>
            </a:r>
            <a:endParaRPr lang="cs-CZ" b="1" dirty="0" smtClean="0"/>
          </a:p>
          <a:p>
            <a:pPr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Pochází z </a:t>
            </a:r>
            <a:r>
              <a:rPr lang="cs-CZ" b="1" dirty="0" smtClean="0"/>
              <a:t>Ameriky</a:t>
            </a:r>
            <a:endParaRPr lang="cs-CZ" b="1" dirty="0" smtClean="0"/>
          </a:p>
          <a:p>
            <a:pPr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K největším producentům patří severní a jižní </a:t>
            </a:r>
            <a:r>
              <a:rPr lang="cs-CZ" b="1" dirty="0" smtClean="0"/>
              <a:t>Amerika</a:t>
            </a:r>
            <a:endParaRPr lang="cs-CZ" b="1" dirty="0" smtClean="0"/>
          </a:p>
          <a:p>
            <a:pPr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Zrno jako jadrné krmivo a šrot se využívá ke krmení hospodářských </a:t>
            </a:r>
            <a:r>
              <a:rPr lang="cs-CZ" b="1" dirty="0" smtClean="0"/>
              <a:t>zvířat</a:t>
            </a:r>
            <a:endParaRPr lang="cs-CZ" b="1" dirty="0" smtClean="0"/>
          </a:p>
          <a:p>
            <a:pPr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Je důležitým komponentem krmných směsí pro prasata a </a:t>
            </a:r>
            <a:r>
              <a:rPr lang="cs-CZ" b="1" dirty="0" smtClean="0"/>
              <a:t>drůbež, výroba šrotu</a:t>
            </a:r>
            <a:endParaRPr lang="cs-CZ" b="1" dirty="0" smtClean="0"/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349785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>
                <a:latin typeface="Times New Roman" pitchFamily="18" charset="0"/>
              </a:rPr>
              <a:t>Biologická charakteristika</a:t>
            </a:r>
            <a:endParaRPr lang="cs-CZ" b="1" dirty="0">
              <a:latin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Kukuřice je teplomilná jednoletá </a:t>
            </a:r>
            <a:r>
              <a:rPr lang="cs-CZ" b="1" dirty="0" smtClean="0"/>
              <a:t>rostlina</a:t>
            </a:r>
            <a:endParaRPr lang="cs-CZ" b="1" dirty="0" smtClean="0"/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Je jarního charakteru a převážně </a:t>
            </a:r>
            <a:r>
              <a:rPr lang="cs-CZ" b="1" dirty="0" smtClean="0"/>
              <a:t>cizosprašná</a:t>
            </a:r>
            <a:endParaRPr lang="cs-CZ" b="1" dirty="0" smtClean="0"/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Dělíme </a:t>
            </a:r>
            <a:r>
              <a:rPr lang="cs-CZ" b="1" dirty="0" smtClean="0"/>
              <a:t>ji:  </a:t>
            </a:r>
            <a:r>
              <a:rPr lang="cs-CZ" b="1" dirty="0" smtClean="0"/>
              <a:t>kukuřici koňský </a:t>
            </a:r>
            <a:r>
              <a:rPr lang="cs-CZ" b="1" dirty="0" smtClean="0"/>
              <a:t>zub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 </a:t>
            </a:r>
            <a:r>
              <a:rPr lang="cs-CZ" b="1" dirty="0" smtClean="0"/>
              <a:t>                 </a:t>
            </a:r>
            <a:r>
              <a:rPr lang="cs-CZ" b="1" dirty="0" smtClean="0"/>
              <a:t>kukuřici </a:t>
            </a:r>
            <a:r>
              <a:rPr lang="cs-CZ" b="1" dirty="0" smtClean="0"/>
              <a:t>tvrdou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 </a:t>
            </a:r>
            <a:r>
              <a:rPr lang="cs-CZ" b="1" dirty="0" smtClean="0"/>
              <a:t>                 </a:t>
            </a:r>
            <a:r>
              <a:rPr lang="cs-CZ" b="1" dirty="0" smtClean="0"/>
              <a:t>kukuřici cukrovou 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                  kukuřici </a:t>
            </a:r>
            <a:r>
              <a:rPr lang="cs-CZ" b="1" dirty="0" err="1" smtClean="0"/>
              <a:t>pukancovou</a:t>
            </a:r>
            <a:endParaRPr lang="cs-CZ" b="1" dirty="0" smtClean="0"/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Výška: 1,5–2,5 m</a:t>
            </a:r>
            <a:endParaRPr lang="cs-CZ" b="1" dirty="0" smtClean="0"/>
          </a:p>
          <a:p>
            <a:pPr marL="0" indent="0">
              <a:buClrTx/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88024" y="59492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286000" y="1412776"/>
            <a:ext cx="4572000" cy="341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608945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>
                <a:latin typeface="Times New Roman" pitchFamily="18" charset="0"/>
              </a:rPr>
              <a:t>Biologická charakteristika</a:t>
            </a:r>
            <a:endParaRPr lang="cs-CZ" b="1" dirty="0">
              <a:latin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/>
              <a:t>Kořen</a:t>
            </a:r>
            <a:r>
              <a:rPr lang="cs-CZ" b="1" dirty="0" smtClean="0"/>
              <a:t>: je </a:t>
            </a:r>
            <a:r>
              <a:rPr lang="cs-CZ" b="1" dirty="0" smtClean="0"/>
              <a:t>dobře </a:t>
            </a:r>
            <a:r>
              <a:rPr lang="cs-CZ" b="1" dirty="0" smtClean="0"/>
              <a:t>vyvinutý </a:t>
            </a:r>
            <a:r>
              <a:rPr lang="cs-CZ" b="1" dirty="0" smtClean="0"/>
              <a:t>a tvoří i tzv. vzdušné </a:t>
            </a:r>
            <a:r>
              <a:rPr lang="cs-CZ" b="1" dirty="0" smtClean="0"/>
              <a:t>kořeny</a:t>
            </a:r>
            <a:endParaRPr lang="cs-CZ" b="1" dirty="0" smtClean="0"/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/>
              <a:t>Listy: </a:t>
            </a:r>
            <a:r>
              <a:rPr lang="cs-CZ" b="1" dirty="0" smtClean="0"/>
              <a:t>jsou dlouhé a velké.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/>
              <a:t>Květenstvím: </a:t>
            </a:r>
            <a:r>
              <a:rPr lang="cs-CZ" b="1" dirty="0" smtClean="0"/>
              <a:t>je vrcholová lata (samčí květy) a klas – palice (samičí květy).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/>
              <a:t>Zrno: </a:t>
            </a:r>
            <a:r>
              <a:rPr lang="cs-CZ" b="1" dirty="0" smtClean="0"/>
              <a:t>je nahé, žluté i červenavé a slabě lesklé.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Hmotnost tisíce semen </a:t>
            </a:r>
            <a:r>
              <a:rPr lang="cs-CZ" b="1" dirty="0" smtClean="0"/>
              <a:t>280–350 </a:t>
            </a:r>
            <a:r>
              <a:rPr lang="cs-CZ" b="1" dirty="0" smtClean="0"/>
              <a:t>g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88024" y="59492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286000" y="1412776"/>
            <a:ext cx="4572000" cy="341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608945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/>
              <a:t>Květ samčí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026" name="Picture 2" descr="File:SweetcornFlowe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1700808"/>
            <a:ext cx="6120680" cy="4590510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7164288" y="3068960"/>
            <a:ext cx="172819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Samčí květenství</a:t>
            </a:r>
            <a:endParaRPr lang="cs-CZ" dirty="0"/>
          </a:p>
        </p:txBody>
      </p:sp>
      <p:sp>
        <p:nvSpPr>
          <p:cNvPr id="6" name="Šipka doleva 5"/>
          <p:cNvSpPr/>
          <p:nvPr/>
        </p:nvSpPr>
        <p:spPr>
          <a:xfrm>
            <a:off x="5076056" y="3212976"/>
            <a:ext cx="2088232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740352" y="5589240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/>
              <a:t>Květ samičí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28674" name="Picture 2" descr="File:Zea mays 00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1412776"/>
            <a:ext cx="3744416" cy="499255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804248" y="5805264"/>
            <a:ext cx="813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6" name="Šipka doleva 5"/>
          <p:cNvSpPr/>
          <p:nvPr/>
        </p:nvSpPr>
        <p:spPr>
          <a:xfrm>
            <a:off x="5436096" y="2852936"/>
            <a:ext cx="1656184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452320" y="2708920"/>
            <a:ext cx="136815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Květ samičí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Nárokykukuřice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 obecné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Kukuřici můžeme pěstovat i ve velmi rozdílných klimatických a půdních </a:t>
            </a:r>
            <a:r>
              <a:rPr lang="cs-CZ" b="1" dirty="0" smtClean="0"/>
              <a:t>podmínkách</a:t>
            </a:r>
            <a:endParaRPr lang="cs-CZ" b="1" dirty="0" smtClean="0"/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Nároky na teplotu má poměrně </a:t>
            </a:r>
            <a:r>
              <a:rPr lang="cs-CZ" b="1" dirty="0" smtClean="0"/>
              <a:t>velké</a:t>
            </a:r>
            <a:endParaRPr lang="cs-CZ" b="1" dirty="0" smtClean="0"/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Klíčí při </a:t>
            </a:r>
            <a:r>
              <a:rPr lang="cs-CZ" b="1" dirty="0" smtClean="0"/>
              <a:t>teplotě půdy </a:t>
            </a:r>
            <a:r>
              <a:rPr lang="cs-CZ" b="1" dirty="0" smtClean="0"/>
              <a:t>8–10 °</a:t>
            </a:r>
            <a:r>
              <a:rPr lang="cs-CZ" b="1" dirty="0" smtClean="0"/>
              <a:t>C</a:t>
            </a:r>
            <a:endParaRPr lang="cs-CZ" b="1" dirty="0" smtClean="0"/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Dále je kukuřice dosti náročná na </a:t>
            </a:r>
            <a:r>
              <a:rPr lang="cs-CZ" b="1" dirty="0" smtClean="0"/>
              <a:t>vodu</a:t>
            </a:r>
            <a:endParaRPr lang="cs-CZ" b="1" dirty="0" smtClean="0"/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Potřebné pH je </a:t>
            </a:r>
            <a:r>
              <a:rPr lang="cs-CZ" b="1" dirty="0" smtClean="0"/>
              <a:t>6,5–7</a:t>
            </a:r>
            <a:endParaRPr lang="cs-CZ" b="1" dirty="0" smtClean="0"/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V osevním postupu se kukuřice nejčastěji pěstuje po </a:t>
            </a:r>
            <a:r>
              <a:rPr lang="cs-CZ" b="1" dirty="0" smtClean="0"/>
              <a:t>obilninách</a:t>
            </a:r>
            <a:endParaRPr lang="cs-CZ" b="1" dirty="0" smtClean="0"/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Lze ji pěstovat i více let po sobě </a:t>
            </a:r>
            <a:r>
              <a:rPr lang="cs-CZ" b="1" dirty="0" smtClean="0"/>
              <a:t>až 10 let</a:t>
            </a:r>
            <a:endParaRPr lang="cs-CZ" b="1" dirty="0" smtClean="0"/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Výživa KUKUŘICE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686800" cy="4525963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2800" b="1" dirty="0" smtClean="0"/>
              <a:t>Hnojení draslíkem</a:t>
            </a:r>
            <a:r>
              <a:rPr lang="cs-CZ" sz="2800" b="1" dirty="0" smtClean="0"/>
              <a:t>:</a:t>
            </a:r>
            <a:r>
              <a:rPr lang="cs-CZ" sz="2800" b="1" dirty="0" smtClean="0"/>
              <a:t> podle AZP</a:t>
            </a:r>
          </a:p>
          <a:p>
            <a:pPr lvl="1"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Hnojiva aplikujeme na podzim nebo při předseťové přípravě </a:t>
            </a:r>
            <a:r>
              <a:rPr lang="cs-CZ" b="1" dirty="0" smtClean="0"/>
              <a:t>půdy</a:t>
            </a:r>
            <a:endParaRPr lang="cs-CZ" b="1" dirty="0" smtClean="0"/>
          </a:p>
          <a:p>
            <a:pPr lvl="1"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Celková dávka u kukuřice na siláž činí 60–100 kg/ha a na zrno 120–160 </a:t>
            </a:r>
            <a:r>
              <a:rPr lang="cs-CZ" b="1" dirty="0" smtClean="0"/>
              <a:t>kg/ha</a:t>
            </a:r>
            <a:endParaRPr lang="cs-CZ" b="1" dirty="0" smtClean="0"/>
          </a:p>
          <a:p>
            <a:pPr lvl="1"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Aplikujeme draselnou </a:t>
            </a:r>
            <a:r>
              <a:rPr lang="cs-CZ" b="1" dirty="0" smtClean="0"/>
              <a:t>sůl</a:t>
            </a:r>
            <a:endParaRPr lang="cs-CZ" b="1" dirty="0" smtClean="0"/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2800" b="1" dirty="0" smtClean="0"/>
              <a:t>Hnojení fosforem</a:t>
            </a:r>
            <a:r>
              <a:rPr lang="cs-CZ" sz="2800" b="1" dirty="0" smtClean="0"/>
              <a:t>: podle AZP</a:t>
            </a:r>
            <a:endParaRPr lang="cs-CZ" sz="2800" b="1" dirty="0" smtClean="0"/>
          </a:p>
          <a:p>
            <a:pPr lvl="1"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Aplikujeme na podzim nebo před setím.</a:t>
            </a:r>
          </a:p>
          <a:p>
            <a:pPr lvl="1"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Doporučené dávky fosforu činí u kukuřice na siláž 30–40 kg/ha a na zrno 50–80 kg/ha.</a:t>
            </a:r>
          </a:p>
          <a:p>
            <a:pPr lvl="1"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Používáme </a:t>
            </a:r>
            <a:r>
              <a:rPr lang="cs-CZ" b="1" dirty="0" smtClean="0"/>
              <a:t>superfosfáty</a:t>
            </a:r>
            <a:endParaRPr lang="cs-CZ" sz="2400" b="1" dirty="0" smtClean="0"/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Příprava půdy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700808"/>
            <a:ext cx="8686800" cy="4379317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Na podzim </a:t>
            </a:r>
            <a:r>
              <a:rPr lang="cs-CZ" b="1" dirty="0" smtClean="0"/>
              <a:t>podmítka s aplikací  fosforečných </a:t>
            </a:r>
            <a:r>
              <a:rPr lang="cs-CZ" b="1" dirty="0" smtClean="0"/>
              <a:t>a </a:t>
            </a:r>
            <a:r>
              <a:rPr lang="cs-CZ" b="1" dirty="0" smtClean="0"/>
              <a:t>draselných hnojiva</a:t>
            </a:r>
            <a:endParaRPr lang="cs-CZ" b="1" dirty="0" smtClean="0"/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Dále provádíme </a:t>
            </a:r>
            <a:r>
              <a:rPr lang="cs-CZ" b="1" dirty="0" smtClean="0"/>
              <a:t>orbu 30cm</a:t>
            </a:r>
            <a:endParaRPr lang="cs-CZ" b="1" dirty="0" smtClean="0"/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Na jaře urovnáme pozemek smyky a bránami a poté aplikujeme dusíkatá </a:t>
            </a:r>
            <a:r>
              <a:rPr lang="cs-CZ" b="1" dirty="0" smtClean="0"/>
              <a:t>hnojiva</a:t>
            </a:r>
            <a:endParaRPr lang="cs-CZ" b="1" dirty="0" smtClean="0"/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Kukuřice </a:t>
            </a:r>
            <a:r>
              <a:rPr lang="cs-CZ" b="1" dirty="0" smtClean="0"/>
              <a:t>je plodina zvyšující nebezpečí vodní </a:t>
            </a:r>
            <a:r>
              <a:rPr lang="cs-CZ" b="1" dirty="0" smtClean="0"/>
              <a:t>eroze</a:t>
            </a:r>
            <a:endParaRPr lang="cs-CZ" b="1" dirty="0" smtClean="0"/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endParaRPr lang="cs-CZ" b="1" dirty="0" smtClean="0"/>
          </a:p>
          <a:p>
            <a:pPr marL="457200" indent="-457200">
              <a:lnSpc>
                <a:spcPct val="90000"/>
              </a:lnSpc>
              <a:buClr>
                <a:schemeClr val="tx2"/>
              </a:buClr>
              <a:buFont typeface="Wingdings" pitchFamily="2" charset="2"/>
              <a:buChar char="Ø"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Výsev osiva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16832"/>
            <a:ext cx="8686800" cy="416329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 setí se používá namořené osivo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Termín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setí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: je od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4.–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10.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5.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Šířka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řádků: 70 cm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Hloubka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setí: 5–8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cm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Výsevek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30kg/ha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Ošetření porostu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/>
              <a:t>Mechanické</a:t>
            </a:r>
            <a:r>
              <a:rPr lang="cs-CZ" b="1" dirty="0" smtClean="0"/>
              <a:t> </a:t>
            </a:r>
            <a:r>
              <a:rPr lang="cs-CZ" b="1" dirty="0" smtClean="0"/>
              <a:t>způsoby se používají k provzdušnění půdy, rozrušení půdního škraloupu a hubení plevelů – vláčení a </a:t>
            </a:r>
            <a:r>
              <a:rPr lang="cs-CZ" b="1" dirty="0" smtClean="0"/>
              <a:t>plečkování</a:t>
            </a:r>
            <a:endParaRPr lang="cs-CZ" b="1" dirty="0" smtClean="0"/>
          </a:p>
          <a:p>
            <a:pPr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/>
              <a:t>Chemické</a:t>
            </a:r>
            <a:r>
              <a:rPr lang="cs-CZ" b="1" dirty="0" smtClean="0"/>
              <a:t> ošetřování zahrnuje aplikaci herbicidů a </a:t>
            </a:r>
            <a:r>
              <a:rPr lang="cs-CZ" b="1" dirty="0" smtClean="0"/>
              <a:t>insekticidů</a:t>
            </a:r>
            <a:endParaRPr lang="cs-CZ" b="1" dirty="0" smtClean="0"/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Sklizeň </a:t>
            </a: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kukuřice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16832"/>
            <a:ext cx="8686800" cy="4163293"/>
          </a:xfrm>
        </p:spPr>
        <p:txBody>
          <a:bodyPr/>
          <a:lstStyle/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Kukuřice na LKS – sklízíme při vlhkosti až 55 </a:t>
            </a:r>
            <a:r>
              <a:rPr lang="cs-CZ" b="1" dirty="0" smtClean="0"/>
              <a:t>%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Sklizeň </a:t>
            </a:r>
            <a:r>
              <a:rPr lang="cs-CZ" b="1" dirty="0" smtClean="0"/>
              <a:t>LKS představuje šrotování a silážování celých </a:t>
            </a:r>
            <a:r>
              <a:rPr lang="cs-CZ" b="1" dirty="0" err="1" smtClean="0"/>
              <a:t>neodlistěných</a:t>
            </a:r>
            <a:r>
              <a:rPr lang="cs-CZ" b="1" dirty="0" smtClean="0"/>
              <a:t> </a:t>
            </a:r>
            <a:r>
              <a:rPr lang="cs-CZ" b="1" dirty="0" smtClean="0"/>
              <a:t>palic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Obsah sušiny 28 </a:t>
            </a:r>
            <a:r>
              <a:rPr lang="cs-CZ" b="1" dirty="0" smtClean="0"/>
              <a:t>- 33 %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Výnosy zrna se pohybují kolem 4,5–7 </a:t>
            </a:r>
            <a:r>
              <a:rPr lang="cs-CZ" b="1" dirty="0" smtClean="0"/>
              <a:t>t/ha</a:t>
            </a:r>
            <a:endParaRPr lang="cs-CZ" b="1" dirty="0" smtClean="0"/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Výnosy zelené hmoty 20–30t/ha a na siláž 32–40 </a:t>
            </a:r>
            <a:r>
              <a:rPr lang="cs-CZ" b="1" dirty="0" smtClean="0"/>
              <a:t>t/ha</a:t>
            </a:r>
            <a:endParaRPr lang="cs-CZ" b="1" dirty="0" smtClean="0"/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endParaRPr lang="cs-CZ" b="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1. Určete </a:t>
            </a:r>
            <a:r>
              <a:rPr lang="cs-CZ" b="1" dirty="0" smtClean="0"/>
              <a:t>výsevek kukuřice</a:t>
            </a:r>
            <a:endParaRPr lang="cs-CZ" b="1" dirty="0" smtClean="0"/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2. </a:t>
            </a:r>
            <a:r>
              <a:rPr lang="cs-CZ" b="1" dirty="0" smtClean="0"/>
              <a:t>Popište přípravu půdy pro kukuřici </a:t>
            </a:r>
            <a:endParaRPr lang="cs-CZ" b="1" dirty="0" smtClean="0"/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3. Uveďte </a:t>
            </a:r>
            <a:r>
              <a:rPr lang="cs-CZ" b="1" dirty="0" smtClean="0"/>
              <a:t>výnos kukuřice na zrno a siláž</a:t>
            </a:r>
            <a:endParaRPr lang="cs-CZ" b="1" dirty="0" smtClean="0"/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4. </a:t>
            </a:r>
            <a:r>
              <a:rPr lang="cs-CZ" b="1" dirty="0" smtClean="0"/>
              <a:t>Charakterizujte květy kukuřice</a:t>
            </a:r>
            <a:endParaRPr lang="cs-CZ" b="1" dirty="0" smtClean="0"/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5. Za jakým účelem se </a:t>
            </a:r>
            <a:r>
              <a:rPr lang="cs-CZ" b="1" dirty="0" smtClean="0"/>
              <a:t>pěstuje kukuřice?</a:t>
            </a:r>
            <a:endParaRPr lang="cs-CZ" b="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POUŽITÉ ZDROJE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TEKSL, Milan. Pěstování rostlin: učebnice pro střední zemědělské školy. </a:t>
            </a:r>
            <a:r>
              <a:rPr lang="cs-CZ" sz="1800" b="1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. 1. Praha: </a:t>
            </a:r>
            <a:r>
              <a:rPr lang="cs-CZ" sz="1800" b="1" dirty="0" err="1" smtClean="0">
                <a:latin typeface="Times New Roman" pitchFamily="18" charset="0"/>
                <a:cs typeface="Times New Roman" pitchFamily="18" charset="0"/>
              </a:rPr>
              <a:t>Credit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, 1996. 300 s. ISBN 80-901-6457-9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Pokud není uvedeno jinak, jsou použité objekty vlastní originální tvorbou autora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Materiál je určen pro bezplatné používání pro potřeby výuky a vzdělávání na všech typech škol a školských zařízení. Jakékoliv další využití podléhá autorskému zákonu. Veškerá vlastní díla autora (fotografie, videa) lze bezplatně dále používat i šířit při uvedení autorova jména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b="1" dirty="0" err="1" smtClean="0">
                <a:latin typeface="Times New Roman" pitchFamily="18" charset="0"/>
                <a:cs typeface="Times New Roman" pitchFamily="18" charset="0"/>
              </a:rPr>
              <a:t>Kuchtík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, F., Procházka, I., </a:t>
            </a:r>
            <a:r>
              <a:rPr lang="cs-CZ" sz="1800" b="1" dirty="0" err="1" smtClean="0">
                <a:latin typeface="Times New Roman" pitchFamily="18" charset="0"/>
                <a:cs typeface="Times New Roman" pitchFamily="18" charset="0"/>
              </a:rPr>
              <a:t>Teksl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, M., Valeš, J.: </a:t>
            </a:r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Pěstování rostlin II. - Celostátní učebnice pro střední zemědělské školy.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 Nakladatelství FEZ, Třebíč, 1995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Obr.1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b="1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 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http://commons.wikimedia.org/wiki/File:Maispflanze.jpg</a:t>
            </a:r>
            <a:endParaRPr lang="cs-CZ" sz="1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Obr. 2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http://commons.wikimedia.org/wiki/File:SweetcornFlower.JPG</a:t>
            </a:r>
            <a:endParaRPr lang="cs-CZ" sz="1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Obr. 3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  <a:hlinkClick r:id="rId4"/>
              </a:rPr>
              <a:t>commons.wikimedia.org/wiki/File:Zea_mays_003.JPG</a:t>
            </a:r>
            <a:endParaRPr lang="cs-CZ" sz="1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1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1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None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847</TotalTime>
  <Words>681</Words>
  <Application>Microsoft Office PowerPoint</Application>
  <PresentationFormat>Předvádění na obrazovce (4:3)</PresentationFormat>
  <Paragraphs>102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Snímek 1</vt:lpstr>
      <vt:lpstr>Kukuřice obecná-zea mays</vt:lpstr>
      <vt:lpstr>Hospodářský význam</vt:lpstr>
      <vt:lpstr>Biologická charakteristika</vt:lpstr>
      <vt:lpstr>Biologická charakteristika</vt:lpstr>
      <vt:lpstr>Květ samčí</vt:lpstr>
      <vt:lpstr>Květ samičí</vt:lpstr>
      <vt:lpstr>Nárokykukuřice obecné</vt:lpstr>
      <vt:lpstr>Výživa KUKUŘICE</vt:lpstr>
      <vt:lpstr>Příprava půdy</vt:lpstr>
      <vt:lpstr>Výsev osiva</vt:lpstr>
      <vt:lpstr>Ošetření porostu</vt:lpstr>
      <vt:lpstr>Sklizeň kukuřice</vt:lpstr>
      <vt:lpstr>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OSEVNÍ POSTUPY</dc:title>
  <dc:creator>Acer</dc:creator>
  <cp:lastModifiedBy>Acer</cp:lastModifiedBy>
  <cp:revision>152</cp:revision>
  <dcterms:created xsi:type="dcterms:W3CDTF">2012-12-12T20:19:37Z</dcterms:created>
  <dcterms:modified xsi:type="dcterms:W3CDTF">2013-10-09T21:52:51Z</dcterms:modified>
</cp:coreProperties>
</file>