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6"/>
  </p:notesMasterIdLst>
  <p:sldIdLst>
    <p:sldId id="263" r:id="rId2"/>
    <p:sldId id="274" r:id="rId3"/>
    <p:sldId id="266" r:id="rId4"/>
    <p:sldId id="276" r:id="rId5"/>
    <p:sldId id="282" r:id="rId6"/>
    <p:sldId id="283" r:id="rId7"/>
    <p:sldId id="277" r:id="rId8"/>
    <p:sldId id="278" r:id="rId9"/>
    <p:sldId id="284" r:id="rId10"/>
    <p:sldId id="279" r:id="rId11"/>
    <p:sldId id="280" r:id="rId12"/>
    <p:sldId id="281" r:id="rId13"/>
    <p:sldId id="273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38" autoAdjust="0"/>
    <p:restoredTop sz="94607" autoAdjust="0"/>
  </p:normalViewPr>
  <p:slideViewPr>
    <p:cSldViewPr>
      <p:cViewPr>
        <p:scale>
          <a:sx n="80" d="100"/>
          <a:sy n="80" d="100"/>
        </p:scale>
        <p:origin x="-1134" y="3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24101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a/a8/Doperwt_rijserwt_bloemen_Pisum_sativum.jpg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c/c5/Shelling_pea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1/15/Gr%C3%B6n_%C3%A4rta1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6/60/Soybean-root-nodules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d/d6/Pisum_sativum_emerging_(Kiemplanten_kreukerwten_'Kelvedon_Wonder')_1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isum_sativum_bladrank_(tendril).jpg" TargetMode="External"/><Relationship Id="rId7" Type="http://schemas.openxmlformats.org/officeDocument/2006/relationships/hyperlink" Target="http://commons.wikimedia.org/wiki/File:Pisum_sativum_emerging_(Kiemplanten_kreukerwten_'Kelvedon_Wonder')_1.jpg" TargetMode="External"/><Relationship Id="rId2" Type="http://schemas.openxmlformats.org/officeDocument/2006/relationships/hyperlink" Target="http://commons.wikimedia.org/wiki/File:Doperwt_rijserwt_bloemen_Pisum_sativ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oybean-root-nodules.jpg" TargetMode="External"/><Relationship Id="rId5" Type="http://schemas.openxmlformats.org/officeDocument/2006/relationships/hyperlink" Target="http://commons.wikimedia.org/wiki/File:Gr%C3%B6n_%C3%A4rta1.jpg" TargetMode="External"/><Relationship Id="rId4" Type="http://schemas.openxmlformats.org/officeDocument/2006/relationships/hyperlink" Target="http://commons.wikimedia.org/wiki/File:Shelling_pea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68364866"/>
              </p:ext>
            </p:extLst>
          </p:nvPr>
        </p:nvGraphicFramePr>
        <p:xfrm>
          <a:off x="1115616" y="1916832"/>
          <a:ext cx="6697662" cy="442384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Hrách setý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25.3.2013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hospodářským významem, technologií pěstování a výnosem hrachu setého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prezentace, ve kterém  žáci pochopí technologii pěstování hrachu  setého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Hrách setý –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pisum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sativum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08304" y="587727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1266" name="Picture 2" descr="File:Doperwt rijserwt bloemen Pisum sativ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484784"/>
            <a:ext cx="4656868" cy="48509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hospodářský význam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 smtClean="0"/>
          </a:p>
          <a:p>
            <a:pPr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Semena hrachu setého jsou významným zdrojem bílkovin pro lidskou výživu i pro krmné směsi zvířat</a:t>
            </a:r>
          </a:p>
          <a:p>
            <a:pPr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Hrách setý se používá mražený, sušený, sterilovaný</a:t>
            </a:r>
          </a:p>
          <a:p>
            <a:pPr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Ke krmení lze využít zelenou hmotu a hrachovinu (lusky zbavené semen)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18812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Biologická charakteristika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rmAutofit/>
          </a:bodyPr>
          <a:lstStyle/>
          <a:p>
            <a:pPr marL="514350" indent="-51435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Hrách setý je jednoletá plodina</a:t>
            </a:r>
          </a:p>
          <a:p>
            <a:pPr marL="514350" indent="-51435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Má formu jarní i ozimou</a:t>
            </a:r>
          </a:p>
          <a:p>
            <a:pPr marL="514350" indent="-51435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Klíčí hypogeicky (dělohy jsou pod povrchem půdy)</a:t>
            </a:r>
          </a:p>
          <a:p>
            <a:pPr marL="514350" indent="-51435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Kořen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středně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hlubokokořenící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Stonek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poléhavý 0,2–2 m, větvení je slabé </a:t>
            </a:r>
          </a:p>
          <a:p>
            <a:pPr marL="514350" indent="-51435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List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sudozpeřený, zakončený úponky, s palisty v úžlabí listového řapíku</a:t>
            </a:r>
          </a:p>
          <a:p>
            <a:pPr marL="514350" indent="-51435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Květ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je bílý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List hrachu setého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6626" name="Picture 2" descr="http://upload.wikimedia.org/wikipedia/commons/e/e6/Pisum_sativum_bladrank_%28tendril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060848"/>
            <a:ext cx="5840642" cy="4448572"/>
          </a:xfrm>
          <a:prstGeom prst="rect">
            <a:avLst/>
          </a:prstGeom>
          <a:noFill/>
        </p:spPr>
      </p:pic>
      <p:sp>
        <p:nvSpPr>
          <p:cNvPr id="5" name="Šipka doleva 4"/>
          <p:cNvSpPr/>
          <p:nvPr/>
        </p:nvSpPr>
        <p:spPr>
          <a:xfrm>
            <a:off x="2051720" y="3789040"/>
            <a:ext cx="4680520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164288" y="3717032"/>
            <a:ext cx="1368152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úponky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5220072" y="5085184"/>
            <a:ext cx="1728192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164288" y="5013176"/>
            <a:ext cx="158417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Sudozpeřený list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630932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Biologická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Plod: lusk rovný nebo prohnutý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Semeno:  kulaté, barvy zelené, žluté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HTS 180–200 g.</a:t>
            </a:r>
          </a:p>
          <a:p>
            <a:endParaRPr lang="cs-CZ" dirty="0"/>
          </a:p>
        </p:txBody>
      </p:sp>
      <p:pic>
        <p:nvPicPr>
          <p:cNvPr id="27650" name="Picture 2" descr="File:Shelling pea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636912"/>
            <a:ext cx="4968552" cy="372641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987824" y="5805264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27652" name="Picture 4" descr="File:Grön ärta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140968"/>
            <a:ext cx="3221428" cy="257063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95536" y="594928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Nároky na prostředí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 pěstování hrachu je nejvhodnější oblast řepařská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 pěstování hrachu setého jsou nevhodné půdy těžké a zamokřené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Hrách setý nesmí přijít na zaplevelený pozemek s vytrvalými plevely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osevním postupu se zařazuje hlavně po obilnině (přerušovač obilnin)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Hrách je zlepšující předplodina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Hrách zařazujeme po sobě za 5–6 let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Výživa a hnojení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endParaRPr lang="cs-CZ" b="1" dirty="0"/>
          </a:p>
        </p:txBody>
      </p:sp>
      <p:pic>
        <p:nvPicPr>
          <p:cNvPr id="6146" name="Picture 2" descr="File:Soybean-root-nodul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844824"/>
            <a:ext cx="5692486" cy="3969643"/>
          </a:xfrm>
          <a:prstGeom prst="rect">
            <a:avLst/>
          </a:prstGeom>
          <a:noFill/>
        </p:spPr>
      </p:pic>
      <p:sp>
        <p:nvSpPr>
          <p:cNvPr id="5" name="Šipka doleva 4"/>
          <p:cNvSpPr/>
          <p:nvPr/>
        </p:nvSpPr>
        <p:spPr>
          <a:xfrm>
            <a:off x="3851920" y="3645024"/>
            <a:ext cx="3024336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164288" y="3429000"/>
            <a:ext cx="165618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Hlízkové bakterie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566124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Příprava půdy pro hrách setý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podzim provedeme podmítku a aplikaci fosforečných a draselných hnojiv 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Orba  na 24 cm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jaře smykování a vláčení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Kypření do hloubky 5–8 cm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Urovnání pozemku je důležité pro vyrovnanost porostu a omezení sklizňových ztrát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VýSev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hrachu setého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Vyséváme kvalitní a mořené osivo, protože semena bývají silně infikována patogeny, a ochrana proti ptactvu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Termín setí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brzo na jaře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Výsevek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je 0,9–1,1 MKS nebo 220–270 kg/ha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Šířka řádků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12,5–15 cm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Hloubka setí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5–8 cm</a:t>
            </a:r>
          </a:p>
          <a:p>
            <a:pPr lvl="2">
              <a:buClrTx/>
              <a:buFont typeface="Wingdings" pitchFamily="2" charset="2"/>
              <a:buChar char="Ø"/>
            </a:pPr>
            <a:endParaRPr lang="cs-CZ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Ošetření během vegetace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379317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 zasetí hrachu následuje válení a převláčení lehkými branami (odplevelení)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Proti plevelům později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None/>
            </a:pP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   aplikujeme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herbicidy</a:t>
            </a:r>
          </a:p>
          <a:p>
            <a:pPr>
              <a:buClrTx/>
              <a:buFont typeface="Wingdings" pitchFamily="2" charset="2"/>
              <a:buChar char="Ø"/>
            </a:pPr>
            <a:endParaRPr lang="cs-CZ" b="1" dirty="0"/>
          </a:p>
        </p:txBody>
      </p:sp>
      <p:pic>
        <p:nvPicPr>
          <p:cNvPr id="4098" name="Picture 2" descr="File:Pisum sativum emerging (Kiemplanten kreukerwten 'Kelvedon Wonder')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5" y="2780928"/>
            <a:ext cx="2995533" cy="390721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932040" y="609329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Sklizeň hrachu setého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6792"/>
            <a:ext cx="8686800" cy="452333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Hrách setý sklízíme při vlhkosti semen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na 20–22 %.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 sklizní můžeme použít desikanty (umožňují stejnoměrné dozrávání porostu) a zalepení lusků (omezuje pukavost lusků)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Ihned po sklizni je nutno přečistit a dosušit sklizená semena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Výnos hrachu činí 2,4–3 t/ha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1156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Otázky k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1. kolika četný je list u hrachu setého?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2. Zařaďte hrách setý do osevního postupu.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3. Určete termín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výsevu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hrachu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setého.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4. Charakterizujte hospodářský význam    hrachu setého.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5.Uveťe výsevek u hrachu setého.</a:t>
            </a:r>
          </a:p>
          <a:p>
            <a:pPr>
              <a:buClrTx/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125179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http://commons.wikimedia.org/wiki/File:Doperwt_rijserwt_bloemen_Pisum_sativum.jpg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2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http://commons.wikimedia.org/wiki/File:Pisum_sativum_bladrank_(tendril).jpg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http://commons.wikimedia.org/wiki/File:Shelling_peas.jpg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4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http://commons.wikimedia.org/wiki/File:Gr%C3%B6n_%C3%A4rta1.jpg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5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http://commons.wikimedia.org/wiki/File:Soybean-root-nodules.jpg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6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http://commons.wikimedia.org/wiki/File:Pisum_sativum_emerging_(Kiemplanten_kreukerwten_%27Kelvedon_Wonder%27)_1.jpg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1201</TotalTime>
  <Words>627</Words>
  <Application>Microsoft Office PowerPoint</Application>
  <PresentationFormat>Předvádění na obrazovce (4:3)</PresentationFormat>
  <Paragraphs>104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Hrách setý – pisum sativum</vt:lpstr>
      <vt:lpstr>hospodářský význam</vt:lpstr>
      <vt:lpstr>Biologická charakteristika</vt:lpstr>
      <vt:lpstr>List hrachu setého</vt:lpstr>
      <vt:lpstr>Biologická charakteristika</vt:lpstr>
      <vt:lpstr>Nároky na prostředí</vt:lpstr>
      <vt:lpstr>Výživa a hnojení</vt:lpstr>
      <vt:lpstr>Příprava půdy pro hrách setý</vt:lpstr>
      <vt:lpstr>VýSev hrachu setého</vt:lpstr>
      <vt:lpstr>Ošetření během vegetace</vt:lpstr>
      <vt:lpstr>Sklizeň hrachu setého</vt:lpstr>
      <vt:lpstr>Otázky k opakování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Acer</cp:lastModifiedBy>
  <cp:revision>185</cp:revision>
  <dcterms:created xsi:type="dcterms:W3CDTF">2012-12-12T20:19:37Z</dcterms:created>
  <dcterms:modified xsi:type="dcterms:W3CDTF">2013-10-10T06:30:34Z</dcterms:modified>
</cp:coreProperties>
</file>