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3" r:id="rId2"/>
    <p:sldId id="274" r:id="rId3"/>
    <p:sldId id="266" r:id="rId4"/>
    <p:sldId id="276" r:id="rId5"/>
    <p:sldId id="292" r:id="rId6"/>
    <p:sldId id="293" r:id="rId7"/>
    <p:sldId id="282" r:id="rId8"/>
    <p:sldId id="291" r:id="rId9"/>
    <p:sldId id="277" r:id="rId10"/>
    <p:sldId id="279" r:id="rId11"/>
    <p:sldId id="281" r:id="rId12"/>
    <p:sldId id="273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44" autoAdjust="0"/>
    <p:restoredTop sz="94607" autoAdjust="0"/>
  </p:normalViewPr>
  <p:slideViewPr>
    <p:cSldViewPr>
      <p:cViewPr>
        <p:scale>
          <a:sx n="80" d="100"/>
          <a:sy n="80" d="100"/>
        </p:scale>
        <p:origin x="-828" y="-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EB241-581C-4BEB-8CEA-9F8AB8D0297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4DBE7-537D-42BB-908C-8F909C0E9D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4101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c/c4/Glycine_soja_2.JPG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3/35/Glycine_soja_8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5/5d/So_3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4/4b/Glycine_soja_7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5/58/Glycine_soja's_foliage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lycine_soja_8.JPG" TargetMode="External"/><Relationship Id="rId2" Type="http://schemas.openxmlformats.org/officeDocument/2006/relationships/hyperlink" Target="http://commons.wikimedia.org/wiki/File:Glycine_soja_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lycine_soja's_foliage.JPG" TargetMode="External"/><Relationship Id="rId5" Type="http://schemas.openxmlformats.org/officeDocument/2006/relationships/hyperlink" Target="http://commons.wikimedia.org/wiki/File:Glycine_soja_7.JPG" TargetMode="External"/><Relationship Id="rId4" Type="http://schemas.openxmlformats.org/officeDocument/2006/relationships/hyperlink" Target="http://commons.wikimedia.org/wiki/File:So_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68364866"/>
              </p:ext>
            </p:extLst>
          </p:nvPr>
        </p:nvGraphicFramePr>
        <p:xfrm>
          <a:off x="1115616" y="1916832"/>
          <a:ext cx="6697662" cy="442384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1278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Sója luštinatá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10.4.2013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seznámí s hospodářským významem, technologií pěstování a výnosem sóji luštinaté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prezentace, ve kterém  žáci pochopí technologii pěstování sóji luštinaté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86800" cy="841248"/>
          </a:xfrm>
        </p:spPr>
        <p:txBody>
          <a:bodyPr>
            <a:no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Sója luštinatá –glycine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soja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956376" y="573325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2290" name="Picture 2" descr="File:Glycine soja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628800"/>
            <a:ext cx="6504723" cy="48785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hospodářský význam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686800" cy="4237931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Sója se využívá v potravinářství – luštěnina, oleje, tuky, škrob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Přísada – koření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Rekultivační plodina.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Krmivo - glycidové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Má nejvyšší obsah n-látek  - až 36 % s vysokým obsahem esenciálních aminokyselin 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Obsahuje až 22 % tuku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2218812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Biologická charakteristika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97971"/>
          </a:xfrm>
        </p:spPr>
        <p:txBody>
          <a:bodyPr>
            <a:no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Výška: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30–120 cm vysoká a </a:t>
            </a:r>
          </a:p>
          <a:p>
            <a:pPr>
              <a:buClrTx/>
              <a:buSzTx/>
              <a:buFont typeface="Wingdings" pitchFamily="2" charset="2"/>
              <a:buChar char="Ø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Kořen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bohatě větvený kulový kořen</a:t>
            </a:r>
          </a:p>
          <a:p>
            <a:pPr>
              <a:buClrTx/>
              <a:buSzTx/>
              <a:buFont typeface="Wingdings" pitchFamily="2" charset="2"/>
              <a:buChar char="Ø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Lodyha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rozvětvená</a:t>
            </a:r>
          </a:p>
          <a:p>
            <a:pPr>
              <a:buClrTx/>
              <a:buSzTx/>
              <a:buFont typeface="Wingdings" pitchFamily="2" charset="2"/>
              <a:buChar char="Ø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List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jsou řapíkaté trojčetné a  jemně chlupaté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Květ: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květenství má až 10 květů, různého zbarvení podle odrůdy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Plod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plodem je jemně ochlupený lusk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HTS 400–450 g</a:t>
            </a:r>
          </a:p>
          <a:p>
            <a:pPr>
              <a:buClrTx/>
              <a:buSzTx/>
              <a:buFont typeface="Wingdings" pitchFamily="2" charset="2"/>
              <a:buChar char="Ø"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</a:t>
            </a:r>
            <a:r>
              <a:rPr lang="cs-CZ" sz="4400" b="1" smtClean="0">
                <a:latin typeface="Times New Roman" pitchFamily="18" charset="0"/>
                <a:cs typeface="Times New Roman" pitchFamily="18" charset="0"/>
              </a:rPr>
              <a:t>plod sóji luštinaté - lusk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2400" y="558924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9218" name="Picture 2" descr="File:Glycine soja 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484784"/>
            <a:ext cx="6851915" cy="51389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Semeno sóji luštinaté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8674" name="Picture 2" descr="File:So 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556792"/>
            <a:ext cx="7200800" cy="476153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44408" y="5877272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Květ sóji luštinaté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558924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pic>
        <p:nvPicPr>
          <p:cNvPr id="7170" name="Picture 2" descr="File:Glycine soja 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412776"/>
            <a:ext cx="6851915" cy="51389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List sóji luštinaté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28384" y="5445224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 .5</a:t>
            </a:r>
            <a:endParaRPr lang="cs-CZ" dirty="0"/>
          </a:p>
        </p:txBody>
      </p:sp>
      <p:pic>
        <p:nvPicPr>
          <p:cNvPr id="2" name="Picture 2" descr="File:Glycine soja's foliag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484784"/>
            <a:ext cx="6408712" cy="48065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Nároky na prostředí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204864"/>
            <a:ext cx="8686800" cy="3875261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Nejvhodnější půdy pro pěstování jsou hlinité až písčitohlinité 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Nejvhodnější oblasti pro pěstování sóji jsou                     kukuřičné a řepařské 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Vhodná teplota pro klíčení je 10 °C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Mladé rostlinky však odolávají nízkým teplotám -3 až -5 °C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Růst zastavuje při teplotách 12 - 14 °C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VýSev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sóji luštinaté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00808"/>
            <a:ext cx="8686800" cy="437931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Výsev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dubnu či začátkem května při teplotě půdy 8–10 </a:t>
            </a:r>
          </a:p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Výsevek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3600" dirty="0" smtClean="0"/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600 000–800 000 jedinců/ha, což je asi 100–130 kg/ha</a:t>
            </a:r>
          </a:p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Šířka řádků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25–45 cm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Hloubka setí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4–6 cm</a:t>
            </a:r>
          </a:p>
        </p:txBody>
      </p:sp>
      <p:sp>
        <p:nvSpPr>
          <p:cNvPr id="4" name="Obdélník 3"/>
          <p:cNvSpPr/>
          <p:nvPr/>
        </p:nvSpPr>
        <p:spPr>
          <a:xfrm flipV="1">
            <a:off x="2286000" y="4098414"/>
            <a:ext cx="4572000" cy="341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Sklizeň sóji luštinaté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Sklizeň se provádí v plné zralosti sklízecí mlátičkou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Výnos činí  1,3–2,2 t/ha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 sklizni se semeno dosouší na vlhkost 14 % a méně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Sklizeň na GPS 20 -30 t/ha hmoty</a:t>
            </a:r>
            <a:endParaRPr lang="cs-CZ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11560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Otázky k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Uveďte,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 kterých výrobních oblastech se pěstuje sója luštinatá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2. Uveďte šířku řádků u sóji luštinaté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3. Popište tvar lisů u sóji luštinaté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4.Popište hospodářský význam sóji luštinaté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5.Uveďte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hloubku výsevu sóji luštinaté</a:t>
            </a:r>
          </a:p>
          <a:p>
            <a:pPr>
              <a:buClrTx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25179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667349"/>
          </a:xfrm>
        </p:spPr>
        <p:txBody>
          <a:bodyPr>
            <a:normAutofit fontScale="77500" lnSpcReduction="2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Kuchtík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F., Procházka, I.,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Teksl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M., Valeš, J.: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Pěstování rostlin II. - Celostátní učebnice pro střední zemědělské školy.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Nakladatelství FEZ, Třebíč, 1995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1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http://commons.wikimedia.org/wiki/File:Glycine_soja_2.JPG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2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http://commons.wikimedia.org/wiki/File:Glycine_soja_8.JPG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3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http://commons.wikimedia.org/wiki/File:So_3.jpg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4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http://commons.wikimedia.org/wiki/File:Glycine_soja_7.JPG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http://commons.wikimedia.org/wiki/File:Glycine_soja%27s_foliage.JPG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1476</TotalTime>
  <Words>507</Words>
  <Application>Microsoft Office PowerPoint</Application>
  <PresentationFormat>Předvádění na obrazovce (4:3)</PresentationFormat>
  <Paragraphs>85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Sója luštinatá –glycine soja</vt:lpstr>
      <vt:lpstr>hospodářský význam</vt:lpstr>
      <vt:lpstr>Biologická charakteristika</vt:lpstr>
      <vt:lpstr> plod sóji luštinaté - lusk</vt:lpstr>
      <vt:lpstr>Semeno sóji luštinaté</vt:lpstr>
      <vt:lpstr>Květ sóji luštinaté</vt:lpstr>
      <vt:lpstr>List sóji luštinaté</vt:lpstr>
      <vt:lpstr>Nároky na prostředí</vt:lpstr>
      <vt:lpstr>VýSev sóji luštinaté</vt:lpstr>
      <vt:lpstr>Sklizeň sóji luštinaté</vt:lpstr>
      <vt:lpstr>Otázky k opakování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Dum</cp:lastModifiedBy>
  <cp:revision>246</cp:revision>
  <dcterms:created xsi:type="dcterms:W3CDTF">2012-12-12T20:19:37Z</dcterms:created>
  <dcterms:modified xsi:type="dcterms:W3CDTF">2014-04-01T18:00:23Z</dcterms:modified>
</cp:coreProperties>
</file>