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5"/>
  </p:notesMasterIdLst>
  <p:sldIdLst>
    <p:sldId id="263" r:id="rId2"/>
    <p:sldId id="274" r:id="rId3"/>
    <p:sldId id="266" r:id="rId4"/>
    <p:sldId id="276" r:id="rId5"/>
    <p:sldId id="292" r:id="rId6"/>
    <p:sldId id="293" r:id="rId7"/>
    <p:sldId id="282" r:id="rId8"/>
    <p:sldId id="291" r:id="rId9"/>
    <p:sldId id="277" r:id="rId10"/>
    <p:sldId id="279" r:id="rId11"/>
    <p:sldId id="281" r:id="rId12"/>
    <p:sldId id="273" r:id="rId13"/>
    <p:sldId id="265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029" autoAdjust="0"/>
    <p:restoredTop sz="94607" autoAdjust="0"/>
  </p:normalViewPr>
  <p:slideViewPr>
    <p:cSldViewPr>
      <p:cViewPr>
        <p:scale>
          <a:sx n="80" d="100"/>
          <a:sy n="80" d="100"/>
        </p:scale>
        <p:origin x="-852" y="-58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75EB241-581C-4BEB-8CEA-9F8AB8D0297E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DC4DBE7-537D-42BB-908C-8F909C0E9D0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5241017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FFCAE47-E4B6-47D6-B7E0-FE4EEE1D9042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hyperlink" Target="//upload.wikimedia.org/wikipedia/commons/d/d1/Lupinus_diffusus.gif" TargetMode="Externa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//upload.wikimedia.org/wikipedia/commons/b/ba/Carrube_e_lupini.jpg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//upload.wikimedia.org/wikipedia/commons/5/5b/Altramuces-2009.jpg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//upload.wikimedia.org/wikipedia/commons/1/17/Pink_cone.jpg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//upload.wikimedia.org/wikipedia/commons/4/48/Lupin_Leaf.jpg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b/ba/Carrube_e_lupini.jpg" TargetMode="External"/><Relationship Id="rId2" Type="http://schemas.openxmlformats.org/officeDocument/2006/relationships/hyperlink" Target="http://commons.wikimedia.org/wiki/File:Lupinus_diffusus.gi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Lupin_Leaf.jpg" TargetMode="External"/><Relationship Id="rId5" Type="http://schemas.openxmlformats.org/officeDocument/2006/relationships/hyperlink" Target="http://commons.wikimedia.org/wiki/File:Pink_cone.jpg" TargetMode="External"/><Relationship Id="rId4" Type="http://schemas.openxmlformats.org/officeDocument/2006/relationships/hyperlink" Target="http://commons.wikimedia.org/wiki/File:Altramuces-2009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768364866"/>
              </p:ext>
            </p:extLst>
          </p:nvPr>
        </p:nvGraphicFramePr>
        <p:xfrm>
          <a:off x="1115616" y="1916832"/>
          <a:ext cx="6697662" cy="4423848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12786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Vlčí bob- lupina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Ing. Jitka </a:t>
                      </a:r>
                      <a:r>
                        <a:rPr kumimoji="0" lang="cs-CZ" sz="14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Krobová</a:t>
                      </a:r>
                      <a:endParaRPr kumimoji="0" lang="cs-CZ" sz="14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Pěstování rostlin pro 2. a 3. ročník </a:t>
                      </a:r>
                      <a:r>
                        <a:rPr kumimoji="0" lang="cs-CZ" sz="14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agropodnikání</a:t>
                      </a:r>
                      <a:endParaRPr kumimoji="0" lang="cs-CZ" sz="14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Třetí ročník </a:t>
                      </a:r>
                      <a:r>
                        <a:rPr kumimoji="0" lang="cs-CZ" sz="14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agropodnikání</a:t>
                      </a:r>
                      <a:endParaRPr kumimoji="0" lang="cs-CZ" sz="14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14.4.2013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Žáci se seznámí s hospodářským významem, technologií pěstování a výnosem vlčího bobu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Výukový materiál je ve formě prezentace, ve kterém  žáci pochopí technologii pěstování vlčího bobu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476672"/>
            <a:ext cx="8686800" cy="841248"/>
          </a:xfrm>
        </p:spPr>
        <p:txBody>
          <a:bodyPr>
            <a:noAutofit/>
          </a:bodyPr>
          <a:lstStyle/>
          <a:p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Vlčí bob – </a:t>
            </a:r>
            <a:r>
              <a:rPr lang="cs-CZ" sz="4400" b="1" dirty="0" err="1" smtClean="0">
                <a:latin typeface="Times New Roman" pitchFamily="18" charset="0"/>
                <a:cs typeface="Times New Roman" pitchFamily="18" charset="0"/>
              </a:rPr>
              <a:t>lupinus</a:t>
            </a:r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 l.</a:t>
            </a:r>
            <a:endParaRPr lang="cs-CZ" sz="4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956376" y="5733256"/>
            <a:ext cx="7489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  <p:pic>
        <p:nvPicPr>
          <p:cNvPr id="13314" name="Picture 2" descr="File:Lupinus diffusus.gif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339752" y="1196752"/>
            <a:ext cx="4867275" cy="542925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/>
              <a:t>hospodářský význam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16832"/>
            <a:ext cx="8686800" cy="423793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/>
              <a:t>Lupina se využívá ke krmení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/>
              <a:t>Zelenému hnojení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/>
              <a:t>Krmení v zeleném stavu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/>
              <a:t>Semena obsahují až 35 % dusíkatých látek a až 12% tuku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/>
              <a:t>Negativní je obsah hořkých alkaloidů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/>
              <a:t>(což způsobuje neoblíbenost u skotu)</a:t>
            </a:r>
          </a:p>
        </p:txBody>
      </p:sp>
    </p:spTree>
    <p:extLst>
      <p:ext uri="{BB962C8B-B14F-4D97-AF65-F5344CB8AC3E}">
        <p14:creationId xmlns="" xmlns:p14="http://schemas.microsoft.com/office/powerpoint/2010/main" val="22188129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Biologická charakteristika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84784"/>
            <a:ext cx="8686800" cy="4597971"/>
          </a:xfrm>
        </p:spPr>
        <p:txBody>
          <a:bodyPr>
            <a:noAutofit/>
          </a:bodyPr>
          <a:lstStyle/>
          <a:p>
            <a:pPr>
              <a:buClrTx/>
              <a:buFont typeface="Wingdings" pitchFamily="2" charset="2"/>
              <a:buChar char="Ø"/>
            </a:pP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Výška:  4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0 -  180 cm vysoká </a:t>
            </a:r>
          </a:p>
          <a:p>
            <a:pPr>
              <a:buClrTx/>
              <a:buSzTx/>
              <a:buFont typeface="Wingdings" pitchFamily="2" charset="2"/>
              <a:buChar char="Ø"/>
            </a:pP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Kořen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: bohatě větvený kulový kořen</a:t>
            </a:r>
          </a:p>
          <a:p>
            <a:pPr>
              <a:buClrTx/>
              <a:buSzTx/>
              <a:buFont typeface="Wingdings" pitchFamily="2" charset="2"/>
              <a:buChar char="Ø"/>
            </a:pP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Lodyha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: vzpřímená, jemně ochlupená</a:t>
            </a:r>
          </a:p>
          <a:p>
            <a:pPr>
              <a:buClrTx/>
              <a:buSzTx/>
              <a:buFont typeface="Wingdings" pitchFamily="2" charset="2"/>
              <a:buChar char="Ø"/>
            </a:pP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List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: d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lanitě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mnohočetné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Květ: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květy tvoří vrcholové květenství barvy bílé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Plod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: lusky - zploštělé, kožovité a ochlupené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HTS 400–450 g</a:t>
            </a:r>
          </a:p>
          <a:p>
            <a:pPr>
              <a:buClrTx/>
              <a:buSzTx/>
              <a:buFont typeface="Wingdings" pitchFamily="2" charset="2"/>
              <a:buChar char="Ø"/>
            </a:pP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plod lupiny- lusk</a:t>
            </a:r>
            <a:endParaRPr lang="cs-CZ" sz="4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04248" y="5805264"/>
            <a:ext cx="7489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Obr.2</a:t>
            </a:r>
            <a:endParaRPr lang="cs-CZ" dirty="0"/>
          </a:p>
        </p:txBody>
      </p:sp>
      <p:pic>
        <p:nvPicPr>
          <p:cNvPr id="10242" name="Picture 2" descr="File:Carrube e lupini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1412776"/>
            <a:ext cx="3960440" cy="528058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Semeno vlčího bobu</a:t>
            </a:r>
            <a:endParaRPr lang="cs-CZ" sz="4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8244408" y="5877272"/>
            <a:ext cx="7489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Obr.3</a:t>
            </a:r>
            <a:endParaRPr lang="cs-CZ" dirty="0"/>
          </a:p>
        </p:txBody>
      </p:sp>
      <p:pic>
        <p:nvPicPr>
          <p:cNvPr id="9218" name="Picture 2" descr="File:Altramuces-2009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1600" y="1556792"/>
            <a:ext cx="7128792" cy="4749559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Květ vlčího bobu</a:t>
            </a:r>
            <a:endParaRPr lang="cs-CZ" sz="4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8172400" y="5589240"/>
            <a:ext cx="7489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Obr.4</a:t>
            </a:r>
            <a:endParaRPr lang="cs-CZ" dirty="0"/>
          </a:p>
        </p:txBody>
      </p:sp>
      <p:pic>
        <p:nvPicPr>
          <p:cNvPr id="8194" name="Picture 2" descr="File:Pink cone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43808" y="1412776"/>
            <a:ext cx="3816424" cy="508856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List vlčího bobu</a:t>
            </a:r>
            <a:endParaRPr lang="cs-CZ" sz="4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8028384" y="5445224"/>
            <a:ext cx="8258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 .5</a:t>
            </a:r>
            <a:endParaRPr lang="cs-CZ" dirty="0"/>
          </a:p>
        </p:txBody>
      </p:sp>
      <p:pic>
        <p:nvPicPr>
          <p:cNvPr id="7170" name="Picture 2" descr="File:Lupin Leaf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51720" y="1556792"/>
            <a:ext cx="5328592" cy="441992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Nároky na prostředí</a:t>
            </a:r>
            <a:endParaRPr lang="cs-CZ" sz="4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700808"/>
            <a:ext cx="8686800" cy="4379317"/>
          </a:xfrm>
        </p:spPr>
        <p:txBody>
          <a:bodyPr>
            <a:noAutofit/>
          </a:bodyPr>
          <a:lstStyle/>
          <a:p>
            <a:pPr>
              <a:buClrTx/>
              <a:buFont typeface="Wingdings" pitchFamily="2" charset="2"/>
              <a:buChar char="Ø"/>
            </a:pP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Vykazuje nejmenší nároky na vláhu a teplotu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Je citlivý na obsah Ca v půdě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Hodí se pro lehké, písčité půdy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Vegetační doba je 120 – 140 dnů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Na zelené krmení se sklízí za 70 - 80 dní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V počáteční růstové fázi vyžaduje kyselou půdu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Vhodný do bramborářské a řepařské výrobní oblasti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Nejméně vhodná je kukuřičná výrobní oblast</a:t>
            </a:r>
          </a:p>
          <a:p>
            <a:pPr>
              <a:lnSpc>
                <a:spcPct val="8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400" b="1" dirty="0" err="1" smtClean="0">
                <a:latin typeface="Times New Roman" pitchFamily="18" charset="0"/>
                <a:cs typeface="Times New Roman" pitchFamily="18" charset="0"/>
              </a:rPr>
              <a:t>VýSev</a:t>
            </a:r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 vlčího bobu</a:t>
            </a:r>
            <a:endParaRPr lang="cs-CZ" sz="4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700808"/>
            <a:ext cx="8686800" cy="437931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Bef>
                <a:spcPct val="10000"/>
              </a:spcBef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sz="3600" b="1" u="sng" dirty="0" smtClean="0">
                <a:latin typeface="Times New Roman" pitchFamily="18" charset="0"/>
                <a:cs typeface="Times New Roman" pitchFamily="18" charset="0"/>
              </a:rPr>
              <a:t>Výsev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srpen až září</a:t>
            </a:r>
          </a:p>
          <a:p>
            <a:pPr>
              <a:lnSpc>
                <a:spcPct val="90000"/>
              </a:lnSpc>
              <a:spcBef>
                <a:spcPct val="10000"/>
              </a:spcBef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sz="3600" b="1" u="sng" dirty="0" smtClean="0">
                <a:latin typeface="Times New Roman" pitchFamily="18" charset="0"/>
                <a:cs typeface="Times New Roman" pitchFamily="18" charset="0"/>
              </a:rPr>
              <a:t>Výsevek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800 000 jedinců/ha neboli 150–260 kg/ha</a:t>
            </a:r>
          </a:p>
          <a:p>
            <a:pPr>
              <a:lnSpc>
                <a:spcPct val="90000"/>
              </a:lnSpc>
              <a:spcBef>
                <a:spcPct val="10000"/>
              </a:spcBef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sz="3600" b="1" u="sng" dirty="0" smtClean="0">
                <a:latin typeface="Times New Roman" pitchFamily="18" charset="0"/>
                <a:cs typeface="Times New Roman" pitchFamily="18" charset="0"/>
              </a:rPr>
              <a:t>Šířka řádků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3600" b="1" dirty="0" smtClean="0"/>
              <a:t>15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cm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sz="3600" b="1" u="sng" dirty="0" smtClean="0">
                <a:latin typeface="Times New Roman" pitchFamily="18" charset="0"/>
                <a:cs typeface="Times New Roman" pitchFamily="18" charset="0"/>
              </a:rPr>
              <a:t>Hloubka setí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: 3 - 4 cm</a:t>
            </a: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 flipV="1">
            <a:off x="2195736" y="3933056"/>
            <a:ext cx="4572000" cy="3416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</a:pP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800" b="1" dirty="0" smtClean="0">
                <a:latin typeface="Times New Roman" pitchFamily="18" charset="0"/>
                <a:cs typeface="Times New Roman" pitchFamily="18" charset="0"/>
              </a:rPr>
              <a:t>Sklizeň vlčího bobu</a:t>
            </a:r>
            <a:endParaRPr lang="cs-CZ" sz="4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844824"/>
            <a:ext cx="8686800" cy="423530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/>
              <a:t>Sklízí se upravenou sklízecí mlátičkou při dozrávání 90 % lusků hlavního květenství 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  <a:buNone/>
            </a:pPr>
            <a:r>
              <a:rPr lang="cs-CZ" b="1" dirty="0" smtClean="0"/>
              <a:t>    (možno použít desikaci pro stejnoměrné dozrávání porostu)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/>
              <a:t>Výnos činí 1,5–2,5 t/ha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/>
              <a:t>Při sklizni na zelenou píci 20–40 t/ha do období nasazování lusků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11560"/>
          </a:xfrm>
        </p:spPr>
        <p:txBody>
          <a:bodyPr>
            <a:normAutofit fontScale="90000"/>
          </a:bodyPr>
          <a:lstStyle/>
          <a:p>
            <a:r>
              <a:rPr lang="cs-CZ" sz="6000" b="1" dirty="0" smtClean="0">
                <a:latin typeface="Times New Roman" pitchFamily="18" charset="0"/>
                <a:cs typeface="Times New Roman" pitchFamily="18" charset="0"/>
              </a:rPr>
              <a:t>Otázky k opakování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844824"/>
            <a:ext cx="8686800" cy="4235301"/>
          </a:xfrm>
        </p:spPr>
        <p:txBody>
          <a:bodyPr>
            <a:normAutofit/>
          </a:bodyPr>
          <a:lstStyle/>
          <a:p>
            <a:pPr>
              <a:buClrTx/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1. Uveďte hospodářský význam vlčího bobu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2. Popište list vlčího bobu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3. </a:t>
            </a:r>
            <a:r>
              <a:rPr lang="cs-CZ" b="1" smtClean="0">
                <a:latin typeface="Times New Roman" pitchFamily="18" charset="0"/>
                <a:cs typeface="Times New Roman" pitchFamily="18" charset="0"/>
              </a:rPr>
              <a:t>Zdůvodněte,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proč není vlčí bob jako zelená    píce </a:t>
            </a:r>
            <a:r>
              <a:rPr lang="cs-CZ" b="1" smtClean="0">
                <a:latin typeface="Times New Roman" pitchFamily="18" charset="0"/>
                <a:cs typeface="Times New Roman" pitchFamily="18" charset="0"/>
              </a:rPr>
              <a:t>oblíbená u skotu</a:t>
            </a: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4. Popište sklizeň vlčího bobu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5. Uveďte termín sklizně vlčího bobu</a:t>
            </a:r>
          </a:p>
          <a:p>
            <a:pPr>
              <a:buClrTx/>
              <a:buNone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11251798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800" b="1" dirty="0" smtClean="0"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sz="4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412776"/>
            <a:ext cx="8686800" cy="4667349"/>
          </a:xfrm>
        </p:spPr>
        <p:txBody>
          <a:bodyPr>
            <a:normAutofit fontScale="77500" lnSpcReduction="20000"/>
          </a:bodyPr>
          <a:lstStyle/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TEKSL, Milan. Pěstování rostlin: učebnice pro střední zemědělské školy. </a:t>
            </a:r>
            <a:r>
              <a:rPr lang="cs-CZ" sz="2200" dirty="0" err="1" smtClean="0">
                <a:latin typeface="Times New Roman" pitchFamily="18" charset="0"/>
                <a:cs typeface="Times New Roman" pitchFamily="18" charset="0"/>
              </a:rPr>
              <a:t>Vyd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. 1. Praha: </a:t>
            </a:r>
            <a:r>
              <a:rPr lang="cs-CZ" sz="2200" dirty="0" err="1" smtClean="0">
                <a:latin typeface="Times New Roman" pitchFamily="18" charset="0"/>
                <a:cs typeface="Times New Roman" pitchFamily="18" charset="0"/>
              </a:rPr>
              <a:t>Credit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, 1996. 300 s. ISBN 80-901-6457-9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Pokud není uvedeno jinak, jsou použité objekty vlastní originální tvorbou autora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Materiál je určen pro bezplatné používání pro potřeby výuky a vzdělávání na všech typech škol a školských zařízení. Jakékoliv další využití podléhá autorskému zákonu. Veškerá vlastní díla autora (fotografie, videa) lze bezplatně dále používat i šířit při uvedení autorova jména 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200" dirty="0" err="1" smtClean="0">
                <a:latin typeface="Times New Roman" pitchFamily="18" charset="0"/>
                <a:cs typeface="Times New Roman" pitchFamily="18" charset="0"/>
              </a:rPr>
              <a:t>Kuchtík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, F., Procházka, I., </a:t>
            </a:r>
            <a:r>
              <a:rPr lang="cs-CZ" sz="2200" dirty="0" err="1" smtClean="0">
                <a:latin typeface="Times New Roman" pitchFamily="18" charset="0"/>
                <a:cs typeface="Times New Roman" pitchFamily="18" charset="0"/>
              </a:rPr>
              <a:t>Teksl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, M., Valeš, J.: </a:t>
            </a:r>
            <a:r>
              <a:rPr lang="cs-CZ" sz="2200" i="1" dirty="0" smtClean="0">
                <a:latin typeface="Times New Roman" pitchFamily="18" charset="0"/>
                <a:cs typeface="Times New Roman" pitchFamily="18" charset="0"/>
              </a:rPr>
              <a:t>Pěstování rostlin II. - Celostátní učebnice pro střední zemědělské školy.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 Nakladatelství FEZ, Třebíč, 1995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Obr. 1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  <a:hlinkClick r:id="rId2"/>
              </a:rPr>
              <a:t>http://commons.wikimedia.org/wiki/File:Lupinus_diffusus.gif</a:t>
            </a: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Obr. 2 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  <a:hlinkClick r:id="rId3"/>
              </a:rPr>
              <a:t>http://upload.wikimedia.org/wikipedia/commons/b/ba/Carrube_e_lupini.jpg</a:t>
            </a: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Obr. 3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  <a:hlinkClick r:id="rId4"/>
              </a:rPr>
              <a:t>http://commons.wikimedia.org/wiki/File:Altramuces-2009.jpg</a:t>
            </a: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Obr. 4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  <a:hlinkClick r:id="rId5"/>
              </a:rPr>
              <a:t>http://commons.wikimedia.org/wiki/File:Pink_cone.jpg</a:t>
            </a: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Obr. 5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  <a:hlinkClick r:id="rId6"/>
              </a:rPr>
              <a:t>http://commons.wikimedia.org/wiki/File:Lupin_Leaf.jpg</a:t>
            </a: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Font typeface="Wingdings" panose="05000000000000000000" pitchFamily="2" charset="2"/>
              <a:buChar char="Ø"/>
            </a:pP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Font typeface="Wingdings" panose="05000000000000000000" pitchFamily="2" charset="2"/>
              <a:buChar char="Ø"/>
            </a:pP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Font typeface="Wingdings" panose="05000000000000000000" pitchFamily="2" charset="2"/>
              <a:buChar char="Ø"/>
            </a:pP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Font typeface="Wingdings" panose="05000000000000000000" pitchFamily="2" charset="2"/>
              <a:buChar char="Ø"/>
            </a:pP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Font typeface="Wingdings" panose="05000000000000000000" pitchFamily="2" charset="2"/>
              <a:buChar char="Ø"/>
            </a:pP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Font typeface="Wingdings" panose="05000000000000000000" pitchFamily="2" charset="2"/>
              <a:buChar char="Ø"/>
            </a:pP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None/>
            </a:pP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None/>
            </a:pPr>
            <a:endParaRPr lang="cs-CZ" sz="2400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1514</TotalTime>
  <Words>512</Words>
  <Application>Microsoft Office PowerPoint</Application>
  <PresentationFormat>Předvádění na obrazovce (4:3)</PresentationFormat>
  <Paragraphs>89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Cesta</vt:lpstr>
      <vt:lpstr>Snímek 1</vt:lpstr>
      <vt:lpstr>Vlčí bob – lupinus l.</vt:lpstr>
      <vt:lpstr>hospodářský význam</vt:lpstr>
      <vt:lpstr>Biologická charakteristika</vt:lpstr>
      <vt:lpstr> plod lupiny- lusk</vt:lpstr>
      <vt:lpstr>Semeno vlčího bobu</vt:lpstr>
      <vt:lpstr>Květ vlčího bobu</vt:lpstr>
      <vt:lpstr>List vlčího bobu</vt:lpstr>
      <vt:lpstr>Nároky na prostředí</vt:lpstr>
      <vt:lpstr>VýSev vlčího bobu</vt:lpstr>
      <vt:lpstr>Sklizeň vlčího bobu</vt:lpstr>
      <vt:lpstr>Otázky k opakování 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OSEVNÍ POSTUPY</dc:title>
  <dc:creator>Acer</dc:creator>
  <cp:lastModifiedBy>Dum</cp:lastModifiedBy>
  <cp:revision>256</cp:revision>
  <dcterms:created xsi:type="dcterms:W3CDTF">2012-12-12T20:19:37Z</dcterms:created>
  <dcterms:modified xsi:type="dcterms:W3CDTF">2014-04-01T17:59:00Z</dcterms:modified>
</cp:coreProperties>
</file>