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3"/>
  </p:notesMasterIdLst>
  <p:sldIdLst>
    <p:sldId id="263" r:id="rId2"/>
    <p:sldId id="274" r:id="rId3"/>
    <p:sldId id="266" r:id="rId4"/>
    <p:sldId id="276" r:id="rId5"/>
    <p:sldId id="282" r:id="rId6"/>
    <p:sldId id="291" r:id="rId7"/>
    <p:sldId id="277" r:id="rId8"/>
    <p:sldId id="279" r:id="rId9"/>
    <p:sldId id="281" r:id="rId10"/>
    <p:sldId id="273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544" autoAdjust="0"/>
    <p:restoredTop sz="94607" autoAdjust="0"/>
  </p:normalViewPr>
  <p:slideViewPr>
    <p:cSldViewPr>
      <p:cViewPr>
        <p:scale>
          <a:sx n="80" d="100"/>
          <a:sy n="80" d="100"/>
        </p:scale>
        <p:origin x="-1044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5EB241-581C-4BEB-8CEA-9F8AB8D0297E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C4DBE7-537D-42BB-908C-8F909C0E9D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41017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FFCAE47-E4B6-47D6-B7E0-FE4EEE1D9042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a/a6/Vicia_pannonica2_W.jpg" TargetMode="Externa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9/91/Vicia_pannonica3_W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3/36/Vicia_pannonica_W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Vicia_pannonica3_W.jpg" TargetMode="External"/><Relationship Id="rId2" Type="http://schemas.openxmlformats.org/officeDocument/2006/relationships/hyperlink" Target="http://commons.wikimedia.org/wiki/File:Vicia_pannonica2_W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Vicia_pannonica_W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68364866"/>
              </p:ext>
            </p:extLst>
          </p:nvPr>
        </p:nvGraphicFramePr>
        <p:xfrm>
          <a:off x="1115616" y="1916832"/>
          <a:ext cx="6697662" cy="4423848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1278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Vikev panonská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Ing. Jitka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Krobová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Pěstování rostlin pro 2. a 3. ročník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agropodnikání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Třetí ročník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agropodnikání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17.4.2013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Žáci se seznámí s hospodářským významem, technologií pěstování a výnosem vikve panonské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Výukový materiál je ve formě prezentace, ve kterém  žáci pochopí technologii pěstování vikve panonské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76672"/>
            <a:ext cx="8686800" cy="841248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Vikev panonská–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vicia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pannonica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956376" y="5733256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pic>
        <p:nvPicPr>
          <p:cNvPr id="10242" name="Picture 2" descr="File:Vicia pannonica2 W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1844824"/>
            <a:ext cx="5976664" cy="463307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hospodářský význam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844824"/>
            <a:ext cx="8686800" cy="423530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Ozimá forma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Využívají ke krmným účelům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na zelenou hmotu 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siláž nebo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senáž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Na semeno se pěstují pro osivo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Vikve se pěstují ve směskách s obilninami (oves) jako podpůrnými rostlinami</a:t>
            </a:r>
          </a:p>
        </p:txBody>
      </p:sp>
    </p:spTree>
    <p:extLst>
      <p:ext uri="{BB962C8B-B14F-4D97-AF65-F5344CB8AC3E}">
        <p14:creationId xmlns:p14="http://schemas.microsoft.com/office/powerpoint/2010/main" xmlns="" val="22188129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Biologická charakteristika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686800" cy="4597971"/>
          </a:xfrm>
        </p:spPr>
        <p:txBody>
          <a:bodyPr>
            <a:noAutofit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Výška: 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100-120 cm</a:t>
            </a:r>
          </a:p>
          <a:p>
            <a:pPr>
              <a:buClrTx/>
              <a:buSzTx/>
              <a:buFont typeface="Wingdings" pitchFamily="2" charset="2"/>
              <a:buChar char="Ø"/>
            </a:pP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Kořen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: vytváří plazivý oddenek s dlouhými tenkými kořeny</a:t>
            </a:r>
          </a:p>
          <a:p>
            <a:pPr>
              <a:buClrTx/>
              <a:buSzTx/>
              <a:buFont typeface="Wingdings" pitchFamily="2" charset="2"/>
              <a:buChar char="Ø"/>
            </a:pP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Lodyha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: poléhavá, mírně se větví</a:t>
            </a:r>
          </a:p>
          <a:p>
            <a:pPr>
              <a:buClrTx/>
              <a:buSzTx/>
              <a:buFont typeface="Wingdings" pitchFamily="2" charset="2"/>
              <a:buChar char="Ø"/>
            </a:pP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List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2400" b="1" dirty="0" smtClean="0"/>
              <a:t>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lístky řídce porostlé jemnými chloupky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Květ: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 květenstvím je hrozen (1 - 4 květy v klubku), květy bílé (někdy nažloutlé nebo nafialovělé)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Plod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: plodem je lusk, stříbřitě chloupkatý, hnědočerný, obsahuje 1 - 3 semena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2000" b="1" dirty="0" smtClean="0"/>
              <a:t>HTS 25 - 45 g</a:t>
            </a:r>
          </a:p>
          <a:p>
            <a:pPr>
              <a:buClrTx/>
              <a:buSzTx/>
              <a:buFont typeface="Wingdings" pitchFamily="2" charset="2"/>
              <a:buChar char="Ø"/>
            </a:pP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Květ vikve 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panonské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028384" y="5589240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pic>
        <p:nvPicPr>
          <p:cNvPr id="7170" name="Picture 2" descr="File:Vicia pannonica3 W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1772816"/>
            <a:ext cx="6408712" cy="487354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list vikve panonské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26626" name="Picture 2" descr="File:Vicia pannonica W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1700808"/>
            <a:ext cx="6264696" cy="471029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7884368" y="5877272"/>
            <a:ext cx="825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 .3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Nároky na prostředí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060848"/>
            <a:ext cx="8686800" cy="4019277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Nenáročná rostlina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Vyhovují ji méně kvalitní půdy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Je zimovzdorná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400" b="1" dirty="0" err="1" smtClean="0">
                <a:latin typeface="Times New Roman" pitchFamily="18" charset="0"/>
                <a:cs typeface="Times New Roman" pitchFamily="18" charset="0"/>
              </a:rPr>
              <a:t>VýSev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 vikve panonské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700808"/>
            <a:ext cx="8686800" cy="437931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sz="3600" b="1" u="sng" dirty="0" smtClean="0">
                <a:latin typeface="Times New Roman" pitchFamily="18" charset="0"/>
                <a:cs typeface="Times New Roman" pitchFamily="18" charset="0"/>
              </a:rPr>
              <a:t>Výsev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: září</a:t>
            </a:r>
          </a:p>
          <a:p>
            <a:pPr>
              <a:lnSpc>
                <a:spcPct val="9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sz="3600" b="1" u="sng" dirty="0" smtClean="0">
                <a:latin typeface="Times New Roman" pitchFamily="18" charset="0"/>
                <a:cs typeface="Times New Roman" pitchFamily="18" charset="0"/>
              </a:rPr>
              <a:t>Výsevek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: 70-100 kg/ha a 100-140 kg/ha obilniny</a:t>
            </a:r>
          </a:p>
          <a:p>
            <a:pPr>
              <a:lnSpc>
                <a:spcPct val="9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sz="3600" b="1" u="sng" dirty="0" smtClean="0">
                <a:latin typeface="Times New Roman" pitchFamily="18" charset="0"/>
                <a:cs typeface="Times New Roman" pitchFamily="18" charset="0"/>
              </a:rPr>
              <a:t>Šířka řádků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: 12,5-15 cm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sz="3600" b="1" u="sng" dirty="0" smtClean="0">
                <a:latin typeface="Times New Roman" pitchFamily="18" charset="0"/>
                <a:cs typeface="Times New Roman" pitchFamily="18" charset="0"/>
              </a:rPr>
              <a:t>Hloubka setí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: 3–4 cm</a:t>
            </a:r>
          </a:p>
        </p:txBody>
      </p:sp>
      <p:sp>
        <p:nvSpPr>
          <p:cNvPr id="4" name="Obdélník 3"/>
          <p:cNvSpPr/>
          <p:nvPr/>
        </p:nvSpPr>
        <p:spPr>
          <a:xfrm flipV="1">
            <a:off x="2286000" y="4098414"/>
            <a:ext cx="4572000" cy="3416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Sklizeň vikve panonské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844824"/>
            <a:ext cx="8686800" cy="423530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Za 240 dní od výsevu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Hektarový výnos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: semen je 1–1,5 t/ha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Výnos slámy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: 2,5–3,5 t/ha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Výnos na zelenou hmotu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: 20 - 30 t/ha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11560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Otázky k opakování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844824"/>
            <a:ext cx="8686800" cy="4235301"/>
          </a:xfrm>
        </p:spPr>
        <p:txBody>
          <a:bodyPr>
            <a:normAutofit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1. Uveďte hospodářský význam vikve panonské.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2. Popište list vikve panonské.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3. Určete výnos semen vikve panonské.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4. Popište květ vikve panonské.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5.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Uveďte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podmínky pěstování vikve panonské.</a:t>
            </a:r>
          </a:p>
          <a:p>
            <a:pPr>
              <a:buClrTx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125179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772816"/>
            <a:ext cx="8686800" cy="4307309"/>
          </a:xfrm>
        </p:spPr>
        <p:txBody>
          <a:bodyPr>
            <a:normAutofit fontScale="85000" lnSpcReduction="20000"/>
          </a:bodyPr>
          <a:lstStyle/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TEKSL, Milan. Pěstování rostlin: učebnice pro střední zemědělské školy.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. 1. Praha: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Credit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1996. 300 s. ISBN 80-901-6457-9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Pokud není uvedeno jinak, jsou použité objekty vlastní originální tvorbou autora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Materiál je určen pro bezplatné používání pro potřeby výuky a vzdělávání na všech typech škol a školských zařízení. Jakékoliv další využití podléhá autorskému zákonu. Veškerá vlastní díla autora (fotografie, videa) lze bezplatně dále používat i šířit při uvedení autorova jména 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Kuchtík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F., Procházka, I.,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Teksl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M., Valeš, J.: </a:t>
            </a:r>
            <a:r>
              <a:rPr lang="cs-CZ" sz="2200" i="1" dirty="0" smtClean="0">
                <a:latin typeface="Times New Roman" pitchFamily="18" charset="0"/>
                <a:cs typeface="Times New Roman" pitchFamily="18" charset="0"/>
              </a:rPr>
              <a:t>Pěstování rostlin II. - Celostátní učebnice pro střední zemědělské školy.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Nakladatelství FEZ, Třebíč, 1995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Obr. 1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http://commons.wikimedia.org/wiki/File:Vicia_pannonica2_W.jpg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Obr. 2 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http://commons.wikimedia.org/wiki/File:Vicia_pannonica3_W.jpg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Obr. 3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http://commons.wikimedia.org/wiki/File:Vicia_pannonica_W.jpg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None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None/>
            </a:pPr>
            <a:endParaRPr lang="cs-CZ" sz="24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1386</TotalTime>
  <Words>445</Words>
  <Application>Microsoft Office PowerPoint</Application>
  <PresentationFormat>Předvádění na obrazovce (4:3)</PresentationFormat>
  <Paragraphs>76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Snímek 1</vt:lpstr>
      <vt:lpstr>Vikev panonská– vicia pannonica</vt:lpstr>
      <vt:lpstr>hospodářský význam</vt:lpstr>
      <vt:lpstr>Biologická charakteristika</vt:lpstr>
      <vt:lpstr>Květ vikve panonské</vt:lpstr>
      <vt:lpstr>list vikve panonské</vt:lpstr>
      <vt:lpstr>Nároky na prostředí</vt:lpstr>
      <vt:lpstr>VýSev vikve panonské</vt:lpstr>
      <vt:lpstr>Sklizeň vikve panonské</vt:lpstr>
      <vt:lpstr>Otázky k opakování 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OSEVNÍ POSTUPY</dc:title>
  <dc:creator>Acer</dc:creator>
  <cp:lastModifiedBy>Acer</cp:lastModifiedBy>
  <cp:revision>223</cp:revision>
  <dcterms:created xsi:type="dcterms:W3CDTF">2012-12-12T20:19:37Z</dcterms:created>
  <dcterms:modified xsi:type="dcterms:W3CDTF">2013-10-10T06:36:18Z</dcterms:modified>
</cp:coreProperties>
</file>