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4"/>
  </p:notesMasterIdLst>
  <p:sldIdLst>
    <p:sldId id="263" r:id="rId2"/>
    <p:sldId id="266" r:id="rId3"/>
    <p:sldId id="267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78" r:id="rId13"/>
    <p:sldId id="279" r:id="rId14"/>
    <p:sldId id="280" r:id="rId15"/>
    <p:sldId id="282" r:id="rId16"/>
    <p:sldId id="283" r:id="rId17"/>
    <p:sldId id="284" r:id="rId18"/>
    <p:sldId id="268" r:id="rId19"/>
    <p:sldId id="285" r:id="rId20"/>
    <p:sldId id="265" r:id="rId21"/>
    <p:sldId id="277" r:id="rId22"/>
    <p:sldId id="28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06" autoAdjust="0"/>
    <p:restoredTop sz="94607" autoAdjust="0"/>
  </p:normalViewPr>
  <p:slideViewPr>
    <p:cSldViewPr>
      <p:cViewPr>
        <p:scale>
          <a:sx n="80" d="100"/>
          <a:sy n="80" d="100"/>
        </p:scale>
        <p:origin x="-1122" y="3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5EB241-581C-4BEB-8CEA-9F8AB8D0297E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C4DBE7-537D-42BB-908C-8F909C0E9D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4101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C4DBE7-537D-42BB-908C-8F909C0E9D01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FCAE47-E4B6-47D6-B7E0-FE4EEE1D904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f/ff/Fagopyrum_esculentum2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5/51/Peultjes_planten_Pisum_sativum_mange-tout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b/b2/Brassica_napus_002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8/82/Lupinus_polyphyllus3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8/85/Gele_mosterd_bloemen_Sinapis_alba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c/c5/Tuinboon_bontbloeiend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8/8f/Papaver_somniferum2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c/c4/Glycine_soja_2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8/8b/Starr_070618-7350_Helianthus_annuus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4/4f/Vicia_February_2008-1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5/5d/So_3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d/d5/Sunflower_seeds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//upload.wikimedia.org/wikipedia/commons/1/15/Gr%C3%B6n_%C3%A4rta1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a/a0/Sinapis_alba_graines.JP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//upload.wikimedia.org/wikipedia/commons/5/5b/Altramuces-2009.jp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agopyrum_esculentum2.jpg" TargetMode="External"/><Relationship Id="rId7" Type="http://schemas.openxmlformats.org/officeDocument/2006/relationships/hyperlink" Target="http://commons.wikimedia.org/wiki/File:Gele_mosterd_bloemen_Sinapis_alba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Lupinus_polyphyllus3.JPG" TargetMode="External"/><Relationship Id="rId5" Type="http://schemas.openxmlformats.org/officeDocument/2006/relationships/hyperlink" Target="http://commons.wikimedia.org/wiki/File:Brassica_napus_002.JPG" TargetMode="External"/><Relationship Id="rId4" Type="http://schemas.openxmlformats.org/officeDocument/2006/relationships/hyperlink" Target="http://commons.wikimedia.org/wiki/File:Peultjes_planten_Pisum_sativum_mange-tout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paver_somniferum2.jpg" TargetMode="External"/><Relationship Id="rId2" Type="http://schemas.openxmlformats.org/officeDocument/2006/relationships/hyperlink" Target="http://cs.wikipedia.org/wiki/Soubor:Tuinboon_bontbloeien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Vicia_February_2008-1.jpg" TargetMode="External"/><Relationship Id="rId5" Type="http://schemas.openxmlformats.org/officeDocument/2006/relationships/hyperlink" Target="http://commons.wikimedia.org/wiki/File:Starr_070618-7350_Helianthus_annuus.jpg" TargetMode="External"/><Relationship Id="rId4" Type="http://schemas.openxmlformats.org/officeDocument/2006/relationships/hyperlink" Target="http://commons.wikimedia.org/wiki/File:Glycine_soja_2.JP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unflower_seeds.JPG" TargetMode="External"/><Relationship Id="rId2" Type="http://schemas.openxmlformats.org/officeDocument/2006/relationships/hyperlink" Target="http://commons.wikimedia.org/wiki/File:So_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ltramuces-2009.jpg" TargetMode="External"/><Relationship Id="rId5" Type="http://schemas.openxmlformats.org/officeDocument/2006/relationships/hyperlink" Target="http://commons.wikimedia.org/wiki/File:Sinapis_alba_graines.JPG" TargetMode="External"/><Relationship Id="rId4" Type="http://schemas.openxmlformats.org/officeDocument/2006/relationships/hyperlink" Target="http://commons.wikimedia.org/wiki/File:Gr%C3%B6n_%C3%A4rta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68364866"/>
              </p:ext>
            </p:extLst>
          </p:nvPr>
        </p:nvGraphicFramePr>
        <p:xfrm>
          <a:off x="1115616" y="1916832"/>
          <a:ext cx="6697662" cy="4402957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1278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Poznávání plodin – pracovní list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Třetí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1.5.2013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si vyzkoušejí v písemném testu poznávání probraných plodin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je ve formě prezentace, ve kterém si žáci ověří nabyté vědomosti probraného učiva v testu, který je volen jako poznávání plodin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err="1" smtClean="0">
                <a:latin typeface="Times New Roman" pitchFamily="18" charset="0"/>
                <a:cs typeface="Times New Roman" pitchFamily="18" charset="0"/>
              </a:rPr>
              <a:t>Pracoví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 postup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Žáci obdrží od učitele namnožené pracovní listy, do kterých zapisují položky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Číslo položky z poznávání rostlin (prezentace) odpovídá číslu v pracovním listě žáka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Bodové hodnocení:</a:t>
            </a:r>
          </a:p>
          <a:p>
            <a:pPr>
              <a:buClrTx/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15-14 bodů – výborně</a:t>
            </a:r>
          </a:p>
          <a:p>
            <a:pPr>
              <a:buClrTx/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			13-12 bodů – chvalitebně</a:t>
            </a:r>
          </a:p>
          <a:p>
            <a:pPr>
              <a:buClrTx/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			11- 10 bodů – dobře</a:t>
            </a:r>
          </a:p>
          <a:p>
            <a:pPr>
              <a:buClrTx/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			 9 – 8  bodů – dostatečně</a:t>
            </a:r>
          </a:p>
          <a:p>
            <a:pPr>
              <a:buClrTx/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			 7 – 6  bodů -  nedostatečně</a:t>
            </a:r>
          </a:p>
          <a:p>
            <a:pPr>
              <a:buClrTx/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Časový limit na jednu položku je 30 sekund</a:t>
            </a:r>
          </a:p>
          <a:p>
            <a:pPr>
              <a:buClrTx/>
              <a:buNone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Položka </a:t>
            </a:r>
            <a:r>
              <a:rPr lang="cs-CZ" sz="4800" b="1" cap="none" dirty="0" smtClean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. 1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026" name="Picture 2" descr="File:Fagopyrum esculentum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340768"/>
            <a:ext cx="3888432" cy="51845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020272" y="5661248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Položka </a:t>
            </a:r>
            <a:r>
              <a:rPr lang="cs-CZ" sz="4400" b="1" cap="none" dirty="0" smtClean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. 2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8434" name="Picture 2" descr="File:Peultjes planten Pisum sativum mange-tou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436779"/>
            <a:ext cx="3888432" cy="51845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308304" y="5589240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Položka </a:t>
            </a:r>
            <a:r>
              <a:rPr lang="cs-CZ" sz="4400" b="1" cap="none" dirty="0" smtClean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. 3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1506" name="Picture 2" descr="File:Brassica napus 00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268600"/>
            <a:ext cx="3960440" cy="528352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092280" y="6165304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Položka </a:t>
            </a:r>
            <a:r>
              <a:rPr lang="cs-CZ" sz="4400" b="1" cap="none" dirty="0" smtClean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. 4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2530" name="Picture 2" descr="File:Lupinus polyphyllus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340768"/>
            <a:ext cx="3904781" cy="51747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092280" y="5661248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Položka </a:t>
            </a:r>
            <a:r>
              <a:rPr lang="cs-CZ" sz="4400" b="1" cap="none" dirty="0" smtClean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. 5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3554" name="Picture 2" descr="File:Gele mosterd bloemen Sinapis alb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196752"/>
            <a:ext cx="3817316" cy="52292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020272" y="5445224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Položka </a:t>
            </a:r>
            <a:r>
              <a:rPr lang="cs-CZ" sz="4400" b="1" cap="none" dirty="0" smtClean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. 6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5602" name="Picture 2" descr="Soubor:Tuinboon bontbloeien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340608"/>
            <a:ext cx="3672408" cy="489927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732240" y="5517232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Položka </a:t>
            </a:r>
            <a:r>
              <a:rPr lang="cs-CZ" sz="4400" b="1" cap="none" dirty="0" smtClean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. 7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6626" name="Picture 2" descr="File:Papaver somniferum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556792"/>
            <a:ext cx="3419475" cy="48768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444208" y="5661248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Položka </a:t>
            </a:r>
            <a:r>
              <a:rPr lang="cs-CZ" sz="4400" b="1" cap="none" dirty="0" smtClean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. 8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7650" name="Picture 2" descr="File:Glycine soja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340768"/>
            <a:ext cx="6696744" cy="502255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812360" y="5517232"/>
            <a:ext cx="1115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Položka </a:t>
            </a:r>
            <a:r>
              <a:rPr lang="cs-CZ" sz="4400" b="1" cap="none" dirty="0" smtClean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. 9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8674" name="Picture 2" descr="File:Starr 070618-7350 Helianthus annuu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412776"/>
            <a:ext cx="3800196" cy="50669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948264" y="5661248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Položka </a:t>
            </a:r>
            <a:r>
              <a:rPr lang="cs-CZ" sz="4400" b="1" cap="none" dirty="0" smtClean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. 10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9698" name="Picture 2" descr="File:Vicia February 2008-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1484784"/>
            <a:ext cx="6264696" cy="514202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812360" y="5589240"/>
            <a:ext cx="877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Položka </a:t>
            </a:r>
            <a:r>
              <a:rPr lang="cs-CZ" sz="4400" b="1" cap="none" dirty="0" smtClean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. 11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31746" name="Picture 2" descr="File:So 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772816"/>
            <a:ext cx="7200800" cy="476153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100392" y="5805264"/>
            <a:ext cx="860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Obr.11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Položka </a:t>
            </a:r>
            <a:r>
              <a:rPr lang="cs-CZ" sz="4400" b="1" cap="none" dirty="0" smtClean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 12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84368" y="6021288"/>
            <a:ext cx="877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Obr.12</a:t>
            </a:r>
            <a:endParaRPr lang="cs-CZ" dirty="0"/>
          </a:p>
        </p:txBody>
      </p:sp>
      <p:pic>
        <p:nvPicPr>
          <p:cNvPr id="36866" name="Picture 2" descr="File:Sunflower seed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1484784"/>
            <a:ext cx="5910655" cy="49949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Položka </a:t>
            </a:r>
            <a:r>
              <a:rPr lang="cs-CZ" sz="4400" b="1" cap="none" dirty="0" smtClean="0">
                <a:latin typeface="Times New Roman" pitchFamily="18" charset="0"/>
                <a:cs typeface="Times New Roman" pitchFamily="18" charset="0"/>
              </a:rPr>
              <a:t>č. 13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52320" y="5589240"/>
            <a:ext cx="877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Obr.13</a:t>
            </a:r>
            <a:endParaRPr lang="cs-CZ" dirty="0"/>
          </a:p>
        </p:txBody>
      </p:sp>
      <p:pic>
        <p:nvPicPr>
          <p:cNvPr id="34818" name="Picture 2" descr="File:Grön ärta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700808"/>
            <a:ext cx="5657850" cy="45148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Položka </a:t>
            </a:r>
            <a:r>
              <a:rPr lang="cs-CZ" sz="4400" b="1" cap="none" dirty="0" smtClean="0">
                <a:latin typeface="Times New Roman" pitchFamily="18" charset="0"/>
                <a:cs typeface="Times New Roman" pitchFamily="18" charset="0"/>
              </a:rPr>
              <a:t>č. 14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28384" y="5733256"/>
            <a:ext cx="877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Obr.14</a:t>
            </a:r>
            <a:endParaRPr lang="cs-CZ" dirty="0"/>
          </a:p>
        </p:txBody>
      </p:sp>
      <p:pic>
        <p:nvPicPr>
          <p:cNvPr id="33794" name="Picture 2" descr="File:Sinapis alba graine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628800"/>
            <a:ext cx="6696744" cy="46207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Položka </a:t>
            </a:r>
            <a:r>
              <a:rPr lang="cs-CZ" sz="4400" b="1" cap="none" dirty="0" smtClean="0">
                <a:latin typeface="Times New Roman" pitchFamily="18" charset="0"/>
                <a:cs typeface="Times New Roman" pitchFamily="18" charset="0"/>
              </a:rPr>
              <a:t>č. 15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100392" y="5733256"/>
            <a:ext cx="877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Obr.15</a:t>
            </a:r>
            <a:endParaRPr lang="cs-CZ" dirty="0"/>
          </a:p>
        </p:txBody>
      </p:sp>
      <p:pic>
        <p:nvPicPr>
          <p:cNvPr id="32770" name="Picture 2" descr="File:Altramuces-200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772816"/>
            <a:ext cx="7079602" cy="47167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Vypracování poznávání plodin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ClrTx/>
              <a:buFont typeface="+mj-lt"/>
              <a:buAutoNum type="arabicPeriod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Fagopyrum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esculentum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–Pohanka obecná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Pisum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sativum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– hrách setý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Brassica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napus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– řepka olejka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Lupinus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L. – lupina (vlčí bob)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Sinapis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alba – hořčice bílá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Faba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vulgaris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– bob obecný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Papaver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somniferum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– mák setý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Glycine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soja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– sója luštinatá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Heliantus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annuus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– slunečnice roční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Vicia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sativa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– vikev setá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Glycine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soja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– sója luštinatá – semeno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ClrTx/>
              <a:buFont typeface="+mj-lt"/>
              <a:buAutoNum type="arabicPeriod"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ClrTx/>
              <a:buFont typeface="+mj-lt"/>
              <a:buAutoNum type="arabicPeriod"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ClrTx/>
              <a:buFont typeface="+mj-lt"/>
              <a:buAutoNum type="arabicPeriod"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ClrTx/>
              <a:buFont typeface="+mj-lt"/>
              <a:buAutoNum type="arabicPeriod"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ClrTx/>
              <a:buFont typeface="+mj-lt"/>
              <a:buAutoNum type="arabicPeriod"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Vypracování poznávání plodin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12.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Heliantus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annuus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– slunečnice roční</a:t>
            </a: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13.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Pisum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sativum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– hrách setý semeno</a:t>
            </a: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14.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Sinapis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alba – hořčice bílá</a:t>
            </a: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15.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Lupinus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L. – lupina (vlčí bob)</a:t>
            </a:r>
          </a:p>
          <a:p>
            <a:pPr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667349"/>
          </a:xfrm>
        </p:spPr>
        <p:txBody>
          <a:bodyPr>
            <a:normAutofit fontScale="925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Všechny obrázky jsou volně dostupné pod licencí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z www stránek: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 1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http://commons.wikimedia.org/wiki/File:Fagopyrum_esculentum2.jpg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 2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http://commons.wikimedia.org/wiki/File:Peultjes_planten_Pisum_sativum_mange-tout.jpg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 3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http://commons.wikimedia.org/wiki/File:Brassica_napus_002.JPG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 4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http://commons.wikimedia.org/wiki/File:Lupinus_polyphyllus3.JPG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Obr.5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http://commons.wikimedia.org/wiki/File:Gele_mosterd_bloemen_Sinapis_alba.jpg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00808"/>
            <a:ext cx="8686800" cy="4379317"/>
          </a:xfrm>
        </p:spPr>
        <p:txBody>
          <a:bodyPr>
            <a:normAutofit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 6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http://cs.wikipedia.org/wiki/Soubor:Tuinboon_bontbloeiend.jpg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Obr.7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http://commons.wikimedia.org/wiki/File:Papaver_somniferum2.jpg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 8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http://commons.wikimedia.org/wiki/File:Glycine_soja_2.JPG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 9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http://commons.wikimedia.org/wiki/File:Starr_070618-7350_Helianthus_annuus.jpg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 10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http://commons.wikimedia.org/wiki/File:Vicia_February_2008-1.jpg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 11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http://commons.wikimedia.org/wiki/File:So_3.jpg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 12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http://commons.wikimedia.org/wiki/File:Sunflower_seeds.JPG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 13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http://commons.wikimedia.org/wiki/File:Gr%C3%B6n_%C3%A4rta1.jpg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 14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http://commons.wikimedia.org/wiki/File:Sinapis_alba_graines.JPG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 15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smtClean="0">
                <a:latin typeface="Times New Roman" pitchFamily="18" charset="0"/>
                <a:cs typeface="Times New Roman" pitchFamily="18" charset="0"/>
                <a:hlinkClick r:id="rId6"/>
              </a:rPr>
              <a:t>http://commons.wikimedia.org/wiki/File:Altramuces-2009.jpg</a:t>
            </a:r>
            <a:endParaRPr lang="cs-CZ" sz="180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2030</TotalTime>
  <Words>459</Words>
  <Application>Microsoft Office PowerPoint</Application>
  <PresentationFormat>Předvádění na obrazovce (4:3)</PresentationFormat>
  <Paragraphs>127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Cesta</vt:lpstr>
      <vt:lpstr>Snímek 1</vt:lpstr>
      <vt:lpstr>Pracoví postup</vt:lpstr>
      <vt:lpstr>Položka č. 1</vt:lpstr>
      <vt:lpstr>Položka č. 2</vt:lpstr>
      <vt:lpstr>Položka č. 3</vt:lpstr>
      <vt:lpstr>Položka č. 4</vt:lpstr>
      <vt:lpstr>Položka č. 5</vt:lpstr>
      <vt:lpstr>Položka č. 6</vt:lpstr>
      <vt:lpstr>Položka č. 7</vt:lpstr>
      <vt:lpstr>Položka č. 8</vt:lpstr>
      <vt:lpstr>Položka č. 9</vt:lpstr>
      <vt:lpstr>Položka č. 10</vt:lpstr>
      <vt:lpstr>Položka č. 11</vt:lpstr>
      <vt:lpstr>Položka č. 12</vt:lpstr>
      <vt:lpstr>Položka č. 13</vt:lpstr>
      <vt:lpstr>Položka č. 14</vt:lpstr>
      <vt:lpstr>Položka č. 15</vt:lpstr>
      <vt:lpstr>Vypracování poznávání plodin</vt:lpstr>
      <vt:lpstr>Vypracování poznávání plodin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OSEVNÍ POSTUPY</dc:title>
  <dc:creator>Acer</dc:creator>
  <cp:lastModifiedBy>Acer</cp:lastModifiedBy>
  <cp:revision>292</cp:revision>
  <dcterms:created xsi:type="dcterms:W3CDTF">2012-12-12T20:19:37Z</dcterms:created>
  <dcterms:modified xsi:type="dcterms:W3CDTF">2013-10-08T20:16:06Z</dcterms:modified>
</cp:coreProperties>
</file>