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63" r:id="rId2"/>
    <p:sldId id="274" r:id="rId3"/>
    <p:sldId id="266" r:id="rId4"/>
    <p:sldId id="267" r:id="rId5"/>
    <p:sldId id="268" r:id="rId6"/>
    <p:sldId id="275" r:id="rId7"/>
    <p:sldId id="276" r:id="rId8"/>
    <p:sldId id="277" r:id="rId9"/>
    <p:sldId id="278" r:id="rId10"/>
    <p:sldId id="279" r:id="rId11"/>
    <p:sldId id="27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07" autoAdjust="0"/>
  </p:normalViewPr>
  <p:slideViewPr>
    <p:cSldViewPr>
      <p:cViewPr>
        <p:scale>
          <a:sx n="80" d="100"/>
          <a:sy n="80" d="100"/>
        </p:scale>
        <p:origin x="-888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c/ce/Champ_de_Colza.jp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e/ef/Rapsdold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c/ce/Brassica_napus_2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c/c1/RapsSchote1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apsdolde.JPG" TargetMode="External"/><Relationship Id="rId2" Type="http://schemas.openxmlformats.org/officeDocument/2006/relationships/hyperlink" Target="http://commons.wikimedia.org/wiki/File:Champ_de_Colz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RapsSchote1.JPG" TargetMode="External"/><Relationship Id="rId4" Type="http://schemas.openxmlformats.org/officeDocument/2006/relationships/hyperlink" Target="http://commons.wikimedia.org/wiki/File:Brassica_napus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8364866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Řepka olejka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20.5.1013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nejčastěji pěstovanou olejninou, seznámí se s hospodářským významem, technologií pěstování a výnosem řepky olejky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kde se žáci seznámí s technologií pěstování řepky olejky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File:Champ de Colz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525141"/>
            <a:ext cx="7344816" cy="492102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395012" y="609329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/>
              <a:t>V ČR je to hlavní pěstovaná olejnina.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/>
              <a:t>Pěstuje se pro získávání kvalitního potravinářského oleje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/>
              <a:t>Používají se odrůdy dvou nulové a s nízkým obsahem kyseliny erukové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/>
              <a:t>V chemickém průmyslu se využívá pro výrobu bionafty, mazacích olejů a gumárenském průmyslu</a:t>
            </a:r>
          </a:p>
        </p:txBody>
      </p:sp>
    </p:spTree>
    <p:extLst>
      <p:ext uri="{BB962C8B-B14F-4D97-AF65-F5344CB8AC3E}">
        <p14:creationId xmlns:p14="http://schemas.microsoft.com/office/powerpoint/2010/main" xmlns="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Biologická charakteristika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380040" cy="4525963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9800" b="1" dirty="0" smtClean="0"/>
              <a:t>Jednoletá rostlina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9800" b="1" dirty="0" smtClean="0"/>
              <a:t>cizosprašná a medonosná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9800" b="1" dirty="0" smtClean="0"/>
              <a:t>Řepka má ozimou i jarní formu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9800" b="1" u="sng" dirty="0" smtClean="0"/>
              <a:t>Kořen: </a:t>
            </a:r>
            <a:r>
              <a:rPr lang="cs-CZ" sz="9800" b="1" dirty="0" smtClean="0"/>
              <a:t> vřetenovitý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9800" b="1" u="sng" dirty="0" smtClean="0"/>
              <a:t>Stonek</a:t>
            </a:r>
            <a:r>
              <a:rPr lang="cs-CZ" sz="9800" b="1" dirty="0" smtClean="0"/>
              <a:t>: vzpřímený a oválný s bočními lodyhami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9800" b="1" u="sng" dirty="0" smtClean="0"/>
              <a:t>Listy:</a:t>
            </a:r>
            <a:r>
              <a:rPr lang="cs-CZ" sz="9800" b="1" dirty="0" smtClean="0"/>
              <a:t> lyrovité a na rubu chlupaté</a:t>
            </a:r>
          </a:p>
          <a:p>
            <a:pPr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9800" b="1" u="sng" dirty="0" smtClean="0"/>
              <a:t>Květy:</a:t>
            </a:r>
            <a:r>
              <a:rPr lang="cs-CZ" sz="9800" b="1" dirty="0" smtClean="0"/>
              <a:t> má žluté a uspořádané do řídkého hroznu, nakvétá postupně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86000" y="1845490"/>
            <a:ext cx="4572000" cy="34163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731922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Postupné nakvétání řepky olejky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3200" dirty="0"/>
          </a:p>
        </p:txBody>
      </p:sp>
      <p:pic>
        <p:nvPicPr>
          <p:cNvPr id="8194" name="Picture 2" descr="File:Rapsdold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3842792" cy="3842792"/>
          </a:xfrm>
          <a:prstGeom prst="rect">
            <a:avLst/>
          </a:prstGeom>
          <a:noFill/>
        </p:spPr>
      </p:pic>
      <p:pic>
        <p:nvPicPr>
          <p:cNvPr id="8196" name="Picture 4" descr="File:Brassica napus 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556792"/>
            <a:ext cx="2808312" cy="451739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283968" y="55892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6093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7782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NÁROKY </a:t>
            </a:r>
            <a:r>
              <a:rPr lang="cs-CZ" sz="5400" b="1" dirty="0" smtClean="0"/>
              <a:t>ŘEPKY OLEJKY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686800" cy="452596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Řepka </a:t>
            </a:r>
            <a:r>
              <a:rPr lang="cs-CZ" b="1" dirty="0" smtClean="0"/>
              <a:t>se pěstuje </a:t>
            </a:r>
            <a:r>
              <a:rPr lang="cs-CZ" b="1" dirty="0" smtClean="0"/>
              <a:t>v bramborářské </a:t>
            </a:r>
            <a:r>
              <a:rPr lang="cs-CZ" b="1" dirty="0" smtClean="0"/>
              <a:t>výrobní oblasti 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b="1" dirty="0" smtClean="0"/>
              <a:t>s ročními </a:t>
            </a:r>
            <a:r>
              <a:rPr lang="cs-CZ" b="1" dirty="0" smtClean="0"/>
              <a:t>srážky 500–700 mm 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 teplota 6,5–8,5 °C, v zimě přechodně vydrží až – 20°C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Na podzim vytváří kulový kořen a listovou růžici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Nebezpečné  je </a:t>
            </a:r>
            <a:r>
              <a:rPr lang="cs-CZ" b="1" dirty="0" err="1" smtClean="0"/>
              <a:t>vyzimování</a:t>
            </a:r>
            <a:r>
              <a:rPr lang="cs-CZ" b="1" dirty="0" smtClean="0"/>
              <a:t> rostlin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VÝŽIVA A HNOJENÍ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Nejnáročnější plodina</a:t>
            </a:r>
          </a:p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Přerušovač obilnin</a:t>
            </a:r>
          </a:p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Chlévský hnůj používáme k předplodině </a:t>
            </a:r>
          </a:p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40 t/ha.</a:t>
            </a:r>
          </a:p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Přihnojení dusíkem  20–25 % celkové dávky dusíku dáme v období tvorby listové růžice</a:t>
            </a:r>
          </a:p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60–65 % do začátku kvetení na jaře </a:t>
            </a:r>
          </a:p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10 % do konce kvetení a zrání.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Příprava půdy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Podmítka po předplodině na 10 cm</a:t>
            </a:r>
          </a:p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Vláčení, válení,  rozmetání průmyslových hnojiv a hnoje</a:t>
            </a:r>
          </a:p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seťová orba na 20 cm</a:t>
            </a:r>
          </a:p>
          <a:p>
            <a:pPr marL="609600" indent="-609600"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předseťová příprava půdy a setí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Výsev řepky olejky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Termín setí</a:t>
            </a:r>
            <a:r>
              <a:rPr lang="cs-CZ" b="1" dirty="0" smtClean="0"/>
              <a:t>: je do konce srpna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Výsevek</a:t>
            </a:r>
            <a:r>
              <a:rPr lang="cs-CZ" b="1" dirty="0" smtClean="0"/>
              <a:t>: 4–7 kg/ha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Hloubka setí: </a:t>
            </a:r>
            <a:r>
              <a:rPr lang="cs-CZ" b="1" dirty="0" smtClean="0"/>
              <a:t>  1,5–2 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Rozteč řádků:  </a:t>
            </a:r>
            <a:r>
              <a:rPr lang="cs-CZ" b="1" dirty="0" smtClean="0"/>
              <a:t>12,5 cm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5602" name="Picture 2" descr="File:RapsSchote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068960"/>
            <a:ext cx="3600400" cy="3600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635896" y="573325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Sklizeň řepky olejky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Sklizeň probíhá přímo sklízecí mlátičkou.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Před samotnou sklizní se většinou provádí desikace (sjednocení porostu)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err="1" smtClean="0"/>
              <a:t>Desikuje</a:t>
            </a:r>
            <a:r>
              <a:rPr lang="cs-CZ" b="1" dirty="0" smtClean="0"/>
              <a:t> </a:t>
            </a:r>
            <a:r>
              <a:rPr lang="cs-CZ" b="1" dirty="0" smtClean="0"/>
              <a:t>se, </a:t>
            </a:r>
            <a:r>
              <a:rPr lang="cs-CZ" b="1" dirty="0" smtClean="0"/>
              <a:t>když je 70 % šešulí žlutých asi 4–5 dnů před sklizní.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Opatření proti </a:t>
            </a:r>
            <a:r>
              <a:rPr lang="cs-CZ" b="1" dirty="0" err="1" smtClean="0"/>
              <a:t>výdrolu</a:t>
            </a:r>
            <a:r>
              <a:rPr lang="cs-CZ" b="1" dirty="0" smtClean="0"/>
              <a:t> je zalepení šešulí (v době, kdy je šešule ještě ohebná)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Výnos řepky olejky: </a:t>
            </a:r>
            <a:r>
              <a:rPr lang="cs-CZ" b="1" dirty="0" smtClean="0"/>
              <a:t>2–3,5 t/ha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Sklizeň: červenec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Po sklizni  dosušujeme na vlhkost 8 %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/>
              <a:t>1</a:t>
            </a:r>
            <a:r>
              <a:rPr lang="cs-CZ" b="1" dirty="0" smtClean="0"/>
              <a:t>. Uveďte termín výsevu řepky olejky.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2. Která opatření se musejí udělat pro omezení </a:t>
            </a:r>
            <a:r>
              <a:rPr lang="cs-CZ" b="1" dirty="0" err="1" smtClean="0"/>
              <a:t>výdrolu</a:t>
            </a:r>
            <a:r>
              <a:rPr lang="cs-CZ" b="1" dirty="0" smtClean="0"/>
              <a:t>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3. Co je plodem řepky olejky?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4. Jaký stonek najdeme u řepky olejky?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5. Uveďte výnos řepky olejky.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6. Uveďte výsevek u řepky olejky.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2517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b="1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 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http://commons.wikimedia.org/wiki/File:Champ_de_Colza.jpg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 2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http://commons.wikimedia.org/wiki/File:Rapsdolde.JPG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http://commons.wikimedia.org/wiki/File:Brassica_napus_2.jpg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http://commons.wikimedia.org/wiki/File:RapsSchote1.JPG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1131</TotalTime>
  <Words>581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Snímek 2</vt:lpstr>
      <vt:lpstr>hospodářský význam</vt:lpstr>
      <vt:lpstr>Biologická charakteristika</vt:lpstr>
      <vt:lpstr>Postupné nakvétání řepky olejky</vt:lpstr>
      <vt:lpstr>NÁROKY ŘEPKY OLEJKY</vt:lpstr>
      <vt:lpstr>VÝŽIVA A HNOJENÍ</vt:lpstr>
      <vt:lpstr>Příprava půdy</vt:lpstr>
      <vt:lpstr>Výsev řepky olejky</vt:lpstr>
      <vt:lpstr>Sklizeň řepky olejky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177</cp:revision>
  <dcterms:created xsi:type="dcterms:W3CDTF">2012-12-12T20:19:37Z</dcterms:created>
  <dcterms:modified xsi:type="dcterms:W3CDTF">2014-04-01T17:50:31Z</dcterms:modified>
</cp:coreProperties>
</file>