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21" autoAdjust="0"/>
    <p:restoredTop sz="94660"/>
  </p:normalViewPr>
  <p:slideViewPr>
    <p:cSldViewPr>
      <p:cViewPr varScale="1">
        <p:scale>
          <a:sx n="69" d="100"/>
          <a:sy n="69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560872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969428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001395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530442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154896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468146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540536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579247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636304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140324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064782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2CBB6B-697C-4A58-9BCA-D9A517114D82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87613-832D-459C-92F0-5438FF49F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977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www.jaksetodela.cz/video/202/vejir-skladani-ubrousk-2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hyperlink" Target="http://www.jaksetodela.cz/video/203/ihlan-skladani-ubrousk-3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S_Navy_071114-N-6676S-018_A_meal_is_set_on_an_empty_table_in_remembrance_of_POWs-MIAs,_both_past_and_present.jpg" TargetMode="External"/><Relationship Id="rId2" Type="http://schemas.openxmlformats.org/officeDocument/2006/relationships/hyperlink" Target="http://commons.wikimedia.org/wiki/File:Set_dinner_tabl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Tea_pot,_Chinese_-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stovka.cz/clanek.php?clanek=203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-108520" y="1639513"/>
            <a:ext cx="925252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ZÁKLADNÍ INVENTÁŘ PRO STOLOVÁNÍ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0" y="404664"/>
            <a:ext cx="9144000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200" dirty="0" smtClean="0"/>
              <a:t>VY_32_INOVACE_12_PRAKTICKÉ ČINNOSTI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86" y="3429000"/>
            <a:ext cx="28465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Příjemce:</a:t>
            </a:r>
          </a:p>
          <a:p>
            <a:r>
              <a:rPr lang="cs-CZ" dirty="0" smtClean="0"/>
              <a:t>ZŠ Břidličná, okres Bruntál</a:t>
            </a:r>
          </a:p>
          <a:p>
            <a:r>
              <a:rPr lang="cs-CZ" dirty="0" smtClean="0"/>
              <a:t>Komenského 360</a:t>
            </a:r>
          </a:p>
          <a:p>
            <a:r>
              <a:rPr lang="cs-CZ" dirty="0" smtClean="0"/>
              <a:t>79351 Břidličná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522615"/>
            <a:ext cx="3289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Doporučeno pro: </a:t>
            </a:r>
            <a:r>
              <a:rPr lang="cs-CZ" dirty="0" smtClean="0"/>
              <a:t>6.-8.  ročník</a:t>
            </a:r>
          </a:p>
          <a:p>
            <a:r>
              <a:rPr lang="cs-CZ" b="1" dirty="0" smtClean="0"/>
              <a:t>Předmět: </a:t>
            </a:r>
            <a:r>
              <a:rPr lang="cs-CZ" dirty="0" smtClean="0"/>
              <a:t>Praktické činnosti</a:t>
            </a:r>
          </a:p>
          <a:p>
            <a:r>
              <a:rPr lang="cs-CZ" b="1" dirty="0" smtClean="0"/>
              <a:t>Autor: </a:t>
            </a:r>
            <a:r>
              <a:rPr lang="cs-CZ" dirty="0" smtClean="0"/>
              <a:t>Bc. Klára </a:t>
            </a:r>
            <a:r>
              <a:rPr lang="cs-CZ" dirty="0" err="1" smtClean="0"/>
              <a:t>Ujfaluši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15673" y="6306692"/>
            <a:ext cx="4350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INVESTICE DO ROZVOJE VZDĚLÁNÍ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51" y="5358976"/>
            <a:ext cx="2964874" cy="9576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349092"/>
            <a:ext cx="2016224" cy="957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283" y="5373680"/>
            <a:ext cx="1221220" cy="933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5164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799702"/>
            <a:ext cx="773917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Představ si, že budeš prostírat  stůl na nedělní oběd.</a:t>
            </a:r>
          </a:p>
          <a:p>
            <a:r>
              <a:rPr lang="cs-CZ" sz="2800" dirty="0" smtClean="0"/>
              <a:t>Napiš, který inventář budeš potřebovat.</a:t>
            </a:r>
            <a:endParaRPr lang="cs-CZ" sz="2800" dirty="0"/>
          </a:p>
        </p:txBody>
      </p:sp>
      <p:pic>
        <p:nvPicPr>
          <p:cNvPr id="1026" name="Picture 2" descr="C:\Users\ujfakl\AppData\Local\Microsoft\Windows\Temporary Internet Files\Content.IE5\RG7RH5SK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27675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44824"/>
            <a:ext cx="5904656" cy="44284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259632" y="56612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78512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282284"/>
            <a:ext cx="4644198" cy="30767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393258" y="1844824"/>
            <a:ext cx="437658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Porcelánové jídelní nádobí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Skleněný inventář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Příbory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Další drobný inventář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81551" y="548679"/>
            <a:ext cx="3980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Rozdělení inventáře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556369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5024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b="1" i="1" dirty="0" smtClean="0"/>
              <a:t>Porcelánové jídelní nádobí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1377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talíře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1700808"/>
            <a:ext cx="2906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šálky a podšálky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01008"/>
            <a:ext cx="1772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konvičky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9070" y="3429000"/>
            <a:ext cx="27849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d) polévkové mísy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5445224"/>
            <a:ext cx="2721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e) bujonové šálky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5445224"/>
            <a:ext cx="1885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f) omáčníky</a:t>
            </a:r>
            <a:endParaRPr lang="cs-CZ" sz="28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5085184"/>
            <a:ext cx="2074912" cy="1250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013176"/>
            <a:ext cx="2036830" cy="15276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924944"/>
            <a:ext cx="2160240" cy="15467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C:\Users\ujfakl\AppData\Local\Microsoft\Windows\Temporary Internet Files\Content.IE5\RG7RH5SK\MP9004014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80728"/>
            <a:ext cx="1512168" cy="18911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572000" y="26369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996952"/>
            <a:ext cx="2195441" cy="15999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8" name="TextovéPole 27"/>
          <p:cNvSpPr txBox="1"/>
          <p:nvPr/>
        </p:nvSpPr>
        <p:spPr>
          <a:xfrm>
            <a:off x="2339752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pic>
        <p:nvPicPr>
          <p:cNvPr id="1037" name="Picture 13" descr="C:\Users\ujfakl\AppData\Local\Microsoft\Windows\Temporary Internet Files\Content.IE5\BF1WXUJQ\MP900427613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63" t="15929" r="20836" b="24693"/>
          <a:stretch/>
        </p:blipFill>
        <p:spPr bwMode="auto">
          <a:xfrm rot="16200000">
            <a:off x="1930358" y="958074"/>
            <a:ext cx="1872208" cy="20615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1979712" y="24208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27984" y="39330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148064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3207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" dur="75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8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6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1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4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2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7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50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1" grpId="0"/>
      <p:bldP spid="28" grpId="0"/>
      <p:bldP spid="30" grpId="0"/>
      <p:bldP spid="31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2. Skleněný inventář</a:t>
            </a:r>
            <a:endParaRPr lang="cs-CZ" sz="32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4784"/>
            <a:ext cx="2553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nápojové sklo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284984"/>
            <a:ext cx="21098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jídelní sklo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085184"/>
            <a:ext cx="20052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varné sklo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903417"/>
            <a:ext cx="3072340" cy="24623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2666" y="2564904"/>
            <a:ext cx="2567085" cy="2232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5868144" y="57332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2050" name="Picture 2" descr="C:\Users\ujfakl\AppData\Local\Microsoft\Windows\Temporary Internet Files\Content.IE5\05DDBSIR\MP90017796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20688"/>
            <a:ext cx="3297560" cy="21983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059832" y="422108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24128" y="8367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74410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2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2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2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75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25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18303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3. </a:t>
            </a:r>
            <a:r>
              <a:rPr lang="cs-CZ" sz="3200" b="1" i="1" dirty="0"/>
              <a:t>P</a:t>
            </a:r>
            <a:r>
              <a:rPr lang="cs-CZ" sz="3200" b="1" i="1" dirty="0" smtClean="0"/>
              <a:t>říbory</a:t>
            </a:r>
            <a:endParaRPr lang="cs-CZ" sz="32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1435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jídelní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085184"/>
            <a:ext cx="3501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překládací, speciální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764704"/>
            <a:ext cx="4810125" cy="27908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3933056"/>
            <a:ext cx="4680520" cy="25879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4355976" y="40770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9952" y="9087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18058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4232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4. Další drobný inventář</a:t>
            </a:r>
            <a:endParaRPr lang="cs-CZ" sz="32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3647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slánka, dochucovadla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852936"/>
            <a:ext cx="1553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ubrusy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005064"/>
            <a:ext cx="1870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ubrousky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013176"/>
            <a:ext cx="324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d) květinová výzdoba</a:t>
            </a:r>
            <a:endParaRPr lang="cs-CZ" sz="28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645024"/>
            <a:ext cx="2477348" cy="2064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586555"/>
            <a:ext cx="2054772" cy="18424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/>
          <p:nvPr/>
        </p:nvSpPr>
        <p:spPr>
          <a:xfrm>
            <a:off x="5004048" y="292494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 descr="C:\Users\ujfakl\AppData\Local\Microsoft\Windows\Temporary Internet Files\Content.IE5\4DSB5VIF\MP9004005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36712"/>
            <a:ext cx="1872208" cy="26694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164288" y="98072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52292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pic>
        <p:nvPicPr>
          <p:cNvPr id="3081" name="Picture 9" descr="C:\Users\ujfakl\AppData\Local\Microsoft\Windows\Temporary Internet Files\Content.IE5\BF1WXUJQ\MP90030591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214" y="3789040"/>
            <a:ext cx="2033786" cy="28502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7236296" y="60932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79305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4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25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75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11" grpId="0"/>
      <p:bldP spid="15" grpId="0"/>
      <p:bldP spid="16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692696"/>
            <a:ext cx="33151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Skládání ubrousků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4437112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486916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  <p:pic>
        <p:nvPicPr>
          <p:cNvPr id="4100" name="Picture 4" descr="C:\Users\ujfakl\AppData\Local\Microsoft\Windows\Temporary Internet Files\Content.IE5\1PNL7855\MP900402466[1]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93" t="44381" r="-524"/>
          <a:stretch/>
        </p:blipFill>
        <p:spPr bwMode="auto">
          <a:xfrm>
            <a:off x="5724128" y="1268760"/>
            <a:ext cx="3274650" cy="36036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jfakl\AppData\Local\Microsoft\Windows\Temporary Internet Files\Content.IE5\91XUV6PS\MP900400233[1]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42" t="59871" r="9340" b="1668"/>
          <a:stretch/>
        </p:blipFill>
        <p:spPr bwMode="auto">
          <a:xfrm>
            <a:off x="539552" y="1772816"/>
            <a:ext cx="3860205" cy="25922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707904" y="37890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42930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7155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1556792"/>
            <a:ext cx="6022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commons.wikimedia.org/wiki/File:Set_dinner_table.jpg</a:t>
            </a: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148478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1196752"/>
            <a:ext cx="6702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2011-10-04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2383" y="2060848"/>
            <a:ext cx="84816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3"/>
              </a:rPr>
              <a:t>http://commons.wikimedia.org/wiki/File:US_Navy_071114-N-6676S-018_A_meal_is_set</a:t>
            </a:r>
          </a:p>
          <a:p>
            <a:r>
              <a:rPr lang="cs-CZ" dirty="0">
                <a:hlinkClick r:id="rId3"/>
              </a:rPr>
              <a:t>_on_an_empty_table_in_remembrance_of_POWs-MIAs,_</a:t>
            </a:r>
            <a:r>
              <a:rPr lang="cs-CZ" dirty="0" smtClean="0">
                <a:hlinkClick r:id="rId3"/>
              </a:rPr>
              <a:t>both_past_and_present.jpg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1328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2852936"/>
            <a:ext cx="59160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4"/>
              </a:rPr>
              <a:t>http://commons.wikimedia.org/wiki/File:Tea_pot,_Chinese</a:t>
            </a:r>
            <a:r>
              <a:rPr lang="cs-CZ" dirty="0" smtClean="0">
                <a:hlinkClick r:id="rId4"/>
              </a:rPr>
              <a:t>_-</a:t>
            </a:r>
            <a:endParaRPr lang="cs-CZ" dirty="0" smtClean="0"/>
          </a:p>
          <a:p>
            <a:r>
              <a:rPr lang="cs-CZ" dirty="0" smtClean="0"/>
              <a:t>_</a:t>
            </a:r>
            <a:r>
              <a:rPr lang="cs-CZ" dirty="0"/>
              <a:t>Indianapolis_Museum_of_Art_-_DSC00648.JPG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95536" y="69269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Obrázky</a:t>
            </a:r>
            <a:r>
              <a:rPr lang="cs-CZ" b="1" dirty="0">
                <a:latin typeface="Times New Roman" pitchFamily="18" charset="0"/>
              </a:rPr>
              <a:t>: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292494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3717032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http://commons.wikimedia.org/wiki/File:Mixing_Bowl.jpg?uselang=cs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3717032"/>
            <a:ext cx="476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55576" y="4293096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http://commons.wikimedia.org/wiki/File:Owl_napkin_holder.jpg?uselang=cs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79512" y="4293096"/>
            <a:ext cx="476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2580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933056"/>
            <a:ext cx="2135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 </a:t>
            </a:r>
            <a:r>
              <a:rPr lang="cs-CZ" dirty="0" smtClean="0"/>
              <a:t>4, 9</a:t>
            </a:r>
            <a:r>
              <a:rPr lang="cs-CZ" dirty="0" smtClean="0"/>
              <a:t>, 15, 17, 18, 19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501008"/>
            <a:ext cx="5588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obrázky z webu Office.com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844824"/>
            <a:ext cx="62199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http://jahoda2020.blog.cz/0712/vanocni-vyzdoba-stolu</a:t>
            </a:r>
          </a:p>
          <a:p>
            <a:r>
              <a:rPr lang="pt-BR" dirty="0" smtClean="0"/>
              <a:t>(„</a:t>
            </a:r>
            <a:r>
              <a:rPr lang="pt-BR" dirty="0"/>
              <a:t>Se souhlasem </a:t>
            </a:r>
            <a:r>
              <a:rPr lang="cs-CZ" dirty="0" err="1" smtClean="0"/>
              <a:t>admina</a:t>
            </a:r>
            <a:r>
              <a:rPr lang="cs-CZ" dirty="0" smtClean="0"/>
              <a:t> webu</a:t>
            </a:r>
            <a:r>
              <a:rPr lang="pt-BR" dirty="0" smtClean="0"/>
              <a:t>“ </a:t>
            </a:r>
            <a:r>
              <a:rPr lang="cs-CZ" dirty="0" smtClean="0"/>
              <a:t>–viz dotaz  </a:t>
            </a:r>
            <a:r>
              <a:rPr lang="sv-SE" dirty="0"/>
              <a:t>2. ledna 2012 v 18:18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564904"/>
            <a:ext cx="53292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www.hostovka.cz/clanek.php?clanek=203</a:t>
            </a:r>
            <a:endParaRPr lang="cs-CZ" dirty="0" smtClean="0"/>
          </a:p>
          <a:p>
            <a:r>
              <a:rPr lang="pt-BR" dirty="0"/>
              <a:t>(„Se souhlasem </a:t>
            </a:r>
            <a:r>
              <a:rPr lang="cs-CZ" dirty="0" smtClean="0"/>
              <a:t>Michaela Klímy</a:t>
            </a:r>
            <a:r>
              <a:rPr lang="pt-BR" dirty="0" smtClean="0"/>
              <a:t>“ </a:t>
            </a:r>
            <a:r>
              <a:rPr lang="cs-CZ" dirty="0" smtClean="0"/>
              <a:t>– 10</a:t>
            </a:r>
            <a:r>
              <a:rPr lang="sv-SE" dirty="0" smtClean="0"/>
              <a:t>. l</a:t>
            </a:r>
            <a:r>
              <a:rPr lang="cs-CZ" dirty="0" err="1" smtClean="0"/>
              <a:t>istopadu</a:t>
            </a:r>
            <a:r>
              <a:rPr lang="sv-SE" dirty="0" smtClean="0"/>
              <a:t> 201</a:t>
            </a:r>
            <a:r>
              <a:rPr lang="cs-CZ" dirty="0" smtClean="0"/>
              <a:t>1</a:t>
            </a:r>
            <a:r>
              <a:rPr lang="sv-SE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2564904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7,12,13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134076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Obrázky se souhlasem autora: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620688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6, </a:t>
            </a:r>
            <a:r>
              <a:rPr lang="cs-CZ" dirty="0" smtClean="0"/>
              <a:t> </a:t>
            </a:r>
            <a:r>
              <a:rPr lang="cs-CZ" dirty="0" smtClean="0"/>
              <a:t>8, 11,  </a:t>
            </a: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188640"/>
            <a:ext cx="4292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obrázky z archivu autora: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18448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2664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1012</TotalTime>
  <Words>287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 Ujfaluši</dc:creator>
  <cp:lastModifiedBy>Klára Ujfaluši</cp:lastModifiedBy>
  <cp:revision>54</cp:revision>
  <dcterms:created xsi:type="dcterms:W3CDTF">2011-12-29T15:47:58Z</dcterms:created>
  <dcterms:modified xsi:type="dcterms:W3CDTF">2012-02-04T21:55:17Z</dcterms:modified>
</cp:coreProperties>
</file>