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1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5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67C341-BD7C-4E71-82DC-5F7C73D747DE}" type="datetimeFigureOut">
              <a:rPr lang="cs-CZ" smtClean="0"/>
              <a:t>4.2.2012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8EF2C4-045C-497D-901C-7E401432D8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5215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8EF2C4-045C-497D-901C-7E401432D89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272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353D3-72AD-4B8A-B2A6-4C9E10DA3E27}" type="datetimeFigureOut">
              <a:rPr lang="cs-CZ" smtClean="0"/>
              <a:t>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7D6C-3CE3-4305-82B1-E0640BD51E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764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353D3-72AD-4B8A-B2A6-4C9E10DA3E27}" type="datetimeFigureOut">
              <a:rPr lang="cs-CZ" smtClean="0"/>
              <a:t>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7D6C-3CE3-4305-82B1-E0640BD51E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8774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353D3-72AD-4B8A-B2A6-4C9E10DA3E27}" type="datetimeFigureOut">
              <a:rPr lang="cs-CZ" smtClean="0"/>
              <a:t>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7D6C-3CE3-4305-82B1-E0640BD51E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1635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353D3-72AD-4B8A-B2A6-4C9E10DA3E27}" type="datetimeFigureOut">
              <a:rPr lang="cs-CZ" smtClean="0"/>
              <a:t>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7D6C-3CE3-4305-82B1-E0640BD51E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8794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353D3-72AD-4B8A-B2A6-4C9E10DA3E27}" type="datetimeFigureOut">
              <a:rPr lang="cs-CZ" smtClean="0"/>
              <a:t>4.2.2012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7D6C-3CE3-4305-82B1-E0640BD51E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907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353D3-72AD-4B8A-B2A6-4C9E10DA3E27}" type="datetimeFigureOut">
              <a:rPr lang="cs-CZ" smtClean="0"/>
              <a:t>4.2.2012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7D6C-3CE3-4305-82B1-E0640BD51E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219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353D3-72AD-4B8A-B2A6-4C9E10DA3E27}" type="datetimeFigureOut">
              <a:rPr lang="cs-CZ" smtClean="0"/>
              <a:t>4.2.2012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7D6C-3CE3-4305-82B1-E0640BD51E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5762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353D3-72AD-4B8A-B2A6-4C9E10DA3E27}" type="datetimeFigureOut">
              <a:rPr lang="cs-CZ" smtClean="0"/>
              <a:t>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7D6C-3CE3-4305-82B1-E0640BD51E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4441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353D3-72AD-4B8A-B2A6-4C9E10DA3E27}" type="datetimeFigureOut">
              <a:rPr lang="cs-CZ" smtClean="0"/>
              <a:t>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7D6C-3CE3-4305-82B1-E0640BD51E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1248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353D3-72AD-4B8A-B2A6-4C9E10DA3E27}" type="datetimeFigureOut">
              <a:rPr lang="cs-CZ" smtClean="0"/>
              <a:t>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7D6C-3CE3-4305-82B1-E0640BD51E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3095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353D3-72AD-4B8A-B2A6-4C9E10DA3E27}" type="datetimeFigureOut">
              <a:rPr lang="cs-CZ" smtClean="0"/>
              <a:t>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D7D6C-3CE3-4305-82B1-E0640BD51E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0468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353D3-72AD-4B8A-B2A6-4C9E10DA3E27}" type="datetimeFigureOut">
              <a:rPr lang="cs-CZ" smtClean="0"/>
              <a:t>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D7D6C-3CE3-4305-82B1-E0640BD51E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638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image" Target="../media/image18.wmf"/><Relationship Id="rId3" Type="http://schemas.openxmlformats.org/officeDocument/2006/relationships/image" Target="../media/image8.wmf"/><Relationship Id="rId7" Type="http://schemas.openxmlformats.org/officeDocument/2006/relationships/image" Target="../media/image12.png"/><Relationship Id="rId12" Type="http://schemas.openxmlformats.org/officeDocument/2006/relationships/image" Target="../media/image17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wmf"/><Relationship Id="rId5" Type="http://schemas.openxmlformats.org/officeDocument/2006/relationships/image" Target="../media/image1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png"/><Relationship Id="rId14" Type="http://schemas.openxmlformats.org/officeDocument/2006/relationships/image" Target="../media/image19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1509872" y="1571386"/>
            <a:ext cx="5761832" cy="14700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>
                <a:solidFill>
                  <a:schemeClr val="bg1"/>
                </a:solidFill>
              </a:rPr>
              <a:t>PROSTÍRÁNÍ SLAVNOSTNÍ TABULE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23528" y="404664"/>
            <a:ext cx="8568952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200" dirty="0" smtClean="0"/>
              <a:t>VY_32_INOVACE_13_PRAKTICKÉ </a:t>
            </a:r>
            <a:r>
              <a:rPr lang="cs-CZ" sz="2200" dirty="0" smtClean="0"/>
              <a:t>ČINNOSTI</a:t>
            </a:r>
            <a:endParaRPr lang="cs-CZ" sz="2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6886" y="3429000"/>
            <a:ext cx="28465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Příjemce:</a:t>
            </a:r>
          </a:p>
          <a:p>
            <a:r>
              <a:rPr lang="cs-CZ" dirty="0" smtClean="0"/>
              <a:t>ZŠ Břidličná, okres Bruntál</a:t>
            </a:r>
          </a:p>
          <a:p>
            <a:r>
              <a:rPr lang="cs-CZ" dirty="0" smtClean="0"/>
              <a:t>Komenského 360</a:t>
            </a:r>
          </a:p>
          <a:p>
            <a:r>
              <a:rPr lang="cs-CZ" dirty="0" smtClean="0"/>
              <a:t>79351 Břidličná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60032" y="3522615"/>
            <a:ext cx="32898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Doporučeno pro: </a:t>
            </a:r>
            <a:r>
              <a:rPr lang="cs-CZ" dirty="0" smtClean="0"/>
              <a:t>6.-8.  ročník</a:t>
            </a:r>
          </a:p>
          <a:p>
            <a:r>
              <a:rPr lang="cs-CZ" b="1" dirty="0" smtClean="0"/>
              <a:t>Předmět: </a:t>
            </a:r>
            <a:r>
              <a:rPr lang="cs-CZ" dirty="0" smtClean="0"/>
              <a:t>Praktické činnosti</a:t>
            </a:r>
          </a:p>
          <a:p>
            <a:r>
              <a:rPr lang="cs-CZ" b="1" dirty="0" smtClean="0"/>
              <a:t>Autor: </a:t>
            </a:r>
            <a:r>
              <a:rPr lang="cs-CZ" dirty="0" smtClean="0"/>
              <a:t>Bc. Klára </a:t>
            </a:r>
            <a:r>
              <a:rPr lang="cs-CZ" dirty="0" err="1" smtClean="0"/>
              <a:t>Ujfaluši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215673" y="6306692"/>
            <a:ext cx="4350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INVESTICE DO ROZVOJE VZDĚLÁNÍ</a:t>
            </a:r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351" y="5358976"/>
            <a:ext cx="2964874" cy="9576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349092"/>
            <a:ext cx="2016224" cy="9576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283" y="5373680"/>
            <a:ext cx="1221220" cy="933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53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6275040" cy="1143000"/>
          </a:xfrm>
        </p:spPr>
        <p:txBody>
          <a:bodyPr/>
          <a:lstStyle/>
          <a:p>
            <a:r>
              <a:rPr lang="cs-CZ" dirty="0" smtClean="0"/>
              <a:t>Kvízová otázka na začátek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5047729"/>
            <a:ext cx="63318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ym typeface="Wingdings" pitchFamily="2" charset="2"/>
              </a:rPr>
              <a:t>   VŠE JE SPRÁVNĚ</a:t>
            </a:r>
          </a:p>
          <a:p>
            <a:r>
              <a:rPr lang="cs-CZ" sz="3200" dirty="0" smtClean="0">
                <a:sym typeface="Wingdings" pitchFamily="2" charset="2"/>
              </a:rPr>
              <a:t> ( </a:t>
            </a:r>
            <a:r>
              <a:rPr lang="cs-CZ" sz="3200" dirty="0">
                <a:sym typeface="Wingdings" pitchFamily="2" charset="2"/>
              </a:rPr>
              <a:t>dnes nás bude zajímat odpověď c) </a:t>
            </a:r>
            <a:r>
              <a:rPr lang="cs-CZ" sz="3200" dirty="0" smtClean="0">
                <a:sym typeface="Wingdings" pitchFamily="2" charset="2"/>
              </a:rPr>
              <a:t>)</a:t>
            </a:r>
            <a:endParaRPr lang="cs-CZ" sz="3200" dirty="0"/>
          </a:p>
        </p:txBody>
      </p:sp>
      <p:pic>
        <p:nvPicPr>
          <p:cNvPr id="1026" name="Picture 2" descr="C:\Users\ujfakl\AppData\Local\Microsoft\Windows\Temporary Internet Files\Content.IE5\DRHBQ9B8\MC9004377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270" y="548680"/>
            <a:ext cx="1616465" cy="1453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jfakl\AppData\Local\Microsoft\Windows\Temporary Internet Files\Content.IE5\1PNL7855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170" y="4846403"/>
            <a:ext cx="1285293" cy="1053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0585" y="2507301"/>
            <a:ext cx="8265191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</a:t>
            </a:r>
            <a:r>
              <a:rPr lang="cs-CZ" sz="3200" dirty="0"/>
              <a:t>) černá deska, která je pověšená na zdi v každé</a:t>
            </a:r>
          </a:p>
          <a:p>
            <a:r>
              <a:rPr lang="cs-CZ" sz="3200" dirty="0"/>
              <a:t>      třídě</a:t>
            </a:r>
          </a:p>
          <a:p>
            <a:r>
              <a:rPr lang="cs-CZ" sz="3200" dirty="0"/>
              <a:t>b) velký kus výborné čokolády</a:t>
            </a:r>
          </a:p>
          <a:p>
            <a:r>
              <a:rPr lang="cs-CZ" sz="3200" dirty="0"/>
              <a:t>c) slavnostní prostření stolu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0585" y="1449650"/>
            <a:ext cx="3449919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4000" dirty="0"/>
              <a:t>Co je to tabule</a:t>
            </a:r>
            <a:r>
              <a:rPr lang="cs-CZ" sz="4000" dirty="0" smtClean="0"/>
              <a:t>?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225329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budeme potřebovat?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5"/>
            <a:ext cx="8229600" cy="3528392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Musíme znát menu (pořadí a počet jednotlivých chodů)</a:t>
            </a:r>
          </a:p>
          <a:p>
            <a:pPr marL="514350" indent="-514350">
              <a:buAutoNum type="arabicPeriod"/>
            </a:pPr>
            <a:r>
              <a:rPr lang="cs-CZ" dirty="0" smtClean="0"/>
              <a:t>inventář ( předměty určené pro stolování)</a:t>
            </a:r>
          </a:p>
          <a:p>
            <a:pPr marL="514350" indent="-514350">
              <a:buAutoNum type="arabicPeriod"/>
            </a:pPr>
            <a:r>
              <a:rPr lang="cs-CZ" dirty="0" smtClean="0"/>
              <a:t>Prostor k prostření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ym typeface="Wingdings" pitchFamily="2" charset="2"/>
              </a:rPr>
              <a:t> A JDEME NA TO </a:t>
            </a:r>
            <a:endParaRPr lang="cs-CZ" dirty="0"/>
          </a:p>
        </p:txBody>
      </p:sp>
      <p:pic>
        <p:nvPicPr>
          <p:cNvPr id="2050" name="Picture 2" descr="C:\Users\ujfakl\AppData\Local\Microsoft\Windows\Temporary Internet Files\Content.IE5\01OVCMT5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2012795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50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vislý svitek 3"/>
          <p:cNvSpPr/>
          <p:nvPr/>
        </p:nvSpPr>
        <p:spPr>
          <a:xfrm>
            <a:off x="251520" y="0"/>
            <a:ext cx="8712968" cy="6858000"/>
          </a:xfrm>
          <a:prstGeom prst="verticalScroll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9792" y="980728"/>
            <a:ext cx="3353544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Old English Text MT" pitchFamily="66" charset="0"/>
              </a:rPr>
              <a:t>MENU</a:t>
            </a:r>
            <a:endParaRPr lang="cs-CZ" dirty="0">
              <a:latin typeface="Old English Text MT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988840"/>
            <a:ext cx="7056784" cy="38164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4400" dirty="0" smtClean="0">
                <a:solidFill>
                  <a:schemeClr val="bg1"/>
                </a:solidFill>
                <a:latin typeface="Old English Text MT" pitchFamily="66" charset="0"/>
              </a:rPr>
              <a:t>Hovězí  vývar s nudlemi</a:t>
            </a:r>
          </a:p>
          <a:p>
            <a:pPr marL="0" indent="0">
              <a:buNone/>
            </a:pPr>
            <a:endParaRPr lang="cs-CZ" sz="1200" dirty="0" smtClean="0">
              <a:solidFill>
                <a:schemeClr val="bg1"/>
              </a:solidFill>
              <a:latin typeface="Old English Text MT" pitchFamily="66" charset="0"/>
            </a:endParaRPr>
          </a:p>
          <a:p>
            <a:pPr marL="0" indent="0">
              <a:buNone/>
            </a:pPr>
            <a:r>
              <a:rPr lang="cs-CZ" sz="4400" dirty="0" smtClean="0">
                <a:solidFill>
                  <a:schemeClr val="bg1"/>
                </a:solidFill>
                <a:latin typeface="Old English Text MT" pitchFamily="66" charset="0"/>
              </a:rPr>
              <a:t>Smažený kuřecí řízek, vařené brambory, míchaný salát</a:t>
            </a:r>
          </a:p>
          <a:p>
            <a:pPr marL="0" indent="0">
              <a:buNone/>
            </a:pPr>
            <a:endParaRPr lang="cs-CZ" sz="1200" dirty="0" smtClean="0">
              <a:solidFill>
                <a:schemeClr val="bg1"/>
              </a:solidFill>
              <a:latin typeface="Old English Text MT" pitchFamily="66" charset="0"/>
            </a:endParaRPr>
          </a:p>
          <a:p>
            <a:pPr marL="0" indent="0">
              <a:buNone/>
            </a:pPr>
            <a:r>
              <a:rPr lang="cs-CZ" sz="4400" dirty="0" smtClean="0">
                <a:solidFill>
                  <a:schemeClr val="bg1"/>
                </a:solidFill>
                <a:latin typeface="Old English Text MT" pitchFamily="66" charset="0"/>
              </a:rPr>
              <a:t>Mramorová bábovka</a:t>
            </a:r>
            <a:endParaRPr lang="cs-CZ" sz="4400" dirty="0">
              <a:solidFill>
                <a:schemeClr val="bg1"/>
              </a:solidFill>
              <a:latin typeface="Old English Tex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4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980728"/>
            <a:ext cx="8229600" cy="1143000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cs-CZ" sz="3200" i="1" dirty="0" smtClean="0"/>
              <a:t>Přiřaď správně, jaký inventář patří k jednotlivým chodům</a:t>
            </a:r>
            <a:endParaRPr lang="cs-CZ" sz="32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2564904"/>
            <a:ext cx="2520280" cy="3456384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Arial" pitchFamily="34" charset="0"/>
              <a:buAutoNum type="arabicPeriod"/>
            </a:pPr>
            <a:r>
              <a:rPr lang="cs-CZ" dirty="0" smtClean="0"/>
              <a:t>Aperitiv</a:t>
            </a:r>
          </a:p>
          <a:p>
            <a:pPr marL="514350" indent="-514350">
              <a:buFont typeface="Arial" pitchFamily="34" charset="0"/>
              <a:buAutoNum type="arabicPeriod"/>
            </a:pPr>
            <a:endParaRPr lang="cs-CZ" dirty="0"/>
          </a:p>
          <a:p>
            <a:pPr marL="514350" indent="-514350">
              <a:buAutoNum type="arabicPeriod"/>
            </a:pPr>
            <a:r>
              <a:rPr lang="cs-CZ" dirty="0" smtClean="0"/>
              <a:t>Polévka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Hlavní chod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Dezert 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635896" y="2492896"/>
            <a:ext cx="5112568" cy="3456384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lphaUcPeriod"/>
            </a:pPr>
            <a:r>
              <a:rPr lang="cs-CZ" dirty="0" smtClean="0"/>
              <a:t>Hluboký talíř, polévková lžíce</a:t>
            </a:r>
          </a:p>
          <a:p>
            <a:pPr marL="514350" indent="-514350">
              <a:buAutoNum type="alphaUcPeriod"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B</a:t>
            </a:r>
            <a:r>
              <a:rPr lang="cs-CZ" dirty="0" smtClean="0"/>
              <a:t>. Masový talíř, nůž, vidlička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. Dezertní talíř, dezertní vidlička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D. Sklenice na nápoj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92257" y="260648"/>
            <a:ext cx="40385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Potřebný inventář:</a:t>
            </a: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2392257" y="2852936"/>
            <a:ext cx="1243639" cy="25922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2267744" y="2708920"/>
            <a:ext cx="1368152" cy="1080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2951820" y="3645024"/>
            <a:ext cx="756084" cy="10175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2267744" y="4662620"/>
            <a:ext cx="1368152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9421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16743"/>
          </a:xfrm>
        </p:spPr>
        <p:txBody>
          <a:bodyPr/>
          <a:lstStyle/>
          <a:p>
            <a:r>
              <a:rPr lang="cs-CZ" dirty="0" smtClean="0"/>
              <a:t>Co ještě budeme potřebovat?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1382"/>
            <a:ext cx="8229600" cy="4934782"/>
          </a:xfrm>
        </p:spPr>
        <p:txBody>
          <a:bodyPr/>
          <a:lstStyle/>
          <a:p>
            <a:r>
              <a:rPr lang="cs-CZ" dirty="0" smtClean="0"/>
              <a:t>Škrtni věci, které na prostřený stůl nepatří:</a:t>
            </a:r>
            <a:endParaRPr lang="cs-CZ" dirty="0"/>
          </a:p>
        </p:txBody>
      </p:sp>
      <p:pic>
        <p:nvPicPr>
          <p:cNvPr id="1026" name="Picture 2" descr="C:\Users\ujfakl\AppData\Local\Microsoft\Windows\Temporary Internet Files\Content.IE5\2WMEUBQ2\MC90043483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727" y="171450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jfakl\AppData\Local\Microsoft\Windows\Temporary Internet Files\Content.IE5\44B5QZV1\MC9002507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94" y="2723149"/>
            <a:ext cx="1007952" cy="2602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jfakl\AppData\Local\Microsoft\Windows\Temporary Internet Files\Content.IE5\44B5QZV1\MC9002386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734" y="3678259"/>
            <a:ext cx="1739900" cy="1243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jfakl\AppData\Local\Microsoft\Windows\Temporary Internet Files\Content.IE5\RXAXBWTK\MC90035244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972" y="5046662"/>
            <a:ext cx="1262063" cy="181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ujfakl\AppData\Local\Microsoft\Windows\Temporary Internet Files\Content.IE5\RSETER9Z\MC900441743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40" y="1790378"/>
            <a:ext cx="1947664" cy="1947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ujfakl\AppData\Local\Microsoft\Windows\Temporary Internet Files\Content.IE5\1V41TEJL\MC900441752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901" y="5116819"/>
            <a:ext cx="1656184" cy="170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ujfakl\AppData\Local\Microsoft\Windows\Temporary Internet Files\Content.IE5\1V41TEJL\MC90025151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41011" y="2019231"/>
            <a:ext cx="1194853" cy="140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ujfakl\AppData\Local\Microsoft\Windows\Temporary Internet Files\Content.IE5\BDM67C9I\MC900441734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83593" flipV="1">
            <a:off x="4772164" y="3562902"/>
            <a:ext cx="1515616" cy="151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ujfakl\AppData\Local\Microsoft\Windows\Temporary Internet Files\Content.IE5\ETP9SPL2\MC90037884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90732" flipV="1">
            <a:off x="7528257" y="1409676"/>
            <a:ext cx="1707513" cy="2324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ujfakl\AppData\Local\Microsoft\Windows\Temporary Internet Files\Content.IE5\R5CD3WN2\MC90011291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550" y="5159363"/>
            <a:ext cx="2051450" cy="169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ujfakl\AppData\Local\Microsoft\Windows\Temporary Internet Files\Content.IE5\RXAXBWTK\MC900252125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665" y="4963161"/>
            <a:ext cx="1277938" cy="183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ujfakl\AppData\Local\Microsoft\Windows\Temporary Internet Files\Content.IE5\4XYZ4BKA\MC90035134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09" y="3678259"/>
            <a:ext cx="1787525" cy="1284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ujfakl\AppData\Local\Microsoft\Windows\Temporary Internet Files\Content.IE5\1V41TEJL\MC900335780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3048">
            <a:off x="3669651" y="1775305"/>
            <a:ext cx="1089025" cy="1977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534602" y="3433897"/>
            <a:ext cx="1296144" cy="168975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V="1">
            <a:off x="350015" y="3678259"/>
            <a:ext cx="1745475" cy="136815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2316261" y="3502735"/>
            <a:ext cx="1296144" cy="168975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2131674" y="3747097"/>
            <a:ext cx="1745475" cy="136815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2055927" y="1771307"/>
            <a:ext cx="1296144" cy="168975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 flipV="1">
            <a:off x="1871340" y="2015669"/>
            <a:ext cx="1745475" cy="136815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4709249" y="3459325"/>
            <a:ext cx="1296144" cy="168975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V="1">
            <a:off x="4524662" y="3703687"/>
            <a:ext cx="1745475" cy="136815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7580448" y="1890221"/>
            <a:ext cx="1296144" cy="168975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V="1">
            <a:off x="7395861" y="2134583"/>
            <a:ext cx="1745475" cy="136815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4783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Prostíráme:</a:t>
            </a:r>
            <a:endParaRPr lang="cs-CZ" dirty="0"/>
          </a:p>
        </p:txBody>
      </p:sp>
      <p:pic>
        <p:nvPicPr>
          <p:cNvPr id="3077" name="Picture 5" descr="C:\Users\ujfakl\AppData\Local\Microsoft\Windows\Temporary Internet Files\Content.IE5\DV99H4J8\MC9003569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422" y="916627"/>
            <a:ext cx="7187092" cy="435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Čárový popisek 2 4"/>
          <p:cNvSpPr/>
          <p:nvPr/>
        </p:nvSpPr>
        <p:spPr>
          <a:xfrm>
            <a:off x="4479628" y="6093296"/>
            <a:ext cx="1104990" cy="612648"/>
          </a:xfrm>
          <a:prstGeom prst="borderCallout2">
            <a:avLst>
              <a:gd name="adj1" fmla="val -6341"/>
              <a:gd name="adj2" fmla="val 49193"/>
              <a:gd name="adj3" fmla="val -120058"/>
              <a:gd name="adj4" fmla="val 109490"/>
              <a:gd name="adj5" fmla="val -208191"/>
              <a:gd name="adj6" fmla="val 151173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NŮŽ</a:t>
            </a:r>
            <a:endParaRPr lang="cs-CZ" sz="2400" b="1" dirty="0"/>
          </a:p>
        </p:txBody>
      </p:sp>
      <p:sp>
        <p:nvSpPr>
          <p:cNvPr id="10" name="Čárový popisek 2 9"/>
          <p:cNvSpPr/>
          <p:nvPr/>
        </p:nvSpPr>
        <p:spPr>
          <a:xfrm>
            <a:off x="179512" y="916627"/>
            <a:ext cx="2209981" cy="792088"/>
          </a:xfrm>
          <a:prstGeom prst="borderCallout2">
            <a:avLst>
              <a:gd name="adj1" fmla="val 97172"/>
              <a:gd name="adj2" fmla="val 74270"/>
              <a:gd name="adj3" fmla="val 187921"/>
              <a:gd name="adj4" fmla="val 94444"/>
              <a:gd name="adj5" fmla="val 282325"/>
              <a:gd name="adj6" fmla="val 116067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DEZERTNÍ VIDLIČKA</a:t>
            </a:r>
            <a:endParaRPr lang="cs-CZ" sz="2400" b="1" dirty="0"/>
          </a:p>
        </p:txBody>
      </p:sp>
      <p:sp>
        <p:nvSpPr>
          <p:cNvPr id="11" name="Čárový popisek 2 10"/>
          <p:cNvSpPr/>
          <p:nvPr/>
        </p:nvSpPr>
        <p:spPr>
          <a:xfrm>
            <a:off x="408243" y="4936566"/>
            <a:ext cx="1800201" cy="612648"/>
          </a:xfrm>
          <a:prstGeom prst="borderCallout2">
            <a:avLst>
              <a:gd name="adj1" fmla="val -6341"/>
              <a:gd name="adj2" fmla="val 51074"/>
              <a:gd name="adj3" fmla="val -115535"/>
              <a:gd name="adj4" fmla="val 68115"/>
              <a:gd name="adj5" fmla="val -117734"/>
              <a:gd name="adj6" fmla="val 67168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UBROUSEK</a:t>
            </a:r>
            <a:endParaRPr lang="cs-CZ" sz="2400" b="1" dirty="0"/>
          </a:p>
        </p:txBody>
      </p:sp>
      <p:sp>
        <p:nvSpPr>
          <p:cNvPr id="12" name="Čárový popisek 2 11"/>
          <p:cNvSpPr/>
          <p:nvPr/>
        </p:nvSpPr>
        <p:spPr>
          <a:xfrm>
            <a:off x="6804248" y="5242890"/>
            <a:ext cx="1993957" cy="850406"/>
          </a:xfrm>
          <a:prstGeom prst="borderCallout2">
            <a:avLst>
              <a:gd name="adj1" fmla="val 443"/>
              <a:gd name="adj2" fmla="val 47939"/>
              <a:gd name="adj3" fmla="val -108265"/>
              <a:gd name="adj4" fmla="val 30501"/>
              <a:gd name="adj5" fmla="val -149466"/>
              <a:gd name="adj6" fmla="val 26418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POLÉVKOVÁ LŽÍCE</a:t>
            </a:r>
            <a:endParaRPr lang="cs-CZ" sz="2400" b="1" dirty="0"/>
          </a:p>
        </p:txBody>
      </p:sp>
      <p:sp>
        <p:nvSpPr>
          <p:cNvPr id="13" name="Čárový popisek 2 12"/>
          <p:cNvSpPr/>
          <p:nvPr/>
        </p:nvSpPr>
        <p:spPr>
          <a:xfrm>
            <a:off x="7246001" y="251526"/>
            <a:ext cx="1622755" cy="612648"/>
          </a:xfrm>
          <a:prstGeom prst="borderCallout2">
            <a:avLst>
              <a:gd name="adj1" fmla="val 102207"/>
              <a:gd name="adj2" fmla="val 49193"/>
              <a:gd name="adj3" fmla="val 216894"/>
              <a:gd name="adj4" fmla="val -4480"/>
              <a:gd name="adj5" fmla="val 239570"/>
              <a:gd name="adj6" fmla="val -11836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SKLENICE</a:t>
            </a:r>
            <a:endParaRPr lang="cs-CZ" sz="2400" b="1" dirty="0"/>
          </a:p>
        </p:txBody>
      </p:sp>
      <p:sp>
        <p:nvSpPr>
          <p:cNvPr id="14" name="Čárový popisek 2 13"/>
          <p:cNvSpPr/>
          <p:nvPr/>
        </p:nvSpPr>
        <p:spPr>
          <a:xfrm>
            <a:off x="3676179" y="1844824"/>
            <a:ext cx="2209981" cy="748177"/>
          </a:xfrm>
          <a:prstGeom prst="borderCallout2">
            <a:avLst>
              <a:gd name="adj1" fmla="val 106354"/>
              <a:gd name="adj2" fmla="val 47939"/>
              <a:gd name="adj3" fmla="val 156951"/>
              <a:gd name="adj4" fmla="val 51188"/>
              <a:gd name="adj5" fmla="val 147530"/>
              <a:gd name="adj6" fmla="val 49614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DEZERTNÍ LŽIČKA</a:t>
            </a:r>
            <a:endParaRPr lang="cs-CZ" sz="2400" b="1" dirty="0"/>
          </a:p>
        </p:txBody>
      </p:sp>
      <p:sp>
        <p:nvSpPr>
          <p:cNvPr id="15" name="Čárový popisek 2 14"/>
          <p:cNvSpPr/>
          <p:nvPr/>
        </p:nvSpPr>
        <p:spPr>
          <a:xfrm>
            <a:off x="1619672" y="5825832"/>
            <a:ext cx="2209981" cy="612648"/>
          </a:xfrm>
          <a:prstGeom prst="borderCallout2">
            <a:avLst>
              <a:gd name="adj1" fmla="val -1818"/>
              <a:gd name="adj2" fmla="val 98719"/>
              <a:gd name="adj3" fmla="val -95182"/>
              <a:gd name="adj4" fmla="val 115759"/>
              <a:gd name="adj5" fmla="val -271511"/>
              <a:gd name="adj6" fmla="val 145531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MASOVÝ TALÍŘ</a:t>
            </a:r>
            <a:endParaRPr lang="cs-CZ" sz="2400" b="1" dirty="0"/>
          </a:p>
        </p:txBody>
      </p:sp>
      <p:sp>
        <p:nvSpPr>
          <p:cNvPr id="16" name="Čárový popisek 2 15"/>
          <p:cNvSpPr/>
          <p:nvPr/>
        </p:nvSpPr>
        <p:spPr>
          <a:xfrm>
            <a:off x="189500" y="2788305"/>
            <a:ext cx="1513743" cy="612648"/>
          </a:xfrm>
          <a:prstGeom prst="borderCallout2">
            <a:avLst>
              <a:gd name="adj1" fmla="val 63763"/>
              <a:gd name="adj2" fmla="val 98719"/>
              <a:gd name="adj3" fmla="val 169404"/>
              <a:gd name="adj4" fmla="val 150226"/>
              <a:gd name="adj5" fmla="val 162682"/>
              <a:gd name="adj6" fmla="val 151173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VIDLIČKA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059850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ujfakl\AppData\Local\Microsoft\Windows\Temporary Internet Files\Content.IE5\R0VYJB2F\MP90040250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693068"/>
            <a:ext cx="4464496" cy="2975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jfakl\AppData\Local\Microsoft\Windows\Temporary Internet Files\Content.IE5\91XUV6PS\MP90040271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16632"/>
            <a:ext cx="5467279" cy="36434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jfakl\AppData\Local\Microsoft\Windows\Temporary Internet Files\Content.IE5\BU2U2IC7\MP90039994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0688"/>
            <a:ext cx="3240360" cy="5517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114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23528" y="692696"/>
            <a:ext cx="55889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Použité obrázky z webu Office.com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592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208</Words>
  <Application>Microsoft Office PowerPoint</Application>
  <PresentationFormat>Předvádění na obrazovce (4:3)</PresentationFormat>
  <Paragraphs>59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Kvízová otázka na začátek</vt:lpstr>
      <vt:lpstr>Co budeme potřebovat?</vt:lpstr>
      <vt:lpstr>MENU</vt:lpstr>
      <vt:lpstr>Přiřaď správně, jaký inventář patří k jednotlivým chodům</vt:lpstr>
      <vt:lpstr>Co ještě budeme potřebovat?</vt:lpstr>
      <vt:lpstr>Prostíráme: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Klára Ujfaluši</dc:creator>
  <cp:lastModifiedBy>Klára Ujfaluši</cp:lastModifiedBy>
  <cp:revision>24</cp:revision>
  <dcterms:created xsi:type="dcterms:W3CDTF">2011-10-20T14:07:32Z</dcterms:created>
  <dcterms:modified xsi:type="dcterms:W3CDTF">2012-02-04T19:15:04Z</dcterms:modified>
</cp:coreProperties>
</file>