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6" r:id="rId6"/>
    <p:sldId id="269" r:id="rId7"/>
    <p:sldId id="260" r:id="rId8"/>
    <p:sldId id="270" r:id="rId9"/>
    <p:sldId id="261" r:id="rId10"/>
    <p:sldId id="268" r:id="rId11"/>
    <p:sldId id="262" r:id="rId12"/>
    <p:sldId id="271" r:id="rId13"/>
    <p:sldId id="263" r:id="rId14"/>
    <p:sldId id="265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VY_32_INOVACE_TĚLESNÁ VÝCHOVA 6.-9._1.ZIMNÍ SPORTY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ZŠ Pardubice - </a:t>
          </a:r>
          <a:r>
            <a:rPr lang="cs-CZ" sz="2000" dirty="0" err="1" smtClean="0"/>
            <a:t>Spořilov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Hana </a:t>
          </a:r>
          <a:r>
            <a:rPr lang="cs-CZ" sz="2000" smtClean="0"/>
            <a:t>Navátilová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ZIMNÍ SPORTY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CZ.1.07/1.4.00/21.2349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01761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7408FA-C847-46FB-B2E8-DF79A57FC7D2}" type="presOf" srcId="{D1D4F407-5343-4D3F-B5B9-D407B03CAEB4}" destId="{AED2198E-93D5-4001-81B4-73124B309672}" srcOrd="1" destOrd="0" presId="urn:microsoft.com/office/officeart/2005/8/layout/target3"/>
    <dgm:cxn modelId="{BF5DD981-88ED-4565-A8D5-E4D791368B04}" type="presOf" srcId="{D8197B8C-B260-4A16-BDF4-0947B075E274}" destId="{5A5FFA88-C948-4069-8E93-59FA12366E83}" srcOrd="1" destOrd="0" presId="urn:microsoft.com/office/officeart/2005/8/layout/target3"/>
    <dgm:cxn modelId="{3AE7CF03-6301-47FA-BD3D-6F1B96FCAEF5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BFE856B-A102-4ABA-B5C8-C3C287241D82}" type="presOf" srcId="{D1B46980-6531-4606-95E6-44980827E919}" destId="{6140AFEC-043D-4C43-A2F9-D0F5331DF3A3}" srcOrd="0" destOrd="0" presId="urn:microsoft.com/office/officeart/2005/8/layout/target3"/>
    <dgm:cxn modelId="{09A95E44-E722-40B9-9F57-CE3609D7945E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3FB05C9-9C56-4E06-A78A-B436F09413EF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6261C7-5EAF-42FE-A2CA-BC5A23D4437A}" type="presOf" srcId="{B651F6E3-6281-48DB-9319-2AEAFDAE7572}" destId="{6BB5E863-4638-4E1D-BFDE-399D028AC4ED}" srcOrd="1" destOrd="0" presId="urn:microsoft.com/office/officeart/2005/8/layout/target3"/>
    <dgm:cxn modelId="{900230BF-D8D1-4B33-9388-3A82D2C9BC73}" type="presOf" srcId="{D8197B8C-B260-4A16-BDF4-0947B075E274}" destId="{25B08C86-7E15-44DC-BE7F-FFB55DD49D12}" srcOrd="0" destOrd="0" presId="urn:microsoft.com/office/officeart/2005/8/layout/target3"/>
    <dgm:cxn modelId="{ACD0E585-685B-4F9A-9607-E9AFEDA4499A}" type="presOf" srcId="{D1B46980-6531-4606-95E6-44980827E919}" destId="{2BE915AB-18AA-4053-B92C-3BFC9ED204BB}" srcOrd="1" destOrd="0" presId="urn:microsoft.com/office/officeart/2005/8/layout/target3"/>
    <dgm:cxn modelId="{9A6E2E15-CFC0-498B-9026-3EC7BFFBEFDB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51AC9F0-40EB-4424-8FD1-60FBBFA4B713}" type="presOf" srcId="{757F3AB3-0718-4624-B441-E567A8F0AB56}" destId="{333A1088-737F-45CB-B68E-254E46348037}" srcOrd="0" destOrd="0" presId="urn:microsoft.com/office/officeart/2005/8/layout/target3"/>
    <dgm:cxn modelId="{9D527C1F-354A-4BBB-84F4-F1D84015672C}" type="presParOf" srcId="{333A1088-737F-45CB-B68E-254E46348037}" destId="{F5ABB229-8D3B-4694-996A-96F23CF14429}" srcOrd="0" destOrd="0" presId="urn:microsoft.com/office/officeart/2005/8/layout/target3"/>
    <dgm:cxn modelId="{922D4A7D-DFCF-4A93-8DD0-36400C18804A}" type="presParOf" srcId="{333A1088-737F-45CB-B68E-254E46348037}" destId="{F41139FD-01EE-4571-8B17-4FB00FC51163}" srcOrd="1" destOrd="0" presId="urn:microsoft.com/office/officeart/2005/8/layout/target3"/>
    <dgm:cxn modelId="{7DB69953-DED6-42CD-8307-43C769E1B4B5}" type="presParOf" srcId="{333A1088-737F-45CB-B68E-254E46348037}" destId="{D005CE8C-CC26-4C3E-AC11-E15060ECD759}" srcOrd="2" destOrd="0" presId="urn:microsoft.com/office/officeart/2005/8/layout/target3"/>
    <dgm:cxn modelId="{373BC65D-29BC-455C-BBEA-F727253D9512}" type="presParOf" srcId="{333A1088-737F-45CB-B68E-254E46348037}" destId="{2C702D82-9B77-49B7-9568-BB8EB47C3372}" srcOrd="3" destOrd="0" presId="urn:microsoft.com/office/officeart/2005/8/layout/target3"/>
    <dgm:cxn modelId="{3151E82A-E840-4947-80A6-67A7B09A4DEE}" type="presParOf" srcId="{333A1088-737F-45CB-B68E-254E46348037}" destId="{A52A0455-90FF-4808-ABD0-F02540D31D5A}" srcOrd="4" destOrd="0" presId="urn:microsoft.com/office/officeart/2005/8/layout/target3"/>
    <dgm:cxn modelId="{F97C3839-21F0-413F-ADCD-D15D516AF884}" type="presParOf" srcId="{333A1088-737F-45CB-B68E-254E46348037}" destId="{6140AFEC-043D-4C43-A2F9-D0F5331DF3A3}" srcOrd="5" destOrd="0" presId="urn:microsoft.com/office/officeart/2005/8/layout/target3"/>
    <dgm:cxn modelId="{0F6C48FF-0790-49A4-9C7E-CA1D080999B9}" type="presParOf" srcId="{333A1088-737F-45CB-B68E-254E46348037}" destId="{9358AC05-5D7D-4327-9F80-1AD486AEA664}" srcOrd="6" destOrd="0" presId="urn:microsoft.com/office/officeart/2005/8/layout/target3"/>
    <dgm:cxn modelId="{A9FCEB62-079D-48C5-8C83-3B997CADFFFA}" type="presParOf" srcId="{333A1088-737F-45CB-B68E-254E46348037}" destId="{313FC574-E1CD-4FB4-B054-0B805CE0447D}" srcOrd="7" destOrd="0" presId="urn:microsoft.com/office/officeart/2005/8/layout/target3"/>
    <dgm:cxn modelId="{10B71A5C-4A42-40A3-8CF3-09A43751024D}" type="presParOf" srcId="{333A1088-737F-45CB-B68E-254E46348037}" destId="{619D679B-A015-4ECF-8348-D1034C574F40}" srcOrd="8" destOrd="0" presId="urn:microsoft.com/office/officeart/2005/8/layout/target3"/>
    <dgm:cxn modelId="{A8DACD47-471A-4AA7-9EF1-4A64A7557286}" type="presParOf" srcId="{333A1088-737F-45CB-B68E-254E46348037}" destId="{322283A8-4A27-4CDA-BAE3-F381106A9174}" srcOrd="9" destOrd="0" presId="urn:microsoft.com/office/officeart/2005/8/layout/target3"/>
    <dgm:cxn modelId="{B0FDC04B-269F-4A66-B276-F17328C435AA}" type="presParOf" srcId="{333A1088-737F-45CB-B68E-254E46348037}" destId="{FFC9F71D-1B4F-4AD9-A4A6-86ADEFC8AF5C}" srcOrd="10" destOrd="0" presId="urn:microsoft.com/office/officeart/2005/8/layout/target3"/>
    <dgm:cxn modelId="{2F928B0D-F9DC-4E38-9674-5900F423075E}" type="presParOf" srcId="{333A1088-737F-45CB-B68E-254E46348037}" destId="{25B08C86-7E15-44DC-BE7F-FFB55DD49D12}" srcOrd="11" destOrd="0" presId="urn:microsoft.com/office/officeart/2005/8/layout/target3"/>
    <dgm:cxn modelId="{69481BC8-785D-42C3-B279-F0A42E9D2DBC}" type="presParOf" srcId="{333A1088-737F-45CB-B68E-254E46348037}" destId="{76644BE8-9D7C-4C09-B250-3D10AF48CBB7}" srcOrd="12" destOrd="0" presId="urn:microsoft.com/office/officeart/2005/8/layout/target3"/>
    <dgm:cxn modelId="{AFF6F93D-349E-4252-A769-EF6CEEDBBC6E}" type="presParOf" srcId="{333A1088-737F-45CB-B68E-254E46348037}" destId="{EE85B701-7295-41C0-BA7A-34D3756A2AE6}" srcOrd="13" destOrd="0" presId="urn:microsoft.com/office/officeart/2005/8/layout/target3"/>
    <dgm:cxn modelId="{51D95E55-92A0-4CE6-AA93-7356993E7E26}" type="presParOf" srcId="{333A1088-737F-45CB-B68E-254E46348037}" destId="{8BEBB6EC-1DAA-4CAC-8A25-BC0FCBD5DBD5}" srcOrd="14" destOrd="0" presId="urn:microsoft.com/office/officeart/2005/8/layout/target3"/>
    <dgm:cxn modelId="{8B3A315C-4210-4D44-91FD-84194A628BF2}" type="presParOf" srcId="{333A1088-737F-45CB-B68E-254E46348037}" destId="{AED2198E-93D5-4001-81B4-73124B309672}" srcOrd="15" destOrd="0" presId="urn:microsoft.com/office/officeart/2005/8/layout/target3"/>
    <dgm:cxn modelId="{D8A2B0F7-AFD1-433C-B277-CD372E4C3DDA}" type="presParOf" srcId="{333A1088-737F-45CB-B68E-254E46348037}" destId="{2BE915AB-18AA-4053-B92C-3BFC9ED204BB}" srcOrd="16" destOrd="0" presId="urn:microsoft.com/office/officeart/2005/8/layout/target3"/>
    <dgm:cxn modelId="{2F86E872-14CA-4517-9CBF-83F729D0593F}" type="presParOf" srcId="{333A1088-737F-45CB-B68E-254E46348037}" destId="{6BB5E863-4638-4E1D-BFDE-399D028AC4ED}" srcOrd="17" destOrd="0" presId="urn:microsoft.com/office/officeart/2005/8/layout/target3"/>
    <dgm:cxn modelId="{D294837F-E529-4E2E-A776-F4B31C334DFF}" type="presParOf" srcId="{333A1088-737F-45CB-B68E-254E46348037}" destId="{5A5FFA88-C948-4069-8E93-59FA12366E83}" srcOrd="18" destOrd="0" presId="urn:microsoft.com/office/officeart/2005/8/layout/target3"/>
    <dgm:cxn modelId="{AAFA25C3-262E-49DC-B0B3-81C88DE73BE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7367102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ZŠ Pardubice - </a:t>
          </a:r>
          <a:r>
            <a:rPr lang="cs-CZ" sz="2000" kern="1200" dirty="0" err="1" smtClean="0"/>
            <a:t>Spořilov</a:t>
          </a:r>
          <a:endParaRPr lang="cs-CZ" sz="2000" kern="1200" dirty="0"/>
        </a:p>
      </dsp:txBody>
      <dsp:txXfrm>
        <a:off x="1417873" y="0"/>
        <a:ext cx="7367102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7367102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Hana </a:t>
          </a:r>
          <a:r>
            <a:rPr lang="cs-CZ" sz="2000" kern="1200" smtClean="0"/>
            <a:t>Navátilová</a:t>
          </a:r>
          <a:endParaRPr lang="cs-CZ" sz="2000" kern="1200" dirty="0"/>
        </a:p>
      </dsp:txBody>
      <dsp:txXfrm>
        <a:off x="1417873" y="453719"/>
        <a:ext cx="7367102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892956"/>
          <a:ext cx="7367102" cy="167369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VY_32_INOVACE_TĚLESNÁ VÝCHOVA 6.-9._1.ZIMNÍ SPORTY</a:t>
          </a:r>
          <a:endParaRPr lang="cs-CZ" sz="2000" kern="1200" dirty="0"/>
        </a:p>
      </dsp:txBody>
      <dsp:txXfrm>
        <a:off x="1417873" y="892956"/>
        <a:ext cx="7367102" cy="46170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7367102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ZIMNÍ SPORTY</a:t>
          </a:r>
          <a:endParaRPr lang="cs-CZ" sz="2000" kern="1200" dirty="0"/>
        </a:p>
      </dsp:txBody>
      <dsp:txXfrm>
        <a:off x="1417873" y="1361158"/>
        <a:ext cx="7367102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7367102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CZ.1.07/1.4.00/21.2349 </a:t>
          </a:r>
          <a:endParaRPr lang="cs-CZ" sz="2000" kern="1200" dirty="0"/>
        </a:p>
      </dsp:txBody>
      <dsp:txXfrm>
        <a:off x="1417873" y="1814877"/>
        <a:ext cx="7367102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3235-1EC8-4320-8DA9-ECBB88F6F73D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858F4-FEE1-467D-A0C8-430A88C0D6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3235-1EC8-4320-8DA9-ECBB88F6F73D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858F4-FEE1-467D-A0C8-430A88C0D6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3235-1EC8-4320-8DA9-ECBB88F6F73D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858F4-FEE1-467D-A0C8-430A88C0D6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3235-1EC8-4320-8DA9-ECBB88F6F73D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858F4-FEE1-467D-A0C8-430A88C0D6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3235-1EC8-4320-8DA9-ECBB88F6F73D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858F4-FEE1-467D-A0C8-430A88C0D6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3235-1EC8-4320-8DA9-ECBB88F6F73D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858F4-FEE1-467D-A0C8-430A88C0D6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3235-1EC8-4320-8DA9-ECBB88F6F73D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858F4-FEE1-467D-A0C8-430A88C0D6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3235-1EC8-4320-8DA9-ECBB88F6F73D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858F4-FEE1-467D-A0C8-430A88C0D6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3235-1EC8-4320-8DA9-ECBB88F6F73D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858F4-FEE1-467D-A0C8-430A88C0D69C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3235-1EC8-4320-8DA9-ECBB88F6F73D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858F4-FEE1-467D-A0C8-430A88C0D6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3235-1EC8-4320-8DA9-ECBB88F6F73D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858F4-FEE1-467D-A0C8-430A88C0D6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8E3235-1EC8-4320-8DA9-ECBB88F6F73D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C858F4-FEE1-467D-A0C8-430A88C0D69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Christel_Pascal_01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Kristina_%C5%A0migun_2007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7/7a/Shakedown_2008_Figure_1.jp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Martina_Sablikova_(2006)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hyperlink" Target="http://cs.wikipedia.org/wiki/Soubor:Asia01.JPG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95939722"/>
              </p:ext>
            </p:extLst>
          </p:nvPr>
        </p:nvGraphicFramePr>
        <p:xfrm>
          <a:off x="179512" y="620688"/>
          <a:ext cx="8784976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493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algn="ctr"/>
            <a:r>
              <a:rPr lang="cs-CZ" dirty="0" smtClean="0"/>
              <a:t>SEZNÁMIT ŽÁKY S RŮZNÝMI ZIMNÍMI SPORTY, VYSVĚTLIT ROZDÍLY MEZI REKREAČNÍM A ZÁVODNÍM ZIMNÍM SPORTOVÁNÍM.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8001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620688"/>
            <a:ext cx="7117180" cy="1470025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ZIMNÍ SPORTY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442" y="2492896"/>
            <a:ext cx="7117180" cy="3145904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dirty="0" smtClean="0"/>
              <a:t>ALPSKÉ LYŽOVÁNÍ</a:t>
            </a:r>
          </a:p>
          <a:p>
            <a:pPr algn="ctr"/>
            <a:r>
              <a:rPr lang="cs-CZ" dirty="0" smtClean="0"/>
              <a:t>SEVERSKÉ LYŽOVÁNÍ</a:t>
            </a:r>
          </a:p>
          <a:p>
            <a:pPr algn="ctr"/>
            <a:r>
              <a:rPr lang="cs-CZ" dirty="0" smtClean="0"/>
              <a:t>SNOWBOARDING</a:t>
            </a:r>
          </a:p>
          <a:p>
            <a:pPr algn="ctr"/>
            <a:r>
              <a:rPr lang="cs-CZ" dirty="0" smtClean="0"/>
              <a:t>BRUSLENÍ, RYCHLOBRUSLENÍ A KRASOBRUSLENÍ</a:t>
            </a:r>
          </a:p>
          <a:p>
            <a:pPr algn="ctr"/>
            <a:r>
              <a:rPr lang="cs-CZ" dirty="0" smtClean="0"/>
              <a:t>DALŠÍ ZIMNÍ SPORTY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3149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ALPSKÉ LYŽOVÁNÍ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861999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u="sng" dirty="0" smtClean="0"/>
              <a:t>Alpské lyžování </a:t>
            </a:r>
            <a:r>
              <a:rPr lang="cs-CZ" dirty="0" smtClean="0"/>
              <a:t>někdy nazýváme také </a:t>
            </a:r>
            <a:r>
              <a:rPr lang="cs-CZ" b="1" u="sng" dirty="0" smtClean="0"/>
              <a:t>sjezdové</a:t>
            </a:r>
            <a:r>
              <a:rPr lang="cs-CZ" dirty="0" smtClean="0"/>
              <a:t> lyžování</a:t>
            </a:r>
          </a:p>
          <a:p>
            <a:r>
              <a:rPr lang="cs-CZ" dirty="0" smtClean="0"/>
              <a:t>Lyžuje se na </a:t>
            </a:r>
            <a:r>
              <a:rPr lang="cs-CZ" b="1" dirty="0" smtClean="0"/>
              <a:t>sjezdovkách </a:t>
            </a:r>
            <a:r>
              <a:rPr lang="cs-CZ" dirty="0" smtClean="0"/>
              <a:t>– upravených kopcovitých terénech ( upravuje se rolbou)</a:t>
            </a:r>
          </a:p>
          <a:p>
            <a:r>
              <a:rPr lang="cs-CZ" b="1" dirty="0" smtClean="0"/>
              <a:t>Obtížnost</a:t>
            </a:r>
            <a:r>
              <a:rPr lang="cs-CZ" dirty="0" smtClean="0"/>
              <a:t> sjezdovek se označuje barvami –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modrá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červená</a:t>
            </a:r>
            <a:r>
              <a:rPr lang="cs-CZ" dirty="0" smtClean="0"/>
              <a:t> a </a:t>
            </a:r>
            <a:r>
              <a:rPr lang="cs-CZ" b="1" dirty="0" smtClean="0"/>
              <a:t>černá</a:t>
            </a:r>
            <a:r>
              <a:rPr lang="cs-CZ" dirty="0" smtClean="0"/>
              <a:t> ( nejtěžší)</a:t>
            </a:r>
          </a:p>
          <a:p>
            <a:r>
              <a:rPr lang="cs-CZ" dirty="0" smtClean="0"/>
              <a:t>K rychlému pohybu ze svahu se používají </a:t>
            </a:r>
            <a:r>
              <a:rPr lang="cs-CZ" b="1" dirty="0" smtClean="0"/>
              <a:t>sjezdové lyže </a:t>
            </a:r>
            <a:r>
              <a:rPr lang="cs-CZ" dirty="0" smtClean="0"/>
              <a:t>– ploché, širší a kratší, na které se upínají pevné boty</a:t>
            </a:r>
          </a:p>
          <a:p>
            <a:r>
              <a:rPr lang="cs-CZ" dirty="0" smtClean="0"/>
              <a:t>Lyžařské </a:t>
            </a:r>
            <a:r>
              <a:rPr lang="cs-CZ" b="1" dirty="0" smtClean="0"/>
              <a:t>hůlky</a:t>
            </a:r>
            <a:r>
              <a:rPr lang="cs-CZ" dirty="0" smtClean="0"/>
              <a:t> pomáhají udržovat rovnováhu</a:t>
            </a:r>
          </a:p>
          <a:p>
            <a:r>
              <a:rPr lang="cs-CZ" dirty="0" smtClean="0"/>
              <a:t>Každý lyžař by měl používat </a:t>
            </a:r>
            <a:r>
              <a:rPr lang="cs-CZ" b="1" dirty="0" smtClean="0"/>
              <a:t>helmu</a:t>
            </a:r>
            <a:r>
              <a:rPr lang="cs-CZ" dirty="0" smtClean="0"/>
              <a:t> – bezpečnost</a:t>
            </a:r>
          </a:p>
          <a:p>
            <a:r>
              <a:rPr lang="cs-CZ" dirty="0" smtClean="0"/>
              <a:t>Na vrcholek sjezdovky se dostaneme </a:t>
            </a:r>
            <a:r>
              <a:rPr lang="cs-CZ" b="1" dirty="0" smtClean="0"/>
              <a:t>lanovkou</a:t>
            </a:r>
            <a:r>
              <a:rPr lang="cs-CZ" dirty="0" smtClean="0"/>
              <a:t> či </a:t>
            </a:r>
            <a:r>
              <a:rPr lang="cs-CZ" b="1" dirty="0" smtClean="0"/>
              <a:t>vlekem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69443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DISCIPLÍNY ZÁVODNÍHO SJEZDOVÉHO LYŽOVÁNÍ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934007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Závodník se snaží </a:t>
            </a:r>
            <a:r>
              <a:rPr lang="cs-CZ" dirty="0">
                <a:solidFill>
                  <a:srgbClr val="FF0000"/>
                </a:solidFill>
              </a:rPr>
              <a:t>o projetí dané trati ze svahu dolů v co nejkratším čase. Trať je na svahu vyznačena bránami, které závodníci musí projet způsobem odpovídajícím pravidlům konkrétní disciplíny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1</a:t>
            </a:r>
            <a:r>
              <a:rPr lang="cs-CZ" b="1" u="sng" dirty="0" smtClean="0"/>
              <a:t>.SLALOM</a:t>
            </a:r>
            <a:r>
              <a:rPr lang="cs-CZ" dirty="0" smtClean="0"/>
              <a:t> - tratˇ </a:t>
            </a:r>
            <a:r>
              <a:rPr lang="cs-CZ" dirty="0"/>
              <a:t>je nejkratší ze všech </a:t>
            </a:r>
            <a:r>
              <a:rPr lang="cs-CZ" dirty="0" smtClean="0"/>
              <a:t>disciplín, </a:t>
            </a:r>
            <a:r>
              <a:rPr lang="cs-CZ" dirty="0"/>
              <a:t>má brány nejblíže u sebe, </a:t>
            </a:r>
            <a:r>
              <a:rPr lang="cs-CZ" dirty="0" smtClean="0"/>
              <a:t>krátké </a:t>
            </a:r>
            <a:r>
              <a:rPr lang="cs-CZ" dirty="0"/>
              <a:t>oblouky v rychlém </a:t>
            </a:r>
            <a:r>
              <a:rPr lang="cs-CZ" dirty="0" smtClean="0"/>
              <a:t>sledu, závod </a:t>
            </a:r>
            <a:r>
              <a:rPr lang="cs-CZ" dirty="0"/>
              <a:t>se jezdí </a:t>
            </a:r>
            <a:r>
              <a:rPr lang="cs-CZ" dirty="0" smtClean="0"/>
              <a:t>dvoukolovým systémem, časy se sčítají </a:t>
            </a:r>
          </a:p>
          <a:p>
            <a:pPr marL="0" indent="0">
              <a:buNone/>
            </a:pPr>
            <a:r>
              <a:rPr lang="cs-CZ" dirty="0" smtClean="0"/>
              <a:t>2</a:t>
            </a:r>
            <a:r>
              <a:rPr lang="cs-CZ" b="1" u="sng" dirty="0" smtClean="0"/>
              <a:t>. OBŘÍ SLALOM </a:t>
            </a:r>
            <a:r>
              <a:rPr lang="cs-CZ" dirty="0" smtClean="0"/>
              <a:t>- trať </a:t>
            </a:r>
            <a:r>
              <a:rPr lang="cs-CZ" dirty="0"/>
              <a:t>pro obří slalom je delší než pro slalom a brány jsou dále od sebe, </a:t>
            </a:r>
            <a:r>
              <a:rPr lang="cs-CZ" dirty="0" smtClean="0"/>
              <a:t>delší </a:t>
            </a:r>
            <a:r>
              <a:rPr lang="cs-CZ" dirty="0"/>
              <a:t>oblouky ve volnějším </a:t>
            </a:r>
            <a:r>
              <a:rPr lang="cs-CZ" dirty="0" smtClean="0"/>
              <a:t>sledu, závod </a:t>
            </a:r>
            <a:r>
              <a:rPr lang="cs-CZ" dirty="0"/>
              <a:t>se jezdí dvoukolovým </a:t>
            </a:r>
            <a:r>
              <a:rPr lang="cs-CZ" dirty="0" smtClean="0"/>
              <a:t>systémem, časy se sčítají  </a:t>
            </a:r>
            <a:endParaRPr lang="cs-CZ" dirty="0"/>
          </a:p>
          <a:p>
            <a:pPr marL="0" indent="0">
              <a:buNone/>
            </a:pPr>
            <a:r>
              <a:rPr lang="cs-CZ" b="1" u="sng" dirty="0"/>
              <a:t>3.SUPER OBŘÍ SLALOM </a:t>
            </a:r>
            <a:r>
              <a:rPr lang="cs-CZ" dirty="0"/>
              <a:t>- delší než pro obří slalom a brány jsou také dále od sebe, obsahuje také skoky a sjezdové </a:t>
            </a:r>
            <a:r>
              <a:rPr lang="cs-CZ" dirty="0" smtClean="0"/>
              <a:t>pasáže,  </a:t>
            </a:r>
            <a:r>
              <a:rPr lang="cs-CZ" dirty="0"/>
              <a:t>se jezdí </a:t>
            </a:r>
            <a:r>
              <a:rPr lang="cs-CZ" dirty="0" smtClean="0"/>
              <a:t>se jednokolovým </a:t>
            </a:r>
            <a:r>
              <a:rPr lang="cs-CZ" dirty="0"/>
              <a:t>systémem.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4. </a:t>
            </a:r>
            <a:r>
              <a:rPr lang="cs-CZ" b="1" u="sng" dirty="0"/>
              <a:t>SJEZD </a:t>
            </a:r>
            <a:r>
              <a:rPr lang="cs-CZ" dirty="0"/>
              <a:t>- nejrychlejší </a:t>
            </a:r>
            <a:r>
              <a:rPr lang="cs-CZ" dirty="0" smtClean="0"/>
              <a:t>disciplína, nejdelší, náročné oblouky, dlouhé skoky, jednokolový systém. </a:t>
            </a:r>
          </a:p>
          <a:p>
            <a:pPr marL="0" indent="0">
              <a:buNone/>
            </a:pPr>
            <a:r>
              <a:rPr lang="cs-CZ" dirty="0" smtClean="0"/>
              <a:t>5. </a:t>
            </a:r>
            <a:r>
              <a:rPr lang="cs-CZ" b="1" u="sng" dirty="0" smtClean="0"/>
              <a:t>KOMBINACE </a:t>
            </a:r>
            <a:r>
              <a:rPr lang="cs-CZ" dirty="0" smtClean="0"/>
              <a:t> </a:t>
            </a:r>
            <a:r>
              <a:rPr lang="cs-CZ" dirty="0" smtClean="0"/>
              <a:t>- skládá se </a:t>
            </a:r>
            <a:r>
              <a:rPr lang="cs-CZ" dirty="0"/>
              <a:t>z jednoho kola sjezdu a jednoho kola </a:t>
            </a:r>
            <a:r>
              <a:rPr lang="cs-CZ" dirty="0" smtClean="0"/>
              <a:t>slalomu, časy se sčítají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7568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hristel Pascal 0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92696"/>
            <a:ext cx="7927648" cy="527189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6640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SEVERSKÉ LYŽOVÁNÍ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861999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Severské</a:t>
            </a:r>
            <a:r>
              <a:rPr lang="cs-CZ" dirty="0" smtClean="0"/>
              <a:t> lyžování někdy nazýváme také </a:t>
            </a:r>
            <a:r>
              <a:rPr lang="cs-CZ" b="1" u="sng" dirty="0" smtClean="0"/>
              <a:t>běh na lyžích</a:t>
            </a:r>
          </a:p>
          <a:p>
            <a:r>
              <a:rPr lang="cs-CZ" dirty="0" smtClean="0"/>
              <a:t>Běžecké lyže jsou užší a delší, běžecké boty se upevňují pouze za špičky </a:t>
            </a:r>
          </a:p>
          <a:p>
            <a:r>
              <a:rPr lang="cs-CZ" dirty="0" smtClean="0"/>
              <a:t>Běžecké hůlky jsou delší a lehčí, slouží k odrazu</a:t>
            </a:r>
          </a:p>
          <a:p>
            <a:r>
              <a:rPr lang="cs-CZ" dirty="0"/>
              <a:t>K pohybu </a:t>
            </a:r>
            <a:r>
              <a:rPr lang="cs-CZ" dirty="0" smtClean="0"/>
              <a:t>na běžkách se </a:t>
            </a:r>
            <a:r>
              <a:rPr lang="cs-CZ" dirty="0"/>
              <a:t>používají dvě základní techniky: tzv. </a:t>
            </a:r>
            <a:r>
              <a:rPr lang="cs-CZ" b="1" i="1" dirty="0"/>
              <a:t>klasický </a:t>
            </a:r>
            <a:r>
              <a:rPr lang="cs-CZ" b="1" i="1" dirty="0" smtClean="0"/>
              <a:t>běh</a:t>
            </a:r>
            <a:r>
              <a:rPr lang="cs-CZ" b="1" dirty="0" smtClean="0"/>
              <a:t> </a:t>
            </a:r>
            <a:r>
              <a:rPr lang="cs-CZ" dirty="0"/>
              <a:t>a tzv</a:t>
            </a:r>
            <a:r>
              <a:rPr lang="cs-CZ" b="1" dirty="0"/>
              <a:t>. </a:t>
            </a:r>
            <a:r>
              <a:rPr lang="cs-CZ" b="1" i="1" dirty="0" smtClean="0"/>
              <a:t>bruslení</a:t>
            </a:r>
          </a:p>
          <a:p>
            <a:r>
              <a:rPr lang="cs-CZ" dirty="0" smtClean="0"/>
              <a:t> </a:t>
            </a:r>
            <a:r>
              <a:rPr lang="cs-CZ" dirty="0"/>
              <a:t>K severskému lyžování se řadí </a:t>
            </a:r>
            <a:r>
              <a:rPr lang="cs-CZ" dirty="0" smtClean="0"/>
              <a:t>ještě </a:t>
            </a:r>
            <a:r>
              <a:rPr lang="cs-CZ" b="1" dirty="0" smtClean="0"/>
              <a:t>skoky na lyžích </a:t>
            </a:r>
            <a:r>
              <a:rPr lang="cs-CZ" dirty="0" smtClean="0"/>
              <a:t>a </a:t>
            </a:r>
            <a:r>
              <a:rPr lang="cs-CZ" b="1" dirty="0" smtClean="0"/>
              <a:t>severská kombinace </a:t>
            </a:r>
            <a:r>
              <a:rPr lang="cs-CZ" dirty="0" smtClean="0"/>
              <a:t>( skoky + běžky) </a:t>
            </a:r>
          </a:p>
          <a:p>
            <a:r>
              <a:rPr lang="cs-CZ" dirty="0" smtClean="0"/>
              <a:t>Běhání na lyžích patří stále více k nejoblíbenějším zimním sportům</a:t>
            </a:r>
          </a:p>
          <a:p>
            <a:r>
              <a:rPr lang="cs-CZ" b="1" dirty="0" smtClean="0"/>
              <a:t>Sněžnice</a:t>
            </a:r>
            <a:r>
              <a:rPr lang="cs-CZ" dirty="0" smtClean="0"/>
              <a:t> – slouží k pohodlné chůzi v hlubokém sněhu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5140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thumb/7/73/Kristina_%C5%A0migun_2007.jpg/220px-Kristina_%C5%A0migun_2007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584" y="158527"/>
            <a:ext cx="4608512" cy="682897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czech-ski.com/userfiles/aktualni-zpravodajstvi/image/MSJ%20Novakova%205%20km%20F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4070" y="1988840"/>
            <a:ext cx="4239929" cy="412735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9850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SNOWBOARDING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772816"/>
            <a:ext cx="7125112" cy="4771517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Snowboardista</a:t>
            </a:r>
            <a:r>
              <a:rPr lang="cs-CZ" dirty="0" smtClean="0"/>
              <a:t> stojí oběma nohama na jedné široké lyži</a:t>
            </a:r>
            <a:r>
              <a:rPr lang="cs-CZ" dirty="0" smtClean="0"/>
              <a:t>, </a:t>
            </a:r>
            <a:r>
              <a:rPr lang="cs-CZ" dirty="0" smtClean="0"/>
              <a:t>stojí bokem</a:t>
            </a:r>
          </a:p>
          <a:p>
            <a:r>
              <a:rPr lang="cs-CZ" b="1" dirty="0" smtClean="0"/>
              <a:t>Snowboard </a:t>
            </a:r>
            <a:r>
              <a:rPr lang="cs-CZ" dirty="0" smtClean="0"/>
              <a:t>nemá rozdíl v přední a zadní částí – můžeme se na něm pohybovat libovolným směrem</a:t>
            </a:r>
          </a:p>
          <a:p>
            <a:r>
              <a:rPr lang="cs-CZ" dirty="0" smtClean="0"/>
              <a:t>Byl vynalezen v USA, v roce 1998 byl zařazen mezi olympijské sporty </a:t>
            </a:r>
          </a:p>
          <a:p>
            <a:r>
              <a:rPr lang="cs-CZ" dirty="0" smtClean="0"/>
              <a:t>Snowboardové disciplíny :</a:t>
            </a:r>
          </a:p>
          <a:p>
            <a:r>
              <a:rPr lang="cs-CZ" dirty="0" smtClean="0"/>
              <a:t>1</a:t>
            </a:r>
            <a:r>
              <a:rPr lang="cs-CZ" b="1" u="sng" dirty="0" smtClean="0"/>
              <a:t>. </a:t>
            </a:r>
            <a:r>
              <a:rPr lang="cs-CZ" b="1" u="sng" dirty="0"/>
              <a:t>alpské disciplíny </a:t>
            </a:r>
            <a:r>
              <a:rPr lang="cs-CZ" dirty="0"/>
              <a:t>(tvrdé vázání</a:t>
            </a:r>
            <a:r>
              <a:rPr lang="cs-CZ" dirty="0" smtClean="0"/>
              <a:t>) - </a:t>
            </a:r>
            <a:r>
              <a:rPr lang="cs-CZ" b="1" dirty="0" smtClean="0"/>
              <a:t>paralelní slalom, paralelní </a:t>
            </a:r>
            <a:r>
              <a:rPr lang="cs-CZ" b="1" dirty="0"/>
              <a:t>obří </a:t>
            </a:r>
            <a:r>
              <a:rPr lang="cs-CZ" b="1" dirty="0" smtClean="0"/>
              <a:t>slalom, obří slalom, super-g</a:t>
            </a:r>
          </a:p>
          <a:p>
            <a:pPr marL="0" indent="0">
              <a:buNone/>
            </a:pPr>
            <a:r>
              <a:rPr lang="cs-CZ" dirty="0" smtClean="0"/>
              <a:t>   2. </a:t>
            </a:r>
            <a:r>
              <a:rPr lang="cs-CZ" b="1" u="sng" dirty="0" smtClean="0"/>
              <a:t>free disciplíny </a:t>
            </a:r>
            <a:r>
              <a:rPr lang="cs-CZ" dirty="0" smtClean="0"/>
              <a:t>(</a:t>
            </a:r>
            <a:r>
              <a:rPr lang="cs-CZ" dirty="0"/>
              <a:t>měkké vázání) </a:t>
            </a:r>
            <a:r>
              <a:rPr lang="cs-CZ" b="1" dirty="0" smtClean="0"/>
              <a:t>- U-Rampa atd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1615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Shakedown 2008 Figure 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48680"/>
            <a:ext cx="7229475" cy="5715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2192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BRUSLENÍ A KRASOBRUSLENÍ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38472" y="1821876"/>
            <a:ext cx="7125112" cy="4789991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cs-CZ" b="1" u="sng" dirty="0" smtClean="0"/>
              <a:t>Bruslení</a:t>
            </a:r>
            <a:r>
              <a:rPr lang="cs-CZ" dirty="0" smtClean="0"/>
              <a:t> je pohyb na hladkém a kluzkém ledě pomocí bruslí s ostrými noži</a:t>
            </a:r>
          </a:p>
          <a:p>
            <a:r>
              <a:rPr lang="cs-CZ" dirty="0" smtClean="0"/>
              <a:t>Bruslit můžeme na zamrzlých vodních plochách nebo na krytých kluzištích</a:t>
            </a:r>
          </a:p>
          <a:p>
            <a:r>
              <a:rPr lang="cs-CZ" dirty="0" smtClean="0"/>
              <a:t>Brusle s kostěnými noži pochází z Finska, první brusle s ocelovými noži se začaly vyrábět před šesti sty lety</a:t>
            </a:r>
          </a:p>
          <a:p>
            <a:r>
              <a:rPr lang="cs-CZ" b="1" u="sng" dirty="0" smtClean="0"/>
              <a:t>Rychlobruslen</a:t>
            </a:r>
            <a:r>
              <a:rPr lang="cs-CZ" dirty="0" smtClean="0"/>
              <a:t>í je sport, při kterém se závodí kolem obvodu kluziště, používají se brusle s velmi dlouhými noži</a:t>
            </a:r>
          </a:p>
          <a:p>
            <a:pPr marL="0" indent="0">
              <a:buNone/>
            </a:pPr>
            <a:r>
              <a:rPr lang="cs-CZ" dirty="0"/>
              <a:t>     Závodní </a:t>
            </a:r>
            <a:r>
              <a:rPr lang="cs-CZ" dirty="0" smtClean="0"/>
              <a:t>disciplíny:500 m,1000 m,1500 m, 300m,štafety</a:t>
            </a:r>
          </a:p>
          <a:p>
            <a:pPr>
              <a:buFont typeface="Courier New" pitchFamily="49" charset="0"/>
              <a:buChar char="o"/>
            </a:pPr>
            <a:r>
              <a:rPr lang="cs-CZ" b="1" u="sng" dirty="0"/>
              <a:t>Krasobruslení</a:t>
            </a:r>
            <a:r>
              <a:rPr lang="cs-CZ" u="sng" dirty="0"/>
              <a:t> </a:t>
            </a:r>
            <a:r>
              <a:rPr lang="cs-CZ" dirty="0"/>
              <a:t>je druh bruslařského zimního </a:t>
            </a:r>
            <a:r>
              <a:rPr lang="cs-CZ" dirty="0" smtClean="0"/>
              <a:t>sportu, </a:t>
            </a:r>
            <a:r>
              <a:rPr lang="cs-CZ" dirty="0"/>
              <a:t>ve kterém je kladen důraz na umělecké ztvárnění piruet, skoků a </a:t>
            </a:r>
            <a:r>
              <a:rPr lang="cs-CZ" dirty="0" smtClean="0"/>
              <a:t>kroků za doprovodu hudby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disciplíny </a:t>
            </a:r>
            <a:r>
              <a:rPr lang="cs-CZ" b="1" dirty="0" smtClean="0"/>
              <a:t>: jednotlivci (muži, ženy), sportovní </a:t>
            </a:r>
            <a:r>
              <a:rPr lang="cs-CZ" b="1" dirty="0" smtClean="0"/>
              <a:t>páry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b="1" dirty="0" smtClean="0"/>
              <a:t> a tance na </a:t>
            </a:r>
            <a:r>
              <a:rPr lang="cs-CZ" b="1" dirty="0" smtClean="0"/>
              <a:t>ledě            </a:t>
            </a:r>
            <a:endParaRPr lang="cs-CZ" b="1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8453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thumb/f/f5/Martina_Sablikova_%282006%29.jpg/220px-Martina_Sablikova_%282006%29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94283"/>
            <a:ext cx="3298556" cy="580246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upload.wikimedia.org/wikipedia/commons/thumb/c/ca/Asia01.JPG/170px-Asia01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980729"/>
            <a:ext cx="3665297" cy="482957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0767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DALŠÍ ZIMNÍ SPORTY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u="sng" dirty="0" err="1" smtClean="0"/>
              <a:t>Ledolezení</a:t>
            </a:r>
            <a:r>
              <a:rPr lang="cs-CZ" b="1" u="sng" dirty="0" smtClean="0"/>
              <a:t> </a:t>
            </a:r>
            <a:r>
              <a:rPr lang="cs-CZ" dirty="0" smtClean="0"/>
              <a:t>– lezení po zamrzlém vodopádu pomocí ostrých cepínů a ozubených maček</a:t>
            </a:r>
          </a:p>
          <a:p>
            <a:r>
              <a:rPr lang="cs-CZ" b="1" u="sng" dirty="0" smtClean="0"/>
              <a:t>Sáňkování </a:t>
            </a:r>
            <a:r>
              <a:rPr lang="cs-CZ" dirty="0" smtClean="0"/>
              <a:t>– sjíždění po zasněžených kopcích na </a:t>
            </a:r>
            <a:r>
              <a:rPr lang="cs-CZ" dirty="0" smtClean="0"/>
              <a:t>saních</a:t>
            </a:r>
          </a:p>
          <a:p>
            <a:r>
              <a:rPr lang="cs-CZ" b="1" u="sng" dirty="0" smtClean="0"/>
              <a:t>Psí </a:t>
            </a:r>
            <a:r>
              <a:rPr lang="cs-CZ" b="1" u="sng" dirty="0" smtClean="0"/>
              <a:t>spřežení </a:t>
            </a:r>
            <a:r>
              <a:rPr lang="cs-CZ" dirty="0" smtClean="0"/>
              <a:t>– tažná smečka bývá tvořena severskými plemeny ( husky, malamut), spřežení řídí psovod neboli </a:t>
            </a:r>
            <a:r>
              <a:rPr lang="cs-CZ" b="1" u="sng" dirty="0" err="1" smtClean="0"/>
              <a:t>mašér</a:t>
            </a:r>
            <a:endParaRPr lang="cs-CZ" b="1" u="sng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3774672"/>
            <a:ext cx="3024336" cy="30833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774313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OTESTUJ SI ZNALOSTI!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789991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1143000" indent="-1143000">
              <a:buFont typeface="+mj-lt"/>
              <a:buAutoNum type="arabicPeriod"/>
            </a:pPr>
            <a:endParaRPr lang="cs-CZ" sz="6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</a:rPr>
              <a:t>1. Sjezdové lyžování se nazývá také ……………. lyžování</a:t>
            </a: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</a:rPr>
              <a:t>2. Jakými barvami se označuje obtížnost sjezdovek</a:t>
            </a: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</a:rPr>
              <a:t>3. Na kolik kol se jezdí obří slalom</a:t>
            </a: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</a:rPr>
              <a:t>4. Jaké disciplíny patří k severskému lyžování</a:t>
            </a: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</a:rPr>
              <a:t>5. Jak se nazývá pomůcka, která slouží k pohodlné chůzi</a:t>
            </a: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</a:rPr>
              <a:t>    v hlubokém sněhu</a:t>
            </a: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</a:rPr>
              <a:t>6. Kde byl vynalezen snowboard a v kterém roce byl zařazen mezi</a:t>
            </a:r>
          </a:p>
          <a:p>
            <a:pPr marL="0" indent="0">
              <a:buNone/>
            </a:pPr>
            <a:r>
              <a:rPr lang="cs-CZ" sz="6400" dirty="0">
                <a:solidFill>
                  <a:schemeClr val="bg1"/>
                </a:solidFill>
              </a:rPr>
              <a:t> </a:t>
            </a:r>
            <a:r>
              <a:rPr lang="cs-CZ" sz="6400" dirty="0" smtClean="0">
                <a:solidFill>
                  <a:schemeClr val="bg1"/>
                </a:solidFill>
              </a:rPr>
              <a:t>   olympijské sporty</a:t>
            </a: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</a:rPr>
              <a:t>7. V kterém státě byly vyrobeny první brusle s kostěnými noži</a:t>
            </a: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</a:rPr>
              <a:t>8. Které disciplíny  patří do krasobruslení</a:t>
            </a: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</a:rPr>
              <a:t>9. Které sportovní pomůcky jsou potřebné při </a:t>
            </a:r>
            <a:r>
              <a:rPr lang="cs-CZ" sz="6400" dirty="0" err="1" smtClean="0">
                <a:solidFill>
                  <a:schemeClr val="bg1"/>
                </a:solidFill>
              </a:rPr>
              <a:t>ledolezení</a:t>
            </a:r>
            <a:endParaRPr lang="cs-CZ" sz="6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6400" dirty="0" smtClean="0">
                <a:solidFill>
                  <a:schemeClr val="bg1"/>
                </a:solidFill>
              </a:rPr>
              <a:t>10. Kdo je to </a:t>
            </a:r>
            <a:r>
              <a:rPr lang="cs-CZ" sz="6400" dirty="0" err="1" smtClean="0">
                <a:solidFill>
                  <a:schemeClr val="bg1"/>
                </a:solidFill>
              </a:rPr>
              <a:t>mašér</a:t>
            </a:r>
            <a:endParaRPr lang="cs-CZ" sz="6400" dirty="0" smtClean="0">
              <a:solidFill>
                <a:schemeClr val="bg1"/>
              </a:solidFill>
            </a:endParaRPr>
          </a:p>
          <a:p>
            <a:pPr marL="742950" indent="-742950">
              <a:buFont typeface="+mj-lt"/>
              <a:buAutoNum type="arabicPeriod"/>
            </a:pPr>
            <a:endParaRPr lang="cs-CZ" sz="40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6766633" y="5661248"/>
            <a:ext cx="1274440" cy="1082554"/>
          </a:xfrm>
          <a:prstGeom prst="smileyFac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013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645975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r>
              <a:rPr lang="en-US" dirty="0" err="1" smtClean="0"/>
              <a:t>Alpské</a:t>
            </a:r>
            <a:r>
              <a:rPr lang="en-US" dirty="0" smtClean="0"/>
              <a:t> </a:t>
            </a:r>
            <a:r>
              <a:rPr lang="en-US" dirty="0" err="1"/>
              <a:t>lyžování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[http://cs.wikipedia.org/wiki/Alpsk%C3%A9_ly%C5%BEo]. San Francisco (CA): Wikimedia Foundation, 2001- [cit. 2012-11-15]. </a:t>
            </a:r>
            <a:endParaRPr lang="cs-CZ" dirty="0" smtClean="0"/>
          </a:p>
          <a:p>
            <a:r>
              <a:rPr lang="en-US" dirty="0" err="1"/>
              <a:t>Severské</a:t>
            </a:r>
            <a:r>
              <a:rPr lang="en-US" dirty="0"/>
              <a:t> </a:t>
            </a:r>
            <a:r>
              <a:rPr lang="en-US" dirty="0" err="1"/>
              <a:t>lyžování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[http://cs.wikipedia.org/wiki/Ly%C5%BEov%C3%A1n%C3%]. San Francisco (CA): Wikimedia Foundation, 2001- [cit. 2012-11-15</a:t>
            </a:r>
            <a:r>
              <a:rPr lang="en-US" dirty="0" smtClean="0"/>
              <a:t>].</a:t>
            </a:r>
            <a:endParaRPr lang="cs-CZ" dirty="0" smtClean="0"/>
          </a:p>
          <a:p>
            <a:r>
              <a:rPr lang="en-US" dirty="0"/>
              <a:t>Snowboarding. In: </a:t>
            </a:r>
            <a:r>
              <a:rPr lang="en-US" i="1" dirty="0"/>
              <a:t>Wikipedia: the free encyclopedia</a:t>
            </a:r>
            <a:r>
              <a:rPr lang="en-US" dirty="0"/>
              <a:t> [http://cs.wikipedia.org/wiki/Snowboardingonline]. San Francisco (CA): Wikimedia Foundation, 2001- [cit. 2012-11-15]. </a:t>
            </a:r>
          </a:p>
          <a:p>
            <a:r>
              <a:rPr lang="en-US" dirty="0" err="1"/>
              <a:t>Rychlobruslení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[http://cs.wikipedia.org/wiki/Rychlobruslen%C3%ADon]. San Francisco (CA): Wikimedia Foundation, 2001- [cit. 2012-11-15]. </a:t>
            </a:r>
          </a:p>
          <a:p>
            <a:r>
              <a:rPr lang="en-US" dirty="0" err="1"/>
              <a:t>Krasobruslení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[http://cs.wikipedia.org/wiki/Krasobruslen%C3%ADonl]. San </a:t>
            </a:r>
            <a:r>
              <a:rPr lang="en-US" dirty="0" smtClean="0"/>
              <a:t>Francisco </a:t>
            </a:r>
            <a:r>
              <a:rPr lang="en-US" dirty="0"/>
              <a:t>(CA): Wikimedia Foundation, 2001- [cit. 2012-11-15</a:t>
            </a:r>
            <a:r>
              <a:rPr lang="en-US" dirty="0" smtClean="0"/>
              <a:t> </a:t>
            </a:r>
            <a:endParaRPr lang="cs-CZ" dirty="0" smtClean="0"/>
          </a:p>
          <a:p>
            <a:r>
              <a:rPr lang="cs-CZ" dirty="0"/>
              <a:t>VÍT MALINOVSKÝ. </a:t>
            </a:r>
            <a:r>
              <a:rPr lang="cs-CZ" i="1" dirty="0"/>
              <a:t>Sport: otestuj si znalosti</a:t>
            </a:r>
            <a:r>
              <a:rPr lang="cs-CZ" dirty="0"/>
              <a:t>. první. </a:t>
            </a:r>
            <a:r>
              <a:rPr lang="cs-CZ" dirty="0" err="1"/>
              <a:t>praha</a:t>
            </a:r>
            <a:r>
              <a:rPr lang="cs-CZ" dirty="0"/>
              <a:t>: </a:t>
            </a:r>
            <a:r>
              <a:rPr lang="cs-CZ" dirty="0" err="1"/>
              <a:t>svojtka</a:t>
            </a:r>
            <a:r>
              <a:rPr lang="cs-CZ" dirty="0"/>
              <a:t>, 2012. </a:t>
            </a:r>
            <a:endParaRPr lang="en-US" dirty="0"/>
          </a:p>
          <a:p>
            <a:r>
              <a:rPr lang="en-US" dirty="0" err="1"/>
              <a:t>Psí</a:t>
            </a:r>
            <a:r>
              <a:rPr lang="en-US" dirty="0"/>
              <a:t> </a:t>
            </a:r>
            <a:r>
              <a:rPr lang="en-US" dirty="0" err="1"/>
              <a:t>spřežení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[http://cs.wikipedia.org/wiki/Ps%C3%AD_sp%C5%99e%C5]. San Francisco (CA): Wikimedia Foundation, 2001- [cit. 2012-11-15]. </a:t>
            </a:r>
          </a:p>
          <a:p>
            <a:endParaRPr lang="en-US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1152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Zima</Template>
  <TotalTime>290</TotalTime>
  <Words>921</Words>
  <Application>Microsoft Office PowerPoint</Application>
  <PresentationFormat>Předvádění na obrazovce (4:3)</PresentationFormat>
  <Paragraphs>103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Winter</vt:lpstr>
      <vt:lpstr>Prezentace aplikace PowerPoint</vt:lpstr>
      <vt:lpstr>ANOTACE</vt:lpstr>
      <vt:lpstr>ZIMNÍ SPORTY</vt:lpstr>
      <vt:lpstr>ALPSKÉ LYŽOVÁNÍ</vt:lpstr>
      <vt:lpstr>DISCIPLÍNY ZÁVODNÍHO SJEZDOVÉHO LYŽOVÁNÍ</vt:lpstr>
      <vt:lpstr>Prezentace aplikace PowerPoint</vt:lpstr>
      <vt:lpstr>SEVERSKÉ LYŽOVÁNÍ</vt:lpstr>
      <vt:lpstr>Prezentace aplikace PowerPoint</vt:lpstr>
      <vt:lpstr>SNOWBOARDING</vt:lpstr>
      <vt:lpstr>Prezentace aplikace PowerPoint</vt:lpstr>
      <vt:lpstr>BRUSLENÍ A KRASOBRUSLENÍ </vt:lpstr>
      <vt:lpstr>Prezentace aplikace PowerPoint</vt:lpstr>
      <vt:lpstr>DALŠÍ ZIMNÍ SPORTY</vt:lpstr>
      <vt:lpstr>OTESTUJ SI ZNALOSTI!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Navrátilová Hana</dc:creator>
  <cp:lastModifiedBy>Navrátilová Hana</cp:lastModifiedBy>
  <cp:revision>27</cp:revision>
  <dcterms:created xsi:type="dcterms:W3CDTF">2012-11-15T16:22:58Z</dcterms:created>
  <dcterms:modified xsi:type="dcterms:W3CDTF">2013-02-01T19:28:12Z</dcterms:modified>
</cp:coreProperties>
</file>