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4" r:id="rId3"/>
    <p:sldId id="257" r:id="rId4"/>
    <p:sldId id="258" r:id="rId5"/>
    <p:sldId id="259" r:id="rId6"/>
    <p:sldId id="260" r:id="rId7"/>
    <p:sldId id="261" r:id="rId8"/>
    <p:sldId id="262" r:id="rId9"/>
    <p:sldId id="265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75" d="100"/>
          <a:sy n="75" d="100"/>
        </p:scale>
        <p:origin x="-372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648C3D5-611C-4B7D-BC22-E75F16F2ECB1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2E0AAFA-FA78-42E7-888B-90F3709F597B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2AF015-2028-4B46-9C1B-BD1C153A20CF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43FC5C-FC01-4EED-84BB-4B08B9B702E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176D73-42D0-4C6B-8FB0-DC386494B3B9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968A42F-F40A-4AD5-B3EB-A08A67E219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4659066-6992-4749-84EC-E98EE20F531B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34C911F-E534-43B3-B238-DF11D824396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20D50C8-B196-4C63-B64A-C605A0B72598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C0E8BF-10C6-446C-BF22-E749CE84480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EEB7146-520A-4FE9-AD6B-9A2C03FE0016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415FB6-E1EA-4D84-BED4-775A05A3404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A0463CE-3153-476B-8B38-36A7459B55C6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6306A2-7287-4335-9641-0652DF288F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C83277-931E-4986-9E62-4AA1157ECBF1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9033C1-9CC3-41B4-98C0-862CE90DE4D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31E804-2C2A-4E5B-98D5-FA5B9E943730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4BBC697-B1AB-44B4-A50A-4C2421380E5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FBA2E52-E7BF-4EA8-8E58-58CD55712806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9DAEBB-E41C-4FFF-A890-1B752DCB6F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CE03757-E9CE-44F0-8F2E-3B153DAFCB3E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15280E3-4C13-4474-AC21-96FE228593E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  <p:transition spd="slow">
    <p:fade/>
  </p:transition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C5BEDFDA-0224-4D32-A07E-CAC30DCDE1C4}" type="datetimeFigureOut">
              <a:rPr lang="cs-CZ"/>
              <a:pPr>
                <a:defRPr/>
              </a:pPr>
              <a:t>2.4.2012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A532A074-7F01-4328-A4D7-8A8F23D6E8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ransition spd="slow">
    <p:fade/>
  </p:transition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9.jpeg"/><Relationship Id="rId4" Type="http://schemas.openxmlformats.org/officeDocument/2006/relationships/image" Target="../media/image8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wmf"/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6.jpeg"/><Relationship Id="rId5" Type="http://schemas.openxmlformats.org/officeDocument/2006/relationships/image" Target="../media/image15.wmf"/><Relationship Id="rId4" Type="http://schemas.openxmlformats.org/officeDocument/2006/relationships/image" Target="../media/image14.jpe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wmf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 txBox="1">
            <a:spLocks/>
          </p:cNvSpPr>
          <p:nvPr/>
        </p:nvSpPr>
        <p:spPr bwMode="auto">
          <a:xfrm>
            <a:off x="1401763" y="1644650"/>
            <a:ext cx="5976937" cy="992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 defTabSz="457200"/>
            <a:r>
              <a:rPr lang="cs-CZ" sz="3200">
                <a:latin typeface="Calibri" pitchFamily="34" charset="0"/>
              </a:rPr>
              <a:t>TEPELNÁ ÚPRAVA POKRMŮ</a:t>
            </a:r>
          </a:p>
        </p:txBody>
      </p:sp>
      <p:sp>
        <p:nvSpPr>
          <p:cNvPr id="13314" name="Nadpis 1"/>
          <p:cNvSpPr txBox="1">
            <a:spLocks/>
          </p:cNvSpPr>
          <p:nvPr/>
        </p:nvSpPr>
        <p:spPr bwMode="auto">
          <a:xfrm>
            <a:off x="323850" y="404813"/>
            <a:ext cx="8569325" cy="923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anchor="ctr"/>
          <a:lstStyle/>
          <a:p>
            <a:pPr algn="ctr"/>
            <a:r>
              <a:rPr lang="cs-CZ" sz="2200">
                <a:latin typeface="Calibri" pitchFamily="34" charset="0"/>
              </a:rPr>
              <a:t>VY_32_INOVACE_14_PRAKTICKÉ ČINNOSTI</a:t>
            </a:r>
          </a:p>
        </p:txBody>
      </p:sp>
      <p:sp>
        <p:nvSpPr>
          <p:cNvPr id="13315" name="TextovéPole 5"/>
          <p:cNvSpPr txBox="1">
            <a:spLocks noChangeArrowheads="1"/>
          </p:cNvSpPr>
          <p:nvPr/>
        </p:nvSpPr>
        <p:spPr bwMode="auto">
          <a:xfrm>
            <a:off x="587375" y="3429000"/>
            <a:ext cx="2846388" cy="1200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Příjemce:</a:t>
            </a:r>
          </a:p>
          <a:p>
            <a:r>
              <a:rPr lang="cs-CZ">
                <a:latin typeface="Calibri" pitchFamily="34" charset="0"/>
              </a:rPr>
              <a:t>ZŠ Břidličná, okres Bruntál</a:t>
            </a:r>
          </a:p>
          <a:p>
            <a:r>
              <a:rPr lang="cs-CZ">
                <a:latin typeface="Calibri" pitchFamily="34" charset="0"/>
              </a:rPr>
              <a:t>Komenského 360</a:t>
            </a:r>
          </a:p>
          <a:p>
            <a:r>
              <a:rPr lang="cs-CZ">
                <a:latin typeface="Calibri" pitchFamily="34" charset="0"/>
              </a:rPr>
              <a:t>79351 Břidličná</a:t>
            </a:r>
          </a:p>
        </p:txBody>
      </p:sp>
      <p:sp>
        <p:nvSpPr>
          <p:cNvPr id="13316" name="TextovéPole 6"/>
          <p:cNvSpPr txBox="1">
            <a:spLocks noChangeArrowheads="1"/>
          </p:cNvSpPr>
          <p:nvPr/>
        </p:nvSpPr>
        <p:spPr bwMode="auto">
          <a:xfrm>
            <a:off x="4859338" y="3522663"/>
            <a:ext cx="3003550" cy="1190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b="1">
                <a:latin typeface="Calibri" pitchFamily="34" charset="0"/>
              </a:rPr>
              <a:t>Doporučeno pro: </a:t>
            </a:r>
            <a:r>
              <a:rPr lang="cs-CZ">
                <a:latin typeface="Calibri" pitchFamily="34" charset="0"/>
              </a:rPr>
              <a:t>6.-</a:t>
            </a:r>
            <a:r>
              <a:rPr lang="cs-CZ"/>
              <a:t> </a:t>
            </a:r>
            <a:r>
              <a:rPr lang="cs-CZ">
                <a:latin typeface="Calibri" pitchFamily="34" charset="0"/>
              </a:rPr>
              <a:t>8.  ročník</a:t>
            </a:r>
          </a:p>
          <a:p>
            <a:r>
              <a:rPr lang="cs-CZ" b="1">
                <a:latin typeface="Calibri" pitchFamily="34" charset="0"/>
              </a:rPr>
              <a:t>Předmět: </a:t>
            </a:r>
            <a:r>
              <a:rPr lang="cs-CZ">
                <a:latin typeface="Calibri" pitchFamily="34" charset="0"/>
              </a:rPr>
              <a:t>Praktické činnosti</a:t>
            </a:r>
          </a:p>
          <a:p>
            <a:r>
              <a:rPr lang="cs-CZ" b="1">
                <a:latin typeface="Calibri" pitchFamily="34" charset="0"/>
              </a:rPr>
              <a:t>Autor: </a:t>
            </a:r>
            <a:r>
              <a:rPr lang="cs-CZ">
                <a:latin typeface="Calibri" pitchFamily="34" charset="0"/>
              </a:rPr>
              <a:t>Bc. Klára Ujfaluši</a:t>
            </a:r>
          </a:p>
          <a:p>
            <a:endParaRPr lang="cs-CZ">
              <a:latin typeface="Calibri" pitchFamily="34" charset="0"/>
            </a:endParaRPr>
          </a:p>
        </p:txBody>
      </p:sp>
      <p:sp>
        <p:nvSpPr>
          <p:cNvPr id="13317" name="TextovéPole 7"/>
          <p:cNvSpPr txBox="1">
            <a:spLocks noChangeArrowheads="1"/>
          </p:cNvSpPr>
          <p:nvPr/>
        </p:nvSpPr>
        <p:spPr bwMode="auto">
          <a:xfrm>
            <a:off x="2216150" y="6307138"/>
            <a:ext cx="43497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INVESTICE DO ROZVOJE VZDĚLÁNÍ</a:t>
            </a:r>
          </a:p>
        </p:txBody>
      </p:sp>
      <p:pic>
        <p:nvPicPr>
          <p:cNvPr id="13318" name="Obrázek 8"/>
          <p:cNvPicPr>
            <a:picLocks noChangeAspect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908300" y="5359400"/>
            <a:ext cx="2965450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9"/>
          <p:cNvPicPr>
            <a:picLocks noChangeAspect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11188" y="5349875"/>
            <a:ext cx="2016125" cy="957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20" name="Obrázek 10"/>
          <p:cNvPicPr>
            <a:picLocks noChangeAspect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224588" y="5373688"/>
            <a:ext cx="1222375" cy="933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TextovéPole 3"/>
          <p:cNvSpPr txBox="1">
            <a:spLocks noChangeArrowheads="1"/>
          </p:cNvSpPr>
          <p:nvPr/>
        </p:nvSpPr>
        <p:spPr bwMode="auto">
          <a:xfrm>
            <a:off x="82550" y="1125538"/>
            <a:ext cx="5376863" cy="40306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200">
                <a:latin typeface="Calibri" pitchFamily="34" charset="0"/>
              </a:rPr>
              <a:t>Tepelné úpravy pokrmů zahrnují několik druhů zpracování surovin. </a:t>
            </a:r>
          </a:p>
          <a:p>
            <a:r>
              <a:rPr lang="cs-CZ" sz="3200">
                <a:latin typeface="Calibri" pitchFamily="34" charset="0"/>
              </a:rPr>
              <a:t>Jinak působí pára, voda, horký tuk nebo horký vzduch. </a:t>
            </a:r>
          </a:p>
          <a:p>
            <a:r>
              <a:rPr lang="cs-CZ" sz="3200">
                <a:latin typeface="Calibri" pitchFamily="34" charset="0"/>
              </a:rPr>
              <a:t>Vlivem tepla se mění struktura potravin, vzhled, vůně, chuť a biologická hodnota. </a:t>
            </a:r>
          </a:p>
        </p:txBody>
      </p:sp>
      <p:pic>
        <p:nvPicPr>
          <p:cNvPr id="14338" name="Picture 4" descr="C:\Users\ujfakl\AppData\Local\Microsoft\Windows\Temporary Internet Files\Content.IE5\YF2OIU1J\MC90008996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1125538"/>
            <a:ext cx="3579813" cy="4175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TextovéPole 3"/>
          <p:cNvSpPr txBox="1">
            <a:spLocks noChangeArrowheads="1"/>
          </p:cNvSpPr>
          <p:nvPr/>
        </p:nvSpPr>
        <p:spPr bwMode="auto">
          <a:xfrm>
            <a:off x="458788" y="188913"/>
            <a:ext cx="1584325" cy="646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>
                <a:latin typeface="Calibri" pitchFamily="34" charset="0"/>
              </a:rPr>
              <a:t>Vaření</a:t>
            </a:r>
            <a:endParaRPr lang="cs-CZ" sz="3600">
              <a:latin typeface="Calibri" pitchFamily="34" charset="0"/>
            </a:endParaRPr>
          </a:p>
        </p:txBody>
      </p:sp>
      <p:pic>
        <p:nvPicPr>
          <p:cNvPr id="1026" name="Picture 2" descr="C:\Users\ujfakl\AppData\Local\Microsoft\Windows\Temporary Internet Files\Content.IE5\05DDBSIR\MC900252339[1].wmf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659563" y="1858963"/>
            <a:ext cx="2097087" cy="149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ovéPole 4"/>
          <p:cNvSpPr txBox="1">
            <a:spLocks noChangeArrowheads="1"/>
          </p:cNvSpPr>
          <p:nvPr/>
        </p:nvSpPr>
        <p:spPr bwMode="auto">
          <a:xfrm>
            <a:off x="458788" y="2644775"/>
            <a:ext cx="6842125" cy="946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b) </a:t>
            </a:r>
            <a:r>
              <a:rPr lang="cs-CZ" sz="2800" b="1" i="1">
                <a:latin typeface="Calibri" pitchFamily="34" charset="0"/>
              </a:rPr>
              <a:t>v tlakové nádobě</a:t>
            </a:r>
            <a:r>
              <a:rPr lang="cs-CZ" sz="2800" b="1" i="1"/>
              <a:t> </a:t>
            </a:r>
            <a:r>
              <a:rPr lang="cs-CZ" sz="2800">
                <a:latin typeface="Calibri" pitchFamily="34" charset="0"/>
              </a:rPr>
              <a:t>- zkrácená doba varu </a:t>
            </a:r>
          </a:p>
          <a:p>
            <a:r>
              <a:rPr lang="cs-CZ" sz="2800">
                <a:latin typeface="Calibri" pitchFamily="34" charset="0"/>
              </a:rPr>
              <a:t>      - úspora energie</a:t>
            </a: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2600" y="4365625"/>
            <a:ext cx="5648325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c) </a:t>
            </a:r>
            <a:r>
              <a:rPr lang="cs-CZ" sz="2800" b="1" i="1">
                <a:latin typeface="Calibri" pitchFamily="34" charset="0"/>
              </a:rPr>
              <a:t>v páře </a:t>
            </a:r>
            <a:r>
              <a:rPr lang="cs-CZ" sz="2800">
                <a:latin typeface="Calibri" pitchFamily="34" charset="0"/>
              </a:rPr>
              <a:t>- vhodné na vaření zeleniny 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36563" y="5886450"/>
            <a:ext cx="5624512" cy="522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d) </a:t>
            </a:r>
            <a:r>
              <a:rPr lang="cs-CZ" sz="2800" b="1" i="1">
                <a:latin typeface="Calibri" pitchFamily="34" charset="0"/>
              </a:rPr>
              <a:t>ve vodní lázni </a:t>
            </a:r>
            <a:r>
              <a:rPr lang="cs-CZ" sz="2800">
                <a:latin typeface="Calibri" pitchFamily="34" charset="0"/>
              </a:rPr>
              <a:t>- pudinky, krémy,…</a:t>
            </a:r>
          </a:p>
        </p:txBody>
      </p:sp>
      <p:sp>
        <p:nvSpPr>
          <p:cNvPr id="8" name="TextovéPole 7"/>
          <p:cNvSpPr txBox="1"/>
          <p:nvPr/>
        </p:nvSpPr>
        <p:spPr>
          <a:xfrm>
            <a:off x="458788" y="930275"/>
            <a:ext cx="6842125" cy="946150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marL="514350" indent="-514350">
              <a:buFontTx/>
              <a:buAutoNum type="alphaLcParenR"/>
            </a:pPr>
            <a:r>
              <a:rPr lang="cs-CZ" sz="2800" b="1" i="1">
                <a:latin typeface="Calibri" pitchFamily="34" charset="0"/>
              </a:rPr>
              <a:t>v hrnci</a:t>
            </a:r>
            <a:r>
              <a:rPr lang="cs-CZ" sz="2800">
                <a:latin typeface="Calibri" pitchFamily="34" charset="0"/>
              </a:rPr>
              <a:t> -</a:t>
            </a:r>
            <a:r>
              <a:rPr lang="cs-CZ" sz="2800"/>
              <a:t> </a:t>
            </a:r>
            <a:r>
              <a:rPr lang="cs-CZ" sz="2800">
                <a:latin typeface="Calibri" pitchFamily="34" charset="0"/>
              </a:rPr>
              <a:t>surovina je celá ponořená </a:t>
            </a:r>
          </a:p>
          <a:p>
            <a:pPr marL="514350" indent="-514350"/>
            <a:r>
              <a:rPr lang="cs-CZ" sz="2800">
                <a:latin typeface="Calibri" pitchFamily="34" charset="0"/>
              </a:rPr>
              <a:t>       v tekutině při teplotě 100°C</a:t>
            </a:r>
          </a:p>
        </p:txBody>
      </p:sp>
      <p:pic>
        <p:nvPicPr>
          <p:cNvPr id="1027" name="Picture 3" descr="C:\Users\ujfakl\AppData\Local\Microsoft\Windows\Temporary Internet Files\Content.IE5\DRHBQ9B8\MC90025220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659563" y="511175"/>
            <a:ext cx="2270125" cy="13731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29" name="Picture 5" descr="C:\Users\ujfakl\AppData\Local\Microsoft\Windows\Temporary Internet Files\Content.IE5\01OVCMT5\MC900296124[1].wmf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6061075" y="3357563"/>
            <a:ext cx="2141538" cy="1801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" name="Obrázek 2"/>
          <p:cNvPicPr>
            <a:picLocks noChangeAspect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19825" y="5191125"/>
            <a:ext cx="1982788" cy="1485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/>
      <p:bldP spid="6" grpId="0"/>
      <p:bldP spid="7" grpId="0"/>
      <p:bldP spid="8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TextovéPole 1"/>
          <p:cNvSpPr txBox="1">
            <a:spLocks noChangeArrowheads="1"/>
          </p:cNvSpPr>
          <p:nvPr/>
        </p:nvSpPr>
        <p:spPr bwMode="auto">
          <a:xfrm>
            <a:off x="731838" y="1412875"/>
            <a:ext cx="6792912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menší množství tekutiny + horká pára</a:t>
            </a: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probíhá ve vlastní šťávě nebo za podlévání vodou</a:t>
            </a:r>
            <a:r>
              <a:rPr lang="cs-CZ" sz="2800"/>
              <a:t> </a:t>
            </a:r>
            <a:r>
              <a:rPr lang="cs-CZ" sz="2800">
                <a:latin typeface="Calibri" pitchFamily="34" charset="0"/>
              </a:rPr>
              <a:t>- v malých dávkách</a:t>
            </a: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dusíme zeleninu, rýži, dietní maso a ryby</a:t>
            </a:r>
          </a:p>
        </p:txBody>
      </p:sp>
      <p:sp>
        <p:nvSpPr>
          <p:cNvPr id="16386" name="TextovéPole 2"/>
          <p:cNvSpPr txBox="1">
            <a:spLocks noChangeArrowheads="1"/>
          </p:cNvSpPr>
          <p:nvPr/>
        </p:nvSpPr>
        <p:spPr bwMode="auto">
          <a:xfrm>
            <a:off x="723900" y="549275"/>
            <a:ext cx="1503363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Dušení</a:t>
            </a:r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5436096" y="3742727"/>
            <a:ext cx="3268569" cy="2448272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6388" name="Picture 5" descr="C:\Users\ujfakl\AppData\Local\Microsoft\Windows\Temporary Internet Files\Content.IE5\R0VYJB2F\MC900296125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258888" y="3500438"/>
            <a:ext cx="3384550" cy="299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TextovéPole 1"/>
          <p:cNvSpPr txBox="1">
            <a:spLocks noChangeArrowheads="1"/>
          </p:cNvSpPr>
          <p:nvPr/>
        </p:nvSpPr>
        <p:spPr bwMode="auto">
          <a:xfrm>
            <a:off x="468313" y="476250"/>
            <a:ext cx="3979862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Pečení</a:t>
            </a:r>
            <a:endParaRPr lang="cs-CZ" sz="2800" b="1">
              <a:latin typeface="Calibri" pitchFamily="34" charset="0"/>
            </a:endParaRPr>
          </a:p>
          <a:p>
            <a:r>
              <a:rPr lang="cs-CZ" sz="2800">
                <a:latin typeface="Calibri" pitchFamily="34" charset="0"/>
              </a:rPr>
              <a:t>- horký vzduch 180-240 °C</a:t>
            </a:r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68313" y="1746250"/>
            <a:ext cx="1804987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a) </a:t>
            </a:r>
            <a:r>
              <a:rPr lang="cs-CZ" sz="2800" b="1" i="1">
                <a:latin typeface="Calibri" pitchFamily="34" charset="0"/>
              </a:rPr>
              <a:t>v troubě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481013" y="2214563"/>
            <a:ext cx="648652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b) </a:t>
            </a:r>
            <a:r>
              <a:rPr lang="cs-CZ" sz="2800" b="1" i="1">
                <a:latin typeface="Calibri" pitchFamily="34" charset="0"/>
              </a:rPr>
              <a:t>v alobalu </a:t>
            </a:r>
            <a:r>
              <a:rPr lang="cs-CZ" sz="2800">
                <a:latin typeface="Calibri" pitchFamily="34" charset="0"/>
              </a:rPr>
              <a:t>- zachovává se šťavnatost masa</a:t>
            </a:r>
          </a:p>
        </p:txBody>
      </p:sp>
      <p:sp>
        <p:nvSpPr>
          <p:cNvPr id="17412" name="TextovéPole 4"/>
          <p:cNvSpPr txBox="1">
            <a:spLocks noChangeArrowheads="1"/>
          </p:cNvSpPr>
          <p:nvPr/>
        </p:nvSpPr>
        <p:spPr bwMode="auto">
          <a:xfrm>
            <a:off x="2457450" y="4581525"/>
            <a:ext cx="46038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6" name="TextovéPole 5"/>
          <p:cNvSpPr txBox="1">
            <a:spLocks noChangeArrowheads="1"/>
          </p:cNvSpPr>
          <p:nvPr/>
        </p:nvSpPr>
        <p:spPr bwMode="auto">
          <a:xfrm>
            <a:off x="481013" y="2709863"/>
            <a:ext cx="3227387" cy="5191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c) </a:t>
            </a:r>
            <a:r>
              <a:rPr lang="cs-CZ" sz="2800" b="1" i="1">
                <a:latin typeface="Calibri" pitchFamily="34" charset="0"/>
              </a:rPr>
              <a:t>na pánvi </a:t>
            </a:r>
            <a:r>
              <a:rPr lang="cs-CZ" sz="2800"/>
              <a:t>-</a:t>
            </a:r>
            <a:r>
              <a:rPr lang="cs-CZ" sz="2800">
                <a:latin typeface="Calibri" pitchFamily="34" charset="0"/>
              </a:rPr>
              <a:t> opékání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68313" y="3190875"/>
            <a:ext cx="7570787" cy="9540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d) </a:t>
            </a:r>
            <a:r>
              <a:rPr lang="cs-CZ" sz="2800" b="1" i="1">
                <a:latin typeface="Calibri" pitchFamily="34" charset="0"/>
              </a:rPr>
              <a:t>gratinování</a:t>
            </a:r>
            <a:r>
              <a:rPr lang="cs-CZ" sz="2800">
                <a:latin typeface="Calibri" pitchFamily="34" charset="0"/>
              </a:rPr>
              <a:t> - pokrm posypeme sýrem a zprudka</a:t>
            </a:r>
          </a:p>
          <a:p>
            <a:r>
              <a:rPr lang="cs-CZ" sz="2800">
                <a:latin typeface="Calibri" pitchFamily="34" charset="0"/>
              </a:rPr>
              <a:t>                              zapečeme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68313" y="3716338"/>
            <a:ext cx="1870075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e) </a:t>
            </a:r>
            <a:r>
              <a:rPr lang="cs-CZ" sz="2800" b="1" i="1">
                <a:latin typeface="Calibri" pitchFamily="34" charset="0"/>
              </a:rPr>
              <a:t>zapékání</a:t>
            </a:r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284552" y="4900851"/>
            <a:ext cx="2171733" cy="162880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6608554" y="3870880"/>
            <a:ext cx="2209312" cy="1656984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/>
            </a:extLst>
          </a:blip>
          <a:stretch>
            <a:fillRect/>
          </a:stretch>
        </p:blipFill>
        <p:spPr>
          <a:xfrm>
            <a:off x="4598321" y="5201016"/>
            <a:ext cx="2160240" cy="1620180"/>
          </a:xfrm>
          <a:prstGeom prst="rect">
            <a:avLst/>
          </a:prstGeom>
          <a:ln>
            <a:noFill/>
          </a:ln>
          <a:effectLst>
            <a:softEdge rad="112500"/>
          </a:effectLst>
        </p:spPr>
      </p:pic>
      <p:pic>
        <p:nvPicPr>
          <p:cNvPr id="6146" name="Picture 2" descr="C:\Users\ujfakl\AppData\Local\Microsoft\Windows\Temporary Internet Files\Content.IE5\30QGIT1Y\MC900232817[1].wmf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227763" y="692150"/>
            <a:ext cx="2546350" cy="153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151" name="Picture 7" descr="C:\Users\ujfakl\AppData\Local\Microsoft\Windows\Temporary Internet Files\Content.IE5\05DDBSIR\MP900438450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339752" y="4149080"/>
            <a:ext cx="2448272" cy="163461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61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61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500" fill="hold"/>
                                        <p:tgtEl>
                                          <p:spTgt spid="61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61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8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3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6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8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50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8" presetID="5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6" grpId="0"/>
      <p:bldP spid="7" grpId="0"/>
      <p:bldP spid="8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extovéPole 1"/>
          <p:cNvSpPr txBox="1">
            <a:spLocks noChangeArrowheads="1"/>
          </p:cNvSpPr>
          <p:nvPr/>
        </p:nvSpPr>
        <p:spPr bwMode="auto">
          <a:xfrm>
            <a:off x="349250" y="622300"/>
            <a:ext cx="1919288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Grilování</a:t>
            </a:r>
          </a:p>
        </p:txBody>
      </p:sp>
      <p:pic>
        <p:nvPicPr>
          <p:cNvPr id="4101" name="Picture 5" descr="C:\Users\ujfakl\AppData\Local\Microsoft\Windows\Temporary Internet Files\Content.IE5\BU2U2IC7\MP900422136[1]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5652120" y="332656"/>
            <a:ext cx="2894384" cy="4320480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49250" y="1844675"/>
            <a:ext cx="1855788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a) </a:t>
            </a:r>
            <a:r>
              <a:rPr lang="cs-CZ" sz="2800" b="1" i="1">
                <a:latin typeface="Calibri" pitchFamily="34" charset="0"/>
              </a:rPr>
              <a:t>na roštu </a:t>
            </a:r>
          </a:p>
        </p:txBody>
      </p:sp>
      <p:sp>
        <p:nvSpPr>
          <p:cNvPr id="4" name="TextovéPole 3"/>
          <p:cNvSpPr txBox="1">
            <a:spLocks noChangeArrowheads="1"/>
          </p:cNvSpPr>
          <p:nvPr/>
        </p:nvSpPr>
        <p:spPr bwMode="auto">
          <a:xfrm>
            <a:off x="349250" y="2894013"/>
            <a:ext cx="1757363" cy="523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2800">
                <a:latin typeface="Calibri" pitchFamily="34" charset="0"/>
              </a:rPr>
              <a:t>b) </a:t>
            </a:r>
            <a:r>
              <a:rPr lang="cs-CZ" sz="2800" b="1" i="1">
                <a:latin typeface="Calibri" pitchFamily="34" charset="0"/>
              </a:rPr>
              <a:t>na rožni</a:t>
            </a:r>
          </a:p>
        </p:txBody>
      </p:sp>
      <p:pic>
        <p:nvPicPr>
          <p:cNvPr id="4099" name="Picture 3" descr="C:\Users\ujfakl\AppData\Local\Microsoft\Windows\Temporary Internet Files\Content.IE5\DRHBQ9B8\MC900018330[1].wmf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827088" y="3500438"/>
            <a:ext cx="3746500" cy="3222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410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500"/>
                                        <p:tgtEl>
                                          <p:spTgt spid="410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53" presetClass="entr" presetSubtype="16" fill="hold" nodeType="withEffect">
                                  <p:stCondLst>
                                    <p:cond delay="75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500" fill="hold"/>
                                        <p:tgtEl>
                                          <p:spTgt spid="409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TextovéPole 1"/>
          <p:cNvSpPr txBox="1">
            <a:spLocks noChangeArrowheads="1"/>
          </p:cNvSpPr>
          <p:nvPr/>
        </p:nvSpPr>
        <p:spPr bwMode="auto">
          <a:xfrm>
            <a:off x="404813" y="1700213"/>
            <a:ext cx="7964487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800">
                <a:latin typeface="Calibri" pitchFamily="34" charset="0"/>
              </a:rPr>
              <a:t>- ve velkém množství tuku</a:t>
            </a:r>
          </a:p>
          <a:p>
            <a:r>
              <a:rPr lang="cs-CZ" sz="2800">
                <a:latin typeface="Calibri" pitchFamily="34" charset="0"/>
              </a:rPr>
              <a:t>- jsou těžko stravitelné  </a:t>
            </a:r>
          </a:p>
          <a:p>
            <a:r>
              <a:rPr lang="cs-CZ" sz="2800">
                <a:latin typeface="Calibri" pitchFamily="34" charset="0"/>
              </a:rPr>
              <a:t>- používáme vhodné tuky, které se nepřepalují</a:t>
            </a:r>
          </a:p>
        </p:txBody>
      </p:sp>
      <p:sp>
        <p:nvSpPr>
          <p:cNvPr id="19458" name="TextovéPole 2"/>
          <p:cNvSpPr txBox="1">
            <a:spLocks noChangeArrowheads="1"/>
          </p:cNvSpPr>
          <p:nvPr/>
        </p:nvSpPr>
        <p:spPr bwMode="auto">
          <a:xfrm>
            <a:off x="423863" y="765175"/>
            <a:ext cx="1878012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Smažení </a:t>
            </a:r>
          </a:p>
        </p:txBody>
      </p:sp>
      <p:pic>
        <p:nvPicPr>
          <p:cNvPr id="5122" name="Picture 2" descr="C:\Users\ujfakl\AppData\Local\Microsoft\Windows\Temporary Internet Files\Content.IE5\4ZDAVBXJ\MP900406483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 rot="5400000">
            <a:off x="2904778" y="2863974"/>
            <a:ext cx="3168352" cy="4010373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TextovéPole 1"/>
          <p:cNvSpPr txBox="1">
            <a:spLocks noChangeArrowheads="1"/>
          </p:cNvSpPr>
          <p:nvPr/>
        </p:nvSpPr>
        <p:spPr bwMode="auto">
          <a:xfrm>
            <a:off x="468313" y="1738313"/>
            <a:ext cx="4333875" cy="954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úspora času a energie</a:t>
            </a:r>
          </a:p>
          <a:p>
            <a:pPr marL="285750" indent="-285750">
              <a:buFontTx/>
              <a:buChar char="-"/>
            </a:pPr>
            <a:r>
              <a:rPr lang="cs-CZ" sz="2800">
                <a:latin typeface="Calibri" pitchFamily="34" charset="0"/>
              </a:rPr>
              <a:t>vhodné i pro rozmrazování</a:t>
            </a:r>
          </a:p>
        </p:txBody>
      </p:sp>
      <p:sp>
        <p:nvSpPr>
          <p:cNvPr id="20482" name="TextovéPole 2"/>
          <p:cNvSpPr txBox="1">
            <a:spLocks noChangeArrowheads="1"/>
          </p:cNvSpPr>
          <p:nvPr/>
        </p:nvSpPr>
        <p:spPr bwMode="auto">
          <a:xfrm>
            <a:off x="468313" y="765175"/>
            <a:ext cx="3990975" cy="646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 b="1">
                <a:latin typeface="Calibri" pitchFamily="34" charset="0"/>
              </a:rPr>
              <a:t>Mikrovlnný ohřev    </a:t>
            </a:r>
          </a:p>
        </p:txBody>
      </p:sp>
      <p:pic>
        <p:nvPicPr>
          <p:cNvPr id="1028" name="Picture 4" descr="C:\Users\ujfakl\AppData\Local\Microsoft\Windows\Temporary Internet Files\Content.IE5\3CP4213K\MC90034021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/>
            </a:extLst>
          </a:blip>
          <a:srcRect/>
          <a:stretch>
            <a:fillRect/>
          </a:stretch>
        </p:blipFill>
        <p:spPr bwMode="auto">
          <a:xfrm>
            <a:off x="2915816" y="2708920"/>
            <a:ext cx="5164983" cy="309634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>
            <a:ext uri="{909E8E84-426E-40DD-AFC4-6F175D3DCCD1}"/>
          </a:extLst>
        </p:spPr>
      </p:pic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TextovéPole 7"/>
          <p:cNvSpPr txBox="1">
            <a:spLocks noChangeArrowheads="1"/>
          </p:cNvSpPr>
          <p:nvPr/>
        </p:nvSpPr>
        <p:spPr bwMode="auto">
          <a:xfrm>
            <a:off x="323850" y="549275"/>
            <a:ext cx="7777163" cy="460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400">
                <a:latin typeface="Calibri" pitchFamily="34" charset="0"/>
              </a:rPr>
              <a:t>Použité obrázky z archivu autora  a z webu Office.com</a:t>
            </a:r>
          </a:p>
        </p:txBody>
      </p:sp>
    </p:spTree>
  </p:cSld>
  <p:clrMapOvr>
    <a:masterClrMapping/>
  </p:clrMapOvr>
  <p:transition spd="slow">
    <p:fade/>
  </p:transition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344</TotalTime>
  <Words>186</Words>
  <Application>Microsoft Office PowerPoint</Application>
  <PresentationFormat>Předvádění na obrazovce (4:3)</PresentationFormat>
  <Paragraphs>43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Klára Ujfaluši</dc:creator>
  <cp:lastModifiedBy>SlamovaLi</cp:lastModifiedBy>
  <cp:revision>35</cp:revision>
  <dcterms:created xsi:type="dcterms:W3CDTF">2011-12-30T11:54:12Z</dcterms:created>
  <dcterms:modified xsi:type="dcterms:W3CDTF">2012-04-02T08:08:03Z</dcterms:modified>
</cp:coreProperties>
</file>