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84" y="-9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FCC9A-F8F7-4F95-97CE-F0E4939EB9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822CF-8AF9-41CE-B63E-22BE18EC3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FCC9A-F8F7-4F95-97CE-F0E4939EB9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822CF-8AF9-41CE-B63E-22BE18EC3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FCC9A-F8F7-4F95-97CE-F0E4939EB9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822CF-8AF9-41CE-B63E-22BE18EC3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FCC9A-F8F7-4F95-97CE-F0E4939EB9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822CF-8AF9-41CE-B63E-22BE18EC3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FCC9A-F8F7-4F95-97CE-F0E4939EB9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822CF-8AF9-41CE-B63E-22BE18EC3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FCC9A-F8F7-4F95-97CE-F0E4939EB9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822CF-8AF9-41CE-B63E-22BE18EC3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FCC9A-F8F7-4F95-97CE-F0E4939EB9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822CF-8AF9-41CE-B63E-22BE18EC3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FCC9A-F8F7-4F95-97CE-F0E4939EB9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822CF-8AF9-41CE-B63E-22BE18EC3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FCC9A-F8F7-4F95-97CE-F0E4939EB9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9D822CF-8AF9-41CE-B63E-22BE18EC3B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FCC9A-F8F7-4F95-97CE-F0E4939EB9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822CF-8AF9-41CE-B63E-22BE18EC3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FCC9A-F8F7-4F95-97CE-F0E4939EB9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822CF-8AF9-41CE-B63E-22BE18EC3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C2FCC9A-F8F7-4F95-97CE-F0E4939EB9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9D822CF-8AF9-41CE-B63E-22BE18EC3BB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Bleeding_finger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04591584"/>
              </p:ext>
            </p:extLst>
          </p:nvPr>
        </p:nvGraphicFramePr>
        <p:xfrm>
          <a:off x="107504" y="116632"/>
          <a:ext cx="8820736" cy="6614786"/>
        </p:xfrm>
        <a:graphic>
          <a:graphicData uri="http://schemas.openxmlformats.org/presentationml/2006/ole">
            <p:oleObj spid="_x0000_s1033" name="Prezentace" r:id="rId3" imgW="4570501" imgH="3427618" progId="PowerPoint.Show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21361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SEZNÁMIT ŽÁKY S RŮZNÝMI DRUHY KRVÁCENÍ, VYSVĚTLIT, JAK POSKYTNOUT 1. POMOC. POPSAT ÚRAZ ELEKTRICKÝM PROUDEM A JAK SE PŘI NĚM ZACHOVAT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9301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1. POMOC - KRVÁCENÍ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PŘÍČINY KRVÁCENÍ</a:t>
            </a:r>
          </a:p>
          <a:p>
            <a:r>
              <a:rPr lang="cs-CZ" dirty="0" smtClean="0"/>
              <a:t>DRUHY KRVÁCENÍ</a:t>
            </a:r>
          </a:p>
          <a:p>
            <a:r>
              <a:rPr lang="cs-CZ" dirty="0" smtClean="0"/>
              <a:t>1. POMOC</a:t>
            </a:r>
          </a:p>
          <a:p>
            <a:r>
              <a:rPr lang="cs-CZ" dirty="0" smtClean="0"/>
              <a:t>ZÁSAH ELEKTRICKÝM PROUDEM</a:t>
            </a:r>
          </a:p>
          <a:p>
            <a:r>
              <a:rPr lang="cs-CZ" dirty="0" smtClean="0"/>
              <a:t>1. POMOC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70150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KRVÁCENÍ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cs-CZ" b="1" u="sng" dirty="0" smtClean="0"/>
              <a:t>Krvácení </a:t>
            </a:r>
            <a:r>
              <a:rPr lang="cs-CZ" dirty="0" smtClean="0"/>
              <a:t>= krev vytéká porušenou cévní stěnou mimo krevní řečiště</a:t>
            </a:r>
          </a:p>
          <a:p>
            <a:r>
              <a:rPr lang="cs-CZ" b="1" u="sng" dirty="0" smtClean="0"/>
              <a:t>Typy krvácení podle </a:t>
            </a:r>
            <a:r>
              <a:rPr lang="cs-CZ" b="1" u="sng" dirty="0"/>
              <a:t>druhu poškozených cév dělíme na</a:t>
            </a:r>
            <a:r>
              <a:rPr lang="cs-CZ" dirty="0" smtClean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chemeClr val="tx1"/>
                </a:solidFill>
              </a:rPr>
              <a:t>  vlásečnicové </a:t>
            </a:r>
            <a:r>
              <a:rPr lang="cs-CZ" dirty="0" smtClean="0"/>
              <a:t>–mírné</a:t>
            </a:r>
            <a:r>
              <a:rPr lang="cs-CZ" dirty="0"/>
              <a:t>, obvykle nepříliš vážné, po chvíli samo ustane </a:t>
            </a:r>
            <a:r>
              <a:rPr lang="cs-CZ" dirty="0" smtClean="0"/>
              <a:t>(odřeniny</a:t>
            </a:r>
            <a:r>
              <a:rPr lang="cs-CZ" dirty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žilní</a:t>
            </a:r>
            <a:r>
              <a:rPr lang="cs-CZ" dirty="0" smtClean="0"/>
              <a:t> </a:t>
            </a:r>
            <a:r>
              <a:rPr lang="cs-CZ" dirty="0"/>
              <a:t>– krev volně vytéká z </a:t>
            </a:r>
            <a:r>
              <a:rPr lang="cs-CZ" dirty="0" smtClean="0"/>
              <a:t>rány, nutné ošetřit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tepenné </a:t>
            </a:r>
            <a:r>
              <a:rPr lang="cs-CZ" dirty="0"/>
              <a:t>– jasně červená krev vystřikující z rány v rytmu </a:t>
            </a:r>
            <a:r>
              <a:rPr lang="cs-CZ" dirty="0" smtClean="0"/>
              <a:t>tepu, </a:t>
            </a:r>
            <a:r>
              <a:rPr lang="cs-CZ" dirty="0"/>
              <a:t>pokud nedojde k zastavení je možné </a:t>
            </a:r>
            <a:r>
              <a:rPr lang="cs-CZ" dirty="0" smtClean="0"/>
              <a:t>vykrvácení</a:t>
            </a:r>
          </a:p>
          <a:p>
            <a:r>
              <a:rPr lang="cs-CZ" b="1" u="sng" dirty="0" smtClean="0"/>
              <a:t>Typy krvácení podle </a:t>
            </a:r>
            <a:r>
              <a:rPr lang="cs-CZ" b="1" u="sng" dirty="0"/>
              <a:t>přístupnosti místa krvácení dělíme na: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vnější </a:t>
            </a:r>
            <a:r>
              <a:rPr lang="cs-CZ" dirty="0" smtClean="0"/>
              <a:t>–podle rozsahu </a:t>
            </a:r>
            <a:r>
              <a:rPr lang="cs-CZ" dirty="0"/>
              <a:t>lze </a:t>
            </a:r>
            <a:r>
              <a:rPr lang="cs-CZ" dirty="0" smtClean="0"/>
              <a:t>zastavit ošetřením, například </a:t>
            </a:r>
            <a:r>
              <a:rPr lang="cs-CZ" dirty="0"/>
              <a:t>tlakem v ráně nebo 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vnitřní</a:t>
            </a:r>
            <a:r>
              <a:rPr lang="cs-CZ" dirty="0" smtClean="0"/>
              <a:t> – </a:t>
            </a:r>
            <a:r>
              <a:rPr lang="cs-CZ" dirty="0"/>
              <a:t>je nutný operativní zákrok, pokud nedojde k samovolnému zastavení krvácení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12463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KRVÁCENÍ – 1. POMOC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cs-CZ" b="1" u="sng" dirty="0" smtClean="0"/>
              <a:t>Vlásečnicové krvácení</a:t>
            </a:r>
          </a:p>
          <a:p>
            <a:pPr marL="0" indent="0">
              <a:buNone/>
            </a:pPr>
            <a:r>
              <a:rPr lang="cs-CZ" dirty="0" smtClean="0"/>
              <a:t>   Očistíme okolí rány a ránu vydesinfikujeme</a:t>
            </a:r>
          </a:p>
          <a:p>
            <a:pPr marL="0" indent="0">
              <a:buNone/>
            </a:pPr>
            <a:r>
              <a:rPr lang="cs-CZ" dirty="0" smtClean="0"/>
              <a:t>   Většinou postačí náplast, nebo přikryjeme sterilním mulem a přelepíme</a:t>
            </a:r>
          </a:p>
          <a:p>
            <a:r>
              <a:rPr lang="cs-CZ" b="1" u="sng" dirty="0" smtClean="0"/>
              <a:t>Žilní krvácení</a:t>
            </a:r>
          </a:p>
          <a:p>
            <a:pPr marL="0" indent="0">
              <a:buNone/>
            </a:pPr>
            <a:r>
              <a:rPr lang="cs-CZ" dirty="0" smtClean="0"/>
              <a:t>   Končetinu zvedneme do zvýšené polohy pokud možno nad úroveň srdce</a:t>
            </a:r>
          </a:p>
          <a:p>
            <a:pPr marL="0" indent="0">
              <a:buNone/>
            </a:pPr>
            <a:r>
              <a:rPr lang="cs-CZ" dirty="0" smtClean="0"/>
              <a:t>   Okolí rány vydezinfikujeme</a:t>
            </a:r>
          </a:p>
          <a:p>
            <a:pPr marL="0" indent="0">
              <a:buNone/>
            </a:pPr>
            <a:r>
              <a:rPr lang="cs-CZ" dirty="0" smtClean="0"/>
              <a:t>   Přiložíme sterilní mul a zajistíme tlakovým  obvazem</a:t>
            </a:r>
          </a:p>
          <a:p>
            <a:pPr marL="0" indent="0">
              <a:buNone/>
            </a:pPr>
            <a:r>
              <a:rPr lang="cs-CZ" dirty="0" smtClean="0"/>
              <a:t>   Při větším rozsahu transportujeme k odbornému ošetření </a:t>
            </a:r>
            <a:endParaRPr lang="cs-CZ" dirty="0"/>
          </a:p>
        </p:txBody>
      </p:sp>
      <p:pic>
        <p:nvPicPr>
          <p:cNvPr id="2050" name="Picture 2" descr="http://upload.wikimedia.org/wikipedia/commons/thumb/e/e6/Bleeding_finger.jpg/220px-Bleeding_fing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8500" y="1268760"/>
            <a:ext cx="2095500" cy="15716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54392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KRVÁCENÍ – 1. POMOC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cs-CZ" b="1" u="sng" dirty="0" smtClean="0"/>
              <a:t>Tepenné krvácení – životu nebezpečné, ošetření vyžaduje okamžitý zásah</a:t>
            </a:r>
          </a:p>
          <a:p>
            <a:pPr marL="0" indent="0">
              <a:buNone/>
            </a:pPr>
            <a:r>
              <a:rPr lang="cs-CZ" dirty="0" smtClean="0"/>
              <a:t>   Okamžitě stlačíme prsty cévu přímo v ráně</a:t>
            </a:r>
          </a:p>
          <a:p>
            <a:pPr marL="0" indent="0">
              <a:buNone/>
            </a:pPr>
            <a:r>
              <a:rPr lang="cs-CZ" dirty="0" smtClean="0"/>
              <a:t>    Stlačíme přívodové tepny v tlakovém bodě (většinou však neznáme), zaškrtíme končetinu směrem k srdci – dočasně (končetina se neprokrvuje)</a:t>
            </a:r>
          </a:p>
          <a:p>
            <a:pPr marL="0" indent="0">
              <a:buNone/>
            </a:pPr>
            <a:r>
              <a:rPr lang="cs-CZ" dirty="0" smtClean="0"/>
              <a:t>    Přiložíme tlakový obvaz a odstraníme </a:t>
            </a:r>
            <a:r>
              <a:rPr lang="cs-CZ" dirty="0" err="1" smtClean="0"/>
              <a:t>zaškrcovadlo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Končetinu dáme do zvýšené polohy</a:t>
            </a:r>
          </a:p>
          <a:p>
            <a:pPr marL="0" indent="0">
              <a:buNone/>
            </a:pPr>
            <a:r>
              <a:rPr lang="cs-CZ" dirty="0" smtClean="0"/>
              <a:t>    Voláme záchrannou službu 155</a:t>
            </a:r>
          </a:p>
          <a:p>
            <a:pPr marL="0" indent="0">
              <a:buNone/>
            </a:pPr>
            <a:r>
              <a:rPr lang="cs-CZ" dirty="0" smtClean="0"/>
              <a:t>    Postiženého sledujeme, popřípadě zahájíme protišoková opatření či resuscitaci</a:t>
            </a:r>
          </a:p>
          <a:p>
            <a:r>
              <a:rPr lang="cs-CZ" b="1" dirty="0" smtClean="0"/>
              <a:t>V případě krvácení na krku či trupu nelze tento postup dodržet – nutné stlačit cévu v ráně a vydržet až do příjezdu záchranky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523742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lakový obva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1" y="3062659"/>
            <a:ext cx="8990297" cy="318095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75856" y="4653136"/>
            <a:ext cx="3762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                                                       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539552" y="1124745"/>
            <a:ext cx="813690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dirty="0" smtClean="0"/>
              <a:t>Při zaškrcení poznamenejte čas a povolujte na 2 – 3 minuty každou hodinu. </a:t>
            </a:r>
            <a:r>
              <a:rPr lang="cs-CZ" dirty="0" err="1" smtClean="0"/>
              <a:t>Zaškrcovadlo</a:t>
            </a:r>
            <a:r>
              <a:rPr lang="cs-CZ" dirty="0" smtClean="0"/>
              <a:t> má být široké alespoň 5 cm, přikládá se přes oděv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75856" y="3062659"/>
            <a:ext cx="244827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TLAKOVÝ OBVAZ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803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KRVÁCENÍ -1. POMOC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cs-CZ" b="1" u="sng" dirty="0" smtClean="0"/>
              <a:t>Vnitřní krvácení </a:t>
            </a:r>
            <a:r>
              <a:rPr lang="cs-CZ" dirty="0" smtClean="0"/>
              <a:t>– velmi nebezpečné, často nelze laikem rozeznat. Postižený  se může dostat do šokového stavu!</a:t>
            </a:r>
          </a:p>
          <a:p>
            <a:pPr marL="0" indent="0">
              <a:buNone/>
            </a:pPr>
            <a:r>
              <a:rPr lang="cs-CZ" dirty="0" smtClean="0"/>
              <a:t>    Okamžitě volat záchrannou službu 155</a:t>
            </a:r>
          </a:p>
          <a:p>
            <a:pPr marL="0" indent="0">
              <a:buNone/>
            </a:pPr>
            <a:r>
              <a:rPr lang="cs-CZ" dirty="0" smtClean="0"/>
              <a:t>    Zahájit protišoková opatření</a:t>
            </a:r>
          </a:p>
          <a:p>
            <a:endParaRPr lang="cs-CZ" dirty="0"/>
          </a:p>
          <a:p>
            <a:r>
              <a:rPr lang="cs-CZ" dirty="0"/>
              <a:t>Organismus je schopen většinu krvácení zastavit stažením cév a </a:t>
            </a:r>
            <a:r>
              <a:rPr lang="cs-CZ" b="1" dirty="0" smtClean="0"/>
              <a:t>srážením krve</a:t>
            </a:r>
            <a:r>
              <a:rPr lang="cs-CZ" dirty="0" smtClean="0"/>
              <a:t>.</a:t>
            </a:r>
          </a:p>
          <a:p>
            <a:r>
              <a:rPr lang="cs-CZ" dirty="0" smtClean="0"/>
              <a:t>Při ošetření používáme </a:t>
            </a:r>
            <a:r>
              <a:rPr lang="cs-CZ" dirty="0"/>
              <a:t>ochranné prostředky (rukavice). Za všech okolností se snažíme </a:t>
            </a:r>
            <a:r>
              <a:rPr lang="cs-CZ" b="1" dirty="0"/>
              <a:t>vyvarovat se kontaktu s krví zraněného</a:t>
            </a:r>
            <a:r>
              <a:rPr lang="cs-CZ" b="1" dirty="0" smtClean="0"/>
              <a:t>.</a:t>
            </a:r>
          </a:p>
          <a:p>
            <a:r>
              <a:rPr lang="cs-CZ" b="1" dirty="0"/>
              <a:t>Pro </a:t>
            </a:r>
            <a:r>
              <a:rPr lang="cs-CZ" b="1" dirty="0" smtClean="0"/>
              <a:t>člověka se </a:t>
            </a:r>
            <a:r>
              <a:rPr lang="cs-CZ" b="1" dirty="0"/>
              <a:t>špatnou srážlivostí krve může být i obyčejné říznutí životu nebezpečné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5802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000" dirty="0" smtClean="0"/>
              <a:t>ZÁSAH ELEKTRICKÝM PROUDEM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cs-CZ" b="1" dirty="0" smtClean="0"/>
              <a:t>Velmi nebezpečné</a:t>
            </a:r>
            <a:r>
              <a:rPr lang="cs-CZ" dirty="0" smtClean="0"/>
              <a:t>, následkem zásahu jsou rozsáhlé popáleniny, zlomenina, vnitřní krvácení až smrt</a:t>
            </a:r>
          </a:p>
          <a:p>
            <a:r>
              <a:rPr lang="cs-CZ" b="1" dirty="0" smtClean="0"/>
              <a:t>1. POMOC</a:t>
            </a:r>
          </a:p>
          <a:p>
            <a:r>
              <a:rPr lang="cs-CZ" b="1" dirty="0" smtClean="0"/>
              <a:t>ZÁSADNĚ DBEJTE NA SVOU VLASTNÍ BEZPEČNOST</a:t>
            </a:r>
            <a:endParaRPr lang="cs-CZ" dirty="0" smtClean="0"/>
          </a:p>
          <a:p>
            <a:r>
              <a:rPr lang="cs-CZ" dirty="0" smtClean="0"/>
              <a:t>Přerušte působení elektrického proudu (vypnout nebo zrušit kontakt postiženého s proudem pomocí nevodivého předmětu - například násadou od koštěte)</a:t>
            </a:r>
          </a:p>
          <a:p>
            <a:r>
              <a:rPr lang="cs-CZ" dirty="0" smtClean="0"/>
              <a:t>Resuscitace – velmi intenzivní (především masáž srdce)</a:t>
            </a:r>
          </a:p>
          <a:p>
            <a:r>
              <a:rPr lang="cs-CZ" dirty="0" smtClean="0"/>
              <a:t>Udržujte tělesnou teplotu, ošetřete popáleniny</a:t>
            </a:r>
          </a:p>
          <a:p>
            <a:r>
              <a:rPr lang="cs-CZ" dirty="0" smtClean="0"/>
              <a:t>Neprodleně volejte záchrannou službu 155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301208"/>
            <a:ext cx="1714500" cy="1143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5317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/>
              <a:t>Krvácení</a:t>
            </a:r>
            <a:r>
              <a:rPr lang="en-US" dirty="0"/>
              <a:t>. In: </a:t>
            </a:r>
            <a:r>
              <a:rPr lang="en-US" i="1" dirty="0"/>
              <a:t>Wikipedia: the free </a:t>
            </a:r>
            <a:r>
              <a:rPr lang="en-US" i="1"/>
              <a:t>encyclopedia</a:t>
            </a:r>
            <a:r>
              <a:rPr lang="en-US"/>
              <a:t> </a:t>
            </a:r>
            <a:r>
              <a:rPr lang="en-US" smtClean="0"/>
              <a:t>[http://www.wikiskripta.eu/index.php/Soubor:Bleeding_finger.jpg]. </a:t>
            </a:r>
            <a:r>
              <a:rPr lang="en-US" dirty="0"/>
              <a:t>San Francisco (CA): Wikimedia Foundation, 2001- [cit. 2013-02-05]. </a:t>
            </a:r>
            <a:endParaRPr lang="cs-CZ" dirty="0" smtClean="0"/>
          </a:p>
          <a:p>
            <a:r>
              <a:rPr lang="it-IT" dirty="0"/>
              <a:t>Vitalia.cz. [http://www.vitalia.cz/specialy/zasady-prvni-pomoci]. [cit. 2013-02-05]. </a:t>
            </a:r>
            <a:endParaRPr lang="cs-CZ" dirty="0" smtClean="0"/>
          </a:p>
          <a:p>
            <a:r>
              <a:rPr lang="pl-PL" i="1" dirty="0"/>
              <a:t>Co dělat</a:t>
            </a:r>
            <a:r>
              <a:rPr lang="pl-PL" dirty="0"/>
              <a:t>. praha: centrum pro bezpečný stát, 2008. </a:t>
            </a:r>
          </a:p>
          <a:p>
            <a:endParaRPr lang="it-IT" dirty="0"/>
          </a:p>
          <a:p>
            <a:endParaRPr lang="en-US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8071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160</TotalTime>
  <Words>511</Words>
  <Application>Microsoft Office PowerPoint</Application>
  <PresentationFormat>Předvádění na obrazovce (4:3)</PresentationFormat>
  <Paragraphs>59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Tok</vt:lpstr>
      <vt:lpstr>Prezentace</vt:lpstr>
      <vt:lpstr>Snímek 1</vt:lpstr>
      <vt:lpstr>ANOTACE</vt:lpstr>
      <vt:lpstr>1. POMOC - KRVÁCENÍ</vt:lpstr>
      <vt:lpstr>KRVÁCENÍ</vt:lpstr>
      <vt:lpstr>KRVÁCENÍ – 1. POMOC</vt:lpstr>
      <vt:lpstr>KRVÁCENÍ – 1. POMOC</vt:lpstr>
      <vt:lpstr>Snímek 7</vt:lpstr>
      <vt:lpstr>KRVÁCENÍ -1. POMOC</vt:lpstr>
      <vt:lpstr>ZÁSAH ELEKTRICKÝM PROUDEM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Navrátilová Hana</dc:creator>
  <cp:lastModifiedBy>Dum</cp:lastModifiedBy>
  <cp:revision>16</cp:revision>
  <dcterms:created xsi:type="dcterms:W3CDTF">2013-02-05T08:50:10Z</dcterms:created>
  <dcterms:modified xsi:type="dcterms:W3CDTF">2014-04-01T20:00:35Z</dcterms:modified>
</cp:coreProperties>
</file>