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51845-7EAB-4ACF-BE27-000094273598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72F3F-9EBE-43F6-A455-FA33BFF7A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51845-7EAB-4ACF-BE27-000094273598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72F3F-9EBE-43F6-A455-FA33BFF7A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51845-7EAB-4ACF-BE27-000094273598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72F3F-9EBE-43F6-A455-FA33BFF7A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51845-7EAB-4ACF-BE27-000094273598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72F3F-9EBE-43F6-A455-FA33BFF7A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51845-7EAB-4ACF-BE27-000094273598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72F3F-9EBE-43F6-A455-FA33BFF7A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51845-7EAB-4ACF-BE27-000094273598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72F3F-9EBE-43F6-A455-FA33BFF7A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51845-7EAB-4ACF-BE27-000094273598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72F3F-9EBE-43F6-A455-FA33BFF7A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51845-7EAB-4ACF-BE27-000094273598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72F3F-9EBE-43F6-A455-FA33BFF7A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51845-7EAB-4ACF-BE27-000094273598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8F72F3F-9EBE-43F6-A455-FA33BFF7A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51845-7EAB-4ACF-BE27-000094273598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72F3F-9EBE-43F6-A455-FA33BFF7A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51845-7EAB-4ACF-BE27-000094273598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72F3F-9EBE-43F6-A455-FA33BFF7A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3B51845-7EAB-4ACF-BE27-000094273598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8F72F3F-9EBE-43F6-A455-FA33BFF7AE0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441229264"/>
              </p:ext>
            </p:extLst>
          </p:nvPr>
        </p:nvGraphicFramePr>
        <p:xfrm>
          <a:off x="-188622" y="0"/>
          <a:ext cx="9361242" cy="7020119"/>
        </p:xfrm>
        <a:graphic>
          <a:graphicData uri="http://schemas.openxmlformats.org/presentationml/2006/ole">
            <p:oleObj spid="_x0000_s1034" name="Prezentace" r:id="rId3" imgW="3086231" imgH="2314886" progId="PowerPoint.Show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1983674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VYSVĚTLIT ŽÁKŮM, CO JE NEODKLADNÁ PRVNÍ POMOC, POPSAT A VYZKOUŠET </a:t>
            </a:r>
            <a:r>
              <a:rPr lang="cs-CZ" dirty="0" smtClean="0"/>
              <a:t>SI, </a:t>
            </a:r>
            <a:r>
              <a:rPr lang="cs-CZ" dirty="0" smtClean="0"/>
              <a:t>JAK POSTIŽENÉHO ULOŽIT DO STABILIZOVANÉ POLOHY, JAK PROVÁDĚT NEPŘÍMOU MASÁŽ SRDCE A UMĚLÉ DÝCHÁNÍ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69804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PRVNÍ POMOC</a:t>
            </a:r>
            <a:br>
              <a:rPr lang="cs-CZ" dirty="0" smtClean="0"/>
            </a:br>
            <a:r>
              <a:rPr lang="cs-CZ" dirty="0" smtClean="0"/>
              <a:t>NEODKLADNÁ PRVNÍ POMOC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STABILIZOVANÁ POLOHA</a:t>
            </a:r>
          </a:p>
          <a:p>
            <a:r>
              <a:rPr lang="cs-CZ" dirty="0" smtClean="0"/>
              <a:t>NEPŘÍMÁ MASÁŽ SRDCE</a:t>
            </a:r>
          </a:p>
          <a:p>
            <a:r>
              <a:rPr lang="cs-CZ" dirty="0" smtClean="0"/>
              <a:t>UMĚLÉ DÝCHÁNÍ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22264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dirty="0" smtClean="0"/>
              <a:t>CO JE NEODKLADNÁ PRVNÍ POMOC?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 Neodkladná první pomoc = první pomoc, která postiženému zachraňuje život</a:t>
            </a:r>
          </a:p>
          <a:p>
            <a:r>
              <a:rPr lang="cs-CZ" dirty="0" smtClean="0"/>
              <a:t>Zástava srdce a dýchání            RESUSTITACE</a:t>
            </a:r>
          </a:p>
          <a:p>
            <a:r>
              <a:rPr lang="cs-CZ" dirty="0" smtClean="0"/>
              <a:t>Nejprve se přesvědčte, zda je okolí postiženého bezpečné !!!</a:t>
            </a:r>
          </a:p>
          <a:p>
            <a:r>
              <a:rPr lang="cs-CZ" dirty="0" smtClean="0"/>
              <a:t>Nikdy nepřeceňuj své síly a vždy zavolej odborníky (mohou ti svou radou pomoci i po telefonu)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</a:t>
            </a:r>
            <a:r>
              <a:rPr lang="cs-CZ" sz="3600" dirty="0" smtClean="0">
                <a:solidFill>
                  <a:srgbClr val="FF0000"/>
                </a:solidFill>
              </a:rPr>
              <a:t>VOLAT 155 ( 112)</a:t>
            </a:r>
          </a:p>
          <a:p>
            <a:pPr marL="0" indent="0" algn="ctr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VČAS A SPRÁVNĚ POSKYTNUTÁ PRVNÍ POMOC ZACHRAŇUJE ŽIVOTY</a:t>
            </a:r>
          </a:p>
          <a:p>
            <a:pPr marL="0" indent="0" algn="ctr">
              <a:buNone/>
            </a:pPr>
            <a:endParaRPr lang="cs-CZ" sz="24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226708" y="2924944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189864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600" dirty="0" smtClean="0"/>
              <a:t>JAK SE ZACHOVAT, POKUD POSTIŽENÝ NEREAGUJE?</a:t>
            </a:r>
            <a:endParaRPr lang="cs-CZ" sz="36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DÝCHÁ NORMÁLNĚ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NEDÝCHÁ NORMÁLNĚ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Přivoláme pomoc kolemjdoucích</a:t>
            </a:r>
          </a:p>
          <a:p>
            <a:r>
              <a:rPr lang="cs-CZ" dirty="0" smtClean="0"/>
              <a:t>Zajistíme průchodnost dýchacích cest</a:t>
            </a:r>
          </a:p>
          <a:p>
            <a:r>
              <a:rPr lang="cs-CZ" dirty="0" smtClean="0"/>
              <a:t>Uložíme postiženého do stabilizované polohy</a:t>
            </a:r>
          </a:p>
          <a:p>
            <a:r>
              <a:rPr lang="cs-CZ" dirty="0" smtClean="0"/>
              <a:t>Nezbytná další opatření – krvácení, protišoková opatření……</a:t>
            </a:r>
          </a:p>
          <a:p>
            <a:r>
              <a:rPr lang="cs-CZ" dirty="0" smtClean="0"/>
              <a:t>Kontrola dýchání</a:t>
            </a:r>
          </a:p>
          <a:p>
            <a:r>
              <a:rPr lang="cs-CZ" dirty="0" smtClean="0"/>
              <a:t>VOLAT 155, 112</a:t>
            </a:r>
          </a:p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Zajistit průchodnost dýchacích cest</a:t>
            </a:r>
          </a:p>
          <a:p>
            <a:r>
              <a:rPr lang="cs-CZ" dirty="0" smtClean="0"/>
              <a:t>VOLAT 155, 112</a:t>
            </a:r>
          </a:p>
          <a:p>
            <a:r>
              <a:rPr lang="cs-CZ" dirty="0" smtClean="0"/>
              <a:t>Neodkladně zahájit resuscitaci ( jiná u dětí a u dospělých)</a:t>
            </a:r>
          </a:p>
          <a:p>
            <a:r>
              <a:rPr lang="cs-CZ" dirty="0" smtClean="0"/>
              <a:t>Pokračovat až do příjezdu lékaře</a:t>
            </a:r>
          </a:p>
          <a:p>
            <a:r>
              <a:rPr lang="cs-CZ" dirty="0" smtClean="0"/>
              <a:t>RESUSCITACE JE FYZICKY VELMI NÁROČNÁ – je dobré se střídat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244340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build="p" animBg="1"/>
      <p:bldP spid="8" grpId="0" build="p" animBg="1"/>
      <p:bldP spid="7" grpId="0" build="p" animBg="1"/>
      <p:bldP spid="9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STABILIZOVANÁ POLOHA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/>
              <a:t>CÍLEM TÉTO POLOHY JE ZAJISTIT PRŮCHODNOST DÝCHACÍCH CEST A ZAMEZIT MOŽNÉMU VDECHNUTÍ ZVRATKŮ</a:t>
            </a:r>
          </a:p>
          <a:p>
            <a:r>
              <a:rPr lang="cs-CZ" u="sng" dirty="0" smtClean="0"/>
              <a:t>JAK NA TO?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Uložte postiženého na záda a poklekněte vedle něho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Paži blíže k sobě položte do pravého úhlu vůči tělu dlaní vzhůru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Vzdálenější paži položte postiženému na hrudník a přidržte ji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Druhou rukou uchopte postiženého za protilehlou dolní končetinu pod kolenem a zvolna ho otočte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Zajistěte mírný záklon hlavy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840936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782666"/>
            <a:ext cx="8208912" cy="578184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426329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NEPŘÍMÁ MASÁŽ SRDCE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U DOSPĚLÝCH 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U DĚTÍ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/>
              <a:t>Postiženého položte na záda, nejlépe na tvrdou podložku</a:t>
            </a:r>
          </a:p>
          <a:p>
            <a:r>
              <a:rPr lang="cs-CZ" dirty="0" smtClean="0"/>
              <a:t>Přiložte dlaň na hrudní kost, druhou ruku položte na ni a sepněte prsty</a:t>
            </a:r>
          </a:p>
          <a:p>
            <a:r>
              <a:rPr lang="cs-CZ" dirty="0" smtClean="0"/>
              <a:t>Nataženými pažemi stlačujte hrudní kost o 4-5 cm</a:t>
            </a:r>
          </a:p>
          <a:p>
            <a:r>
              <a:rPr lang="cs-CZ" dirty="0" smtClean="0"/>
              <a:t>Frekvence stlačení je 100 za minutu</a:t>
            </a:r>
          </a:p>
          <a:p>
            <a:r>
              <a:rPr lang="cs-CZ" dirty="0" smtClean="0"/>
              <a:t>Každé stlačení vystřídá pravidelně uvolnění, paže zůstávají napjaté na hrudníku</a:t>
            </a:r>
          </a:p>
          <a:p>
            <a:r>
              <a:rPr lang="cs-CZ" dirty="0" smtClean="0"/>
              <a:t>MŮŽE DOJÍT K ZLOMENINĚ ŽEBER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/>
              <a:t>Postiženého položte na záda, nejlépe na tvrdou </a:t>
            </a:r>
            <a:r>
              <a:rPr lang="cs-CZ" dirty="0" smtClean="0"/>
              <a:t>podložku</a:t>
            </a:r>
          </a:p>
          <a:p>
            <a:r>
              <a:rPr lang="cs-CZ" dirty="0" smtClean="0"/>
              <a:t>Položte dlaň jedné ruky doprostřed hrudníku ( u novorozenců dva prsty na dolní 1/3 hrudní kosti)</a:t>
            </a:r>
          </a:p>
          <a:p>
            <a:r>
              <a:rPr lang="cs-CZ" dirty="0" smtClean="0"/>
              <a:t>Stlačujeme jemněji asi o 1/3 průměru hrudníku</a:t>
            </a:r>
          </a:p>
          <a:p>
            <a:r>
              <a:rPr lang="cs-CZ" dirty="0" smtClean="0"/>
              <a:t>Frekvence stlačení je 120 za minutu</a:t>
            </a:r>
          </a:p>
          <a:p>
            <a:r>
              <a:rPr lang="cs-CZ" dirty="0" smtClean="0"/>
              <a:t>U novorozenců masáž provádíme  ukazovákem a prostředníkem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99577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  <p:bldP spid="6" grpId="0" build="p" animBg="1"/>
      <p:bldP spid="5" grpId="0" build="p" animBg="1"/>
      <p:bldP spid="7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NavratilovaH\Desktop\prvni-pomoc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44126"/>
            <a:ext cx="6624736" cy="662473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291820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UMĚLÉ DÝCHÁNÍ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Postiženého uložte na záda a uvolněte mu dýchací cesty – zvednutím brady provedete záklon hlavy</a:t>
            </a:r>
          </a:p>
          <a:p>
            <a:r>
              <a:rPr lang="cs-CZ" dirty="0" smtClean="0"/>
              <a:t>Palcem a ukazovákem druhé ruky mu stiskněte nosní dírky</a:t>
            </a:r>
          </a:p>
          <a:p>
            <a:r>
              <a:rPr lang="cs-CZ" dirty="0" smtClean="0"/>
              <a:t>Po nádechu vdechujte postiženému vzduch do dýchacích cest – u dospělých ústy, u dětí ústy i nosem</a:t>
            </a:r>
          </a:p>
          <a:p>
            <a:r>
              <a:rPr lang="cs-CZ" dirty="0" smtClean="0"/>
              <a:t>U dospělých dýcháme frekvencí 8-10 vdechů za minutu, u dětí frekvencí až 30 vdechů u novorozenců</a:t>
            </a:r>
          </a:p>
          <a:p>
            <a:r>
              <a:rPr lang="cs-CZ" dirty="0" smtClean="0"/>
              <a:t>Sledujte, zda se zvedá hrudník. Pokud ne, pokračujte až do příjezdu lékaře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777500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NavratilovaH\Desktop\prvni-pomoc-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64830"/>
            <a:ext cx="6460604" cy="646060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241628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000" dirty="0" smtClean="0"/>
              <a:t>DŮLEŽITÉ INFORMACE NA ZÁVĚR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O lidském životě rozhodují první minuty do příjezdu záchranné služby!</a:t>
            </a:r>
          </a:p>
          <a:p>
            <a:r>
              <a:rPr lang="cs-CZ" dirty="0" smtClean="0"/>
              <a:t>Pokud nemáme výcvik zdravotníka, provádíme pouze nepřímou masáž srdce – rytmicky stlačujeme střed hrudníku do hloubky 5 cm</a:t>
            </a:r>
          </a:p>
          <a:p>
            <a:r>
              <a:rPr lang="cs-CZ" dirty="0" smtClean="0"/>
              <a:t>Pokud jsme si jisti, že zvládáme i dýchání z plic do plic, můžeme střídat s kompresí v poměru 2:30</a:t>
            </a:r>
          </a:p>
          <a:p>
            <a:pPr algn="ctr"/>
            <a:r>
              <a:rPr lang="cs-CZ" dirty="0" smtClean="0"/>
              <a:t>MÉNĚ JE VÍCE – DĚLEJME POŘÁDNĚ TO, CO BEZPEČNĚ ZVLÁDNEME</a:t>
            </a:r>
          </a:p>
          <a:p>
            <a:pPr algn="ctr"/>
            <a:r>
              <a:rPr lang="cs-CZ" dirty="0" smtClean="0"/>
              <a:t>VŽDY ZAVOLEJ OBBORNOU POMOC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820892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it-IT" dirty="0"/>
              <a:t>Stabilizovaná poloha. </a:t>
            </a:r>
            <a:r>
              <a:rPr lang="it-IT" dirty="0" smtClean="0"/>
              <a:t>[http</a:t>
            </a:r>
            <a:r>
              <a:rPr lang="it-IT" smtClean="0"/>
              <a:t>://</a:t>
            </a:r>
            <a:r>
              <a:rPr lang="it-IT" smtClean="0"/>
              <a:t>vademecum-zdravi.cz/kurz-prvni-pomoci[cit</a:t>
            </a:r>
            <a:r>
              <a:rPr lang="it-IT" dirty="0"/>
              <a:t>. 2013-02-03]. </a:t>
            </a:r>
          </a:p>
          <a:p>
            <a:r>
              <a:rPr lang="cs-CZ" dirty="0"/>
              <a:t>Nepřímá masáž srdce. </a:t>
            </a:r>
            <a:r>
              <a:rPr lang="cs-CZ" dirty="0" smtClean="0"/>
              <a:t>[http://www.</a:t>
            </a:r>
            <a:r>
              <a:rPr lang="cs-CZ" dirty="0" err="1" smtClean="0"/>
              <a:t>pevi.cz</a:t>
            </a:r>
            <a:r>
              <a:rPr lang="cs-CZ" dirty="0" smtClean="0"/>
              <a:t>/</a:t>
            </a:r>
            <a:r>
              <a:rPr lang="cs-CZ" dirty="0" err="1" smtClean="0"/>
              <a:t>zajimavosti</a:t>
            </a:r>
            <a:r>
              <a:rPr lang="cs-CZ" dirty="0" smtClean="0"/>
              <a:t>-z-oboru/</a:t>
            </a:r>
            <a:r>
              <a:rPr lang="cs-CZ" dirty="0" err="1" smtClean="0"/>
              <a:t>neprima</a:t>
            </a:r>
            <a:r>
              <a:rPr lang="cs-CZ" dirty="0" smtClean="0"/>
              <a:t>-</a:t>
            </a:r>
            <a:r>
              <a:rPr lang="cs-CZ" dirty="0" err="1" smtClean="0"/>
              <a:t>masaz</a:t>
            </a:r>
            <a:r>
              <a:rPr lang="cs-CZ" dirty="0" smtClean="0"/>
              <a:t>-srdce-a-</a:t>
            </a:r>
            <a:r>
              <a:rPr lang="cs-CZ" dirty="0" err="1" smtClean="0"/>
              <a:t>dychani</a:t>
            </a:r>
            <a:r>
              <a:rPr lang="cs-CZ" dirty="0" smtClean="0"/>
              <a:t>-z-</a:t>
            </a:r>
            <a:r>
              <a:rPr lang="cs-CZ" dirty="0" err="1" smtClean="0"/>
              <a:t>ust</a:t>
            </a:r>
            <a:r>
              <a:rPr lang="cs-CZ" dirty="0" smtClean="0"/>
              <a:t>-do-</a:t>
            </a:r>
            <a:r>
              <a:rPr lang="cs-CZ" dirty="0" err="1" smtClean="0"/>
              <a:t>ust.html</a:t>
            </a:r>
            <a:r>
              <a:rPr lang="cs-CZ" dirty="0" smtClean="0"/>
              <a:t>]. </a:t>
            </a:r>
            <a:r>
              <a:rPr lang="cs-CZ" dirty="0"/>
              <a:t>[cit. 2013-02-03]. </a:t>
            </a:r>
            <a:endParaRPr lang="cs-CZ" dirty="0" smtClean="0"/>
          </a:p>
          <a:p>
            <a:r>
              <a:rPr lang="pl-PL" i="1" dirty="0"/>
              <a:t>Co dělat</a:t>
            </a:r>
            <a:r>
              <a:rPr lang="pl-PL" dirty="0"/>
              <a:t>. praha: centrum pro bezpečný stát, 2008.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569000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228</TotalTime>
  <Words>532</Words>
  <Application>Microsoft Office PowerPoint</Application>
  <PresentationFormat>Předvádění na obrazovce (4:3)</PresentationFormat>
  <Paragraphs>65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Tok</vt:lpstr>
      <vt:lpstr>Prezentace</vt:lpstr>
      <vt:lpstr>Snímek 1</vt:lpstr>
      <vt:lpstr>ANOTACE</vt:lpstr>
      <vt:lpstr>PRVNÍ POMOC NEODKLADNÁ PRVNÍ POMOC</vt:lpstr>
      <vt:lpstr>CO JE NEODKLADNÁ PRVNÍ POMOC?</vt:lpstr>
      <vt:lpstr>JAK SE ZACHOVAT, POKUD POSTIŽENÝ NEREAGUJE?</vt:lpstr>
      <vt:lpstr>STABILIZOVANÁ POLOHA</vt:lpstr>
      <vt:lpstr>Snímek 7</vt:lpstr>
      <vt:lpstr>NEPŘÍMÁ MASÁŽ SRDCE</vt:lpstr>
      <vt:lpstr>Snímek 9</vt:lpstr>
      <vt:lpstr>UMĚLÉ DÝCHÁNÍ</vt:lpstr>
      <vt:lpstr>Snímek 11</vt:lpstr>
      <vt:lpstr>DŮLEŽITÉ INFORMACE NA ZÁVĚR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Navrátilová Hana</dc:creator>
  <cp:lastModifiedBy>Dum</cp:lastModifiedBy>
  <cp:revision>21</cp:revision>
  <dcterms:created xsi:type="dcterms:W3CDTF">2013-02-02T13:20:10Z</dcterms:created>
  <dcterms:modified xsi:type="dcterms:W3CDTF">2014-04-01T19:56:20Z</dcterms:modified>
</cp:coreProperties>
</file>