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83481" autoAdjust="0"/>
  </p:normalViewPr>
  <p:slideViewPr>
    <p:cSldViewPr>
      <p:cViewPr>
        <p:scale>
          <a:sx n="75" d="100"/>
          <a:sy n="75" d="100"/>
        </p:scale>
        <p:origin x="-1014" y="-8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8BF41E-8A9B-4A86-BDA3-7A5866C8C5C3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78A4F8-49F6-44F0-957B-5891827164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10360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78A4F8-49F6-44F0-957B-58918271645B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04749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78A4F8-49F6-44F0-957B-58918271645B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05860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5A1F6-1795-4927-9489-CE18DF62BA1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59326-A0AC-4FC3-9A41-85DD595E35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5A1F6-1795-4927-9489-CE18DF62BA1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59326-A0AC-4FC3-9A41-85DD595E35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5A1F6-1795-4927-9489-CE18DF62BA1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59326-A0AC-4FC3-9A41-85DD595E35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5A1F6-1795-4927-9489-CE18DF62BA1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59326-A0AC-4FC3-9A41-85DD595E35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5A1F6-1795-4927-9489-CE18DF62BA1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59326-A0AC-4FC3-9A41-85DD595E35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5A1F6-1795-4927-9489-CE18DF62BA1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59326-A0AC-4FC3-9A41-85DD595E35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5A1F6-1795-4927-9489-CE18DF62BA1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59326-A0AC-4FC3-9A41-85DD595E35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5A1F6-1795-4927-9489-CE18DF62BA1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59326-A0AC-4FC3-9A41-85DD595E35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5A1F6-1795-4927-9489-CE18DF62BA1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6FC59326-A0AC-4FC3-9A41-85DD595E35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5A1F6-1795-4927-9489-CE18DF62BA1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59326-A0AC-4FC3-9A41-85DD595E35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5A1F6-1795-4927-9489-CE18DF62BA1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C59326-A0AC-4FC3-9A41-85DD595E35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035A1F6-1795-4927-9489-CE18DF62BA1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FC59326-A0AC-4FC3-9A41-85DD595E351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package" Target="../embeddings/Prezentace_aplikace_Microsoft_Office_PowerPoint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792130352"/>
              </p:ext>
            </p:extLst>
          </p:nvPr>
        </p:nvGraphicFramePr>
        <p:xfrm>
          <a:off x="155262" y="116632"/>
          <a:ext cx="8881234" cy="6660154"/>
        </p:xfrm>
        <a:graphic>
          <a:graphicData uri="http://schemas.openxmlformats.org/presentationml/2006/ole">
            <p:oleObj spid="_x0000_s1031" name="Prezentace" r:id="rId4" imgW="4119533" imgH="3089039" progId="PowerPoint.Show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725802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POPSAT A VYSVĚTLIT ŽÁKŮM JAK ROZEZNAT POPÁLENINY, OMRZLINY, ÚPAL A ÚŽEH. ZJISTIT ZÁSADY 1. POMOCI U TĚCHTO DRUHŮ ONEMOCNĚNÍ.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88502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1. POMOC - POPÁLENINY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POPÁLENINY</a:t>
            </a:r>
          </a:p>
          <a:p>
            <a:r>
              <a:rPr lang="cs-CZ" dirty="0" smtClean="0"/>
              <a:t>OMRZLINY</a:t>
            </a:r>
          </a:p>
          <a:p>
            <a:r>
              <a:rPr lang="cs-CZ" dirty="0" smtClean="0"/>
              <a:t>ÚŽEH</a:t>
            </a:r>
          </a:p>
          <a:p>
            <a:r>
              <a:rPr lang="cs-CZ" dirty="0" smtClean="0"/>
              <a:t>ÚPAL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29343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dirty="0" smtClean="0"/>
              <a:t>POPÁLENINY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cs-CZ" b="1" u="sng" dirty="0">
                <a:solidFill>
                  <a:schemeClr val="tx1"/>
                </a:solidFill>
              </a:rPr>
              <a:t>Popáleniny</a:t>
            </a:r>
            <a:r>
              <a:rPr lang="cs-CZ" dirty="0"/>
              <a:t> patří mezi závažná </a:t>
            </a:r>
            <a:r>
              <a:rPr lang="cs-CZ" dirty="0" smtClean="0"/>
              <a:t>poranění, neměla by </a:t>
            </a:r>
            <a:r>
              <a:rPr lang="cs-CZ" dirty="0"/>
              <a:t>být nikdy podceňována</a:t>
            </a:r>
            <a:r>
              <a:rPr lang="cs-CZ" dirty="0" smtClean="0"/>
              <a:t>. Jsou způsobena dlouhodobějším p</a:t>
            </a:r>
          </a:p>
          <a:p>
            <a:r>
              <a:rPr lang="cs-CZ" b="1" u="sng" dirty="0" smtClean="0"/>
              <a:t>Podle </a:t>
            </a:r>
            <a:r>
              <a:rPr lang="cs-CZ" b="1" u="sng" dirty="0"/>
              <a:t>hloubky </a:t>
            </a:r>
            <a:r>
              <a:rPr lang="cs-CZ" dirty="0"/>
              <a:t>je můžeme zařadit do několika stupňů:</a:t>
            </a:r>
          </a:p>
          <a:p>
            <a:pPr marL="0" indent="0">
              <a:buNone/>
            </a:pPr>
            <a:r>
              <a:rPr lang="cs-CZ" b="1" dirty="0" smtClean="0"/>
              <a:t>      </a:t>
            </a:r>
            <a:r>
              <a:rPr lang="cs-CZ" b="1" dirty="0"/>
              <a:t>I. stupeň </a:t>
            </a:r>
            <a:r>
              <a:rPr lang="cs-CZ" dirty="0" smtClean="0"/>
              <a:t>– (lehčí opaření) zarudnutí, bolestivé, </a:t>
            </a:r>
            <a:r>
              <a:rPr lang="cs-CZ" dirty="0"/>
              <a:t>ke zhojení dochází spontánně během několika dnů.</a:t>
            </a:r>
          </a:p>
          <a:p>
            <a:pPr marL="0" indent="0">
              <a:buNone/>
            </a:pPr>
            <a:r>
              <a:rPr lang="cs-CZ" b="1" dirty="0" smtClean="0"/>
              <a:t>     II. </a:t>
            </a:r>
            <a:r>
              <a:rPr lang="cs-CZ" b="1" dirty="0"/>
              <a:t>stupeň </a:t>
            </a:r>
            <a:r>
              <a:rPr lang="cs-CZ" dirty="0" smtClean="0"/>
              <a:t>– opuchlá a zarudlá kůže, puchýř, </a:t>
            </a:r>
            <a:r>
              <a:rPr lang="cs-CZ" dirty="0"/>
              <a:t>únik plasmy z </a:t>
            </a:r>
            <a:r>
              <a:rPr lang="cs-CZ" dirty="0" smtClean="0"/>
              <a:t>kapilár, </a:t>
            </a:r>
            <a:r>
              <a:rPr lang="cs-CZ" dirty="0"/>
              <a:t>hojení spontánní do dvou týdnů.</a:t>
            </a:r>
          </a:p>
          <a:p>
            <a:pPr marL="0" indent="0">
              <a:buNone/>
            </a:pPr>
            <a:r>
              <a:rPr lang="cs-CZ" b="1" dirty="0" smtClean="0"/>
              <a:t>     III</a:t>
            </a:r>
            <a:r>
              <a:rPr lang="cs-CZ" b="1" dirty="0"/>
              <a:t>. stupeň </a:t>
            </a:r>
            <a:r>
              <a:rPr lang="cs-CZ" dirty="0"/>
              <a:t>– </a:t>
            </a:r>
            <a:r>
              <a:rPr lang="cs-CZ" dirty="0" smtClean="0"/>
              <a:t>postižení </a:t>
            </a:r>
            <a:r>
              <a:rPr lang="cs-CZ" dirty="0"/>
              <a:t>kůže v celé tloušťce, případně i podkoží, </a:t>
            </a:r>
            <a:r>
              <a:rPr lang="cs-CZ" dirty="0" smtClean="0"/>
              <a:t>  </a:t>
            </a:r>
            <a:r>
              <a:rPr lang="cs-CZ" dirty="0"/>
              <a:t>hojení je pomalé, nutné je chirurgické řešení </a:t>
            </a:r>
            <a:r>
              <a:rPr lang="cs-CZ" dirty="0" smtClean="0"/>
              <a:t>a </a:t>
            </a:r>
            <a:r>
              <a:rPr lang="cs-CZ" dirty="0"/>
              <a:t>následně autotransplantace, spontánní hojení je možné jen u malých rozsahů.</a:t>
            </a:r>
          </a:p>
          <a:p>
            <a:pPr marL="0" indent="0">
              <a:buNone/>
            </a:pPr>
            <a:r>
              <a:rPr lang="cs-CZ" b="1" dirty="0" smtClean="0"/>
              <a:t>     IV</a:t>
            </a:r>
            <a:r>
              <a:rPr lang="cs-CZ" b="1" dirty="0"/>
              <a:t>. stupeň </a:t>
            </a:r>
            <a:r>
              <a:rPr lang="cs-CZ" dirty="0"/>
              <a:t>– zuhelnatění – často jsou postiženy i svaly, šlachy, </a:t>
            </a:r>
            <a:r>
              <a:rPr lang="cs-CZ" dirty="0" smtClean="0"/>
              <a:t> </a:t>
            </a:r>
            <a:r>
              <a:rPr lang="cs-CZ" dirty="0"/>
              <a:t>kosti. Chirurgickým řešením jsou často amputace postižených končetin.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NavratilovaH\AppData\Local\Microsoft\Windows\Temporary Internet Files\Content.IE5\S7687CZ2\MC90043149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6064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606465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POPÁLENINY – 1. POMOC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cs-CZ" dirty="0"/>
              <a:t>Odstranit poraněného z dosahu působení škodliviny, uhasit oděv, odpojit elektrický proud, dopravit do bezpečí</a:t>
            </a:r>
            <a:endParaRPr lang="cs-CZ" dirty="0" smtClean="0"/>
          </a:p>
          <a:p>
            <a:r>
              <a:rPr lang="cs-CZ" dirty="0" smtClean="0"/>
              <a:t>Chlazení postiženého místa vlažnými roztoky, pozor na podchlazení především u malých dětí</a:t>
            </a:r>
          </a:p>
          <a:p>
            <a:r>
              <a:rPr lang="cs-CZ" dirty="0" smtClean="0"/>
              <a:t>Ránu nečistit, nedezinfikovat, neodstraňovat puchýře a přikrýt nejlépe čistou látkou</a:t>
            </a:r>
          </a:p>
          <a:p>
            <a:r>
              <a:rPr lang="cs-CZ" dirty="0" smtClean="0"/>
              <a:t>Při menších popáleninách navštívit pouze praktického lékaře</a:t>
            </a:r>
          </a:p>
          <a:p>
            <a:r>
              <a:rPr lang="cs-CZ" dirty="0" smtClean="0"/>
              <a:t>U rozsáhlejších popálenin okamžitě volat záchrannou zdravotní službu – 155</a:t>
            </a:r>
          </a:p>
          <a:p>
            <a:r>
              <a:rPr lang="cs-CZ" dirty="0" smtClean="0"/>
              <a:t>Postiženého sledovat, pokud dojde k </a:t>
            </a:r>
            <a:r>
              <a:rPr lang="cs-CZ" dirty="0" smtClean="0"/>
              <a:t>šoku, </a:t>
            </a:r>
            <a:r>
              <a:rPr lang="cs-CZ" dirty="0" smtClean="0"/>
              <a:t>použít pravidel 5T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952517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OMRZLINY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cs-CZ" b="1" u="sng" dirty="0"/>
              <a:t>Omrzliny</a:t>
            </a:r>
            <a:r>
              <a:rPr lang="cs-CZ" dirty="0"/>
              <a:t> jsou nebezpečná poškození kůže, vzniklé dlouhodobějším působením nízkých </a:t>
            </a:r>
            <a:r>
              <a:rPr lang="cs-CZ" dirty="0" smtClean="0"/>
              <a:t>teplot (přispívá i vítr a vlhkost).</a:t>
            </a:r>
          </a:p>
          <a:p>
            <a:r>
              <a:rPr lang="cs-CZ" dirty="0"/>
              <a:t>Omrzliny dělíme, podobně jako popáleniny, podle jejich závažnosti a </a:t>
            </a:r>
            <a:r>
              <a:rPr lang="cs-CZ" dirty="0" smtClean="0"/>
              <a:t>příznaků </a:t>
            </a:r>
            <a:r>
              <a:rPr lang="cs-CZ" b="1" u="sng" dirty="0" smtClean="0"/>
              <a:t>do několika stupňů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/>
              <a:t>1. stupně </a:t>
            </a:r>
            <a:r>
              <a:rPr lang="cs-CZ" dirty="0"/>
              <a:t>– postižená kůže je následkem zúžení cév nedokrvená, bílá, chladná a necitlivá; po zahřátí dochází k zčervenání a otoku kůže a následně k úplnému </a:t>
            </a:r>
            <a:r>
              <a:rPr lang="cs-CZ" dirty="0" smtClean="0"/>
              <a:t>uzdravení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b="1" dirty="0"/>
              <a:t>2. stupně </a:t>
            </a:r>
            <a:r>
              <a:rPr lang="cs-CZ" dirty="0"/>
              <a:t>– se projevují po 1-3 dnech od omrznutí, a to vznikem puchýřů a fialového zbarvení kůže; </a:t>
            </a:r>
            <a:endParaRPr lang="cs-CZ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</a:t>
            </a:r>
            <a:r>
              <a:rPr lang="cs-CZ" b="1" dirty="0"/>
              <a:t>3. stupně </a:t>
            </a:r>
            <a:r>
              <a:rPr lang="cs-CZ" dirty="0"/>
              <a:t>– se objevují až po několika dnech jako typické zčernání a ztvrdnutí poškozené </a:t>
            </a:r>
            <a:r>
              <a:rPr lang="cs-CZ" dirty="0" smtClean="0"/>
              <a:t>tkáně. </a:t>
            </a:r>
            <a:r>
              <a:rPr lang="cs-CZ" dirty="0"/>
              <a:t>Chirurgickým řešením jsou často amputace </a:t>
            </a:r>
            <a:r>
              <a:rPr lang="cs-CZ" dirty="0" smtClean="0"/>
              <a:t>postižených míst - prstů </a:t>
            </a:r>
            <a:endParaRPr lang="cs-CZ" dirty="0"/>
          </a:p>
        </p:txBody>
      </p:sp>
      <p:pic>
        <p:nvPicPr>
          <p:cNvPr id="3074" name="Picture 2" descr="C:\Users\NavratilovaH\AppData\Local\Microsoft\Windows\Temporary Internet Files\Content.IE5\DE4CGPLA\MC90044057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0"/>
            <a:ext cx="2056539" cy="2056539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552913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OMRZLINY – 1. POMOC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dirty="0" smtClean="0"/>
              <a:t>Zabránit dalšímu ochlazování – vysvléct mokré oblečení</a:t>
            </a:r>
          </a:p>
          <a:p>
            <a:r>
              <a:rPr lang="cs-CZ" dirty="0" smtClean="0"/>
              <a:t>Obnovit krevní oběh v postižených místech – zahřívání vlastním nebo cizím tělem, masírování okolí, pohyb, vodní lázeň do 40</a:t>
            </a:r>
            <a:r>
              <a:rPr lang="cs-CZ" dirty="0"/>
              <a:t> °</a:t>
            </a:r>
            <a:r>
              <a:rPr lang="cs-CZ" dirty="0" smtClean="0"/>
              <a:t>C</a:t>
            </a:r>
          </a:p>
          <a:p>
            <a:r>
              <a:rPr lang="cs-CZ" dirty="0" smtClean="0"/>
              <a:t>Podchytit </a:t>
            </a:r>
            <a:r>
              <a:rPr lang="cs-CZ" dirty="0"/>
              <a:t>dehydrataci organismu – podáváme teplé slazené nápoje</a:t>
            </a:r>
            <a:r>
              <a:rPr lang="cs-CZ" dirty="0" smtClean="0"/>
              <a:t> </a:t>
            </a:r>
          </a:p>
          <a:p>
            <a:r>
              <a:rPr lang="cs-CZ" dirty="0"/>
              <a:t>Postižené místo přikryjeme </a:t>
            </a:r>
            <a:r>
              <a:rPr lang="cs-CZ" dirty="0" smtClean="0"/>
              <a:t>sterilní látkou, obvazem</a:t>
            </a:r>
          </a:p>
          <a:p>
            <a:r>
              <a:rPr lang="cs-CZ" dirty="0" smtClean="0"/>
              <a:t>Nepodáváme </a:t>
            </a:r>
            <a:r>
              <a:rPr lang="cs-CZ" dirty="0"/>
              <a:t>žádné léky ani neaplikujeme žádné </a:t>
            </a:r>
            <a:r>
              <a:rPr lang="cs-CZ" dirty="0" smtClean="0"/>
              <a:t>masti</a:t>
            </a:r>
          </a:p>
          <a:p>
            <a:r>
              <a:rPr lang="cs-CZ" dirty="0" smtClean="0"/>
              <a:t>U </a:t>
            </a:r>
            <a:r>
              <a:rPr lang="cs-CZ" dirty="0"/>
              <a:t>rozsáhlejších </a:t>
            </a:r>
            <a:r>
              <a:rPr lang="cs-CZ" dirty="0" smtClean="0"/>
              <a:t>omrzlin </a:t>
            </a:r>
            <a:r>
              <a:rPr lang="cs-CZ" dirty="0"/>
              <a:t>okamžitě volat záchrannou zdravotní službu – 155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801906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ÚŽEH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b="1" u="sng" dirty="0" smtClean="0"/>
              <a:t>Úžeh</a:t>
            </a:r>
            <a:r>
              <a:rPr lang="cs-CZ" dirty="0" smtClean="0"/>
              <a:t> = </a:t>
            </a:r>
            <a:r>
              <a:rPr lang="cs-CZ" b="1" dirty="0" smtClean="0"/>
              <a:t>přehřátí mozku </a:t>
            </a:r>
            <a:r>
              <a:rPr lang="cs-CZ" dirty="0" smtClean="0"/>
              <a:t>- přehřátí, které je způsobeno přímým působením slunce především na nekrytou hlavu.</a:t>
            </a:r>
          </a:p>
          <a:p>
            <a:r>
              <a:rPr lang="cs-CZ" dirty="0" smtClean="0"/>
              <a:t>Působením infračerveného a ultrafialového slunečního záření na kůži může dojít i k popáleninám</a:t>
            </a:r>
          </a:p>
          <a:p>
            <a:r>
              <a:rPr lang="cs-CZ" b="1" dirty="0" smtClean="0"/>
              <a:t>Příznaky:</a:t>
            </a:r>
          </a:p>
          <a:p>
            <a:r>
              <a:rPr lang="cs-CZ" dirty="0" smtClean="0"/>
              <a:t>slabost</a:t>
            </a:r>
          </a:p>
          <a:p>
            <a:r>
              <a:rPr lang="cs-CZ" dirty="0" smtClean="0"/>
              <a:t> žízeň</a:t>
            </a:r>
          </a:p>
          <a:p>
            <a:r>
              <a:rPr lang="cs-CZ" dirty="0" smtClean="0"/>
              <a:t> závratě,</a:t>
            </a:r>
          </a:p>
          <a:p>
            <a:r>
              <a:rPr lang="cs-CZ" dirty="0" smtClean="0"/>
              <a:t> velké bolesti hlavy</a:t>
            </a:r>
          </a:p>
          <a:p>
            <a:r>
              <a:rPr lang="cs-CZ" dirty="0" smtClean="0"/>
              <a:t> nevolnost až zvracení </a:t>
            </a:r>
          </a:p>
          <a:p>
            <a:r>
              <a:rPr lang="cs-CZ" dirty="0" smtClean="0"/>
              <a:t>vysoké teploty  </a:t>
            </a:r>
            <a:endParaRPr lang="cs-CZ" dirty="0"/>
          </a:p>
        </p:txBody>
      </p:sp>
      <p:pic>
        <p:nvPicPr>
          <p:cNvPr id="4099" name="Picture 3" descr="C:\Users\NavratilovaH\AppData\Local\Microsoft\Windows\Temporary Internet Files\Content.IE5\DE4CGPLA\MC90043258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123369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ÚŽEH – 1. POMOC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Přemístit postiženého do stínu</a:t>
            </a:r>
          </a:p>
          <a:p>
            <a:r>
              <a:rPr lang="cs-CZ" dirty="0" smtClean="0"/>
              <a:t>Opřít o záda, zvednout hlavu, uvolnit oděv</a:t>
            </a:r>
          </a:p>
          <a:p>
            <a:r>
              <a:rPr lang="cs-CZ" dirty="0" smtClean="0"/>
              <a:t>Pomalu ochlazovat – přikládat chladné obklady na hlavu, krk, končetiny</a:t>
            </a:r>
          </a:p>
          <a:p>
            <a:r>
              <a:rPr lang="cs-CZ" dirty="0" smtClean="0"/>
              <a:t>Pokud nezvrací, podávat vlažné tekutiny ( ne velké množství najednou)</a:t>
            </a:r>
          </a:p>
          <a:p>
            <a:r>
              <a:rPr lang="cs-CZ" dirty="0" smtClean="0"/>
              <a:t>Při bolestech hlavy můžeme podávat tišící léky</a:t>
            </a:r>
          </a:p>
          <a:p>
            <a:r>
              <a:rPr lang="cs-CZ" dirty="0" smtClean="0"/>
              <a:t>Při bezvědomí uložit do stabilizované polohy, sledovat</a:t>
            </a:r>
          </a:p>
          <a:p>
            <a:r>
              <a:rPr lang="cs-CZ" dirty="0" smtClean="0"/>
              <a:t>Při zástavě oběhu resuscitace a okamžitě volat 155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653842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ÚPAL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Úpal = přehřátí organismu – porucha tepelné regulace, ke které dochází při pobytu v horkém prostředí, při zvýšené fyzické námaze a při nedostatku tekutin. Pozor na nepřiměřený oděv!</a:t>
            </a:r>
          </a:p>
          <a:p>
            <a:r>
              <a:rPr lang="cs-CZ" dirty="0" smtClean="0"/>
              <a:t>Příznaky: </a:t>
            </a:r>
          </a:p>
          <a:p>
            <a:r>
              <a:rPr lang="cs-CZ" dirty="0" smtClean="0"/>
              <a:t>celková slabost </a:t>
            </a:r>
          </a:p>
          <a:p>
            <a:r>
              <a:rPr lang="cs-CZ" dirty="0" smtClean="0"/>
              <a:t>bolest hlavy</a:t>
            </a:r>
          </a:p>
          <a:p>
            <a:r>
              <a:rPr lang="cs-CZ" dirty="0" smtClean="0"/>
              <a:t> závratě, nevolnost a zvracení</a:t>
            </a:r>
          </a:p>
          <a:p>
            <a:r>
              <a:rPr lang="cs-CZ" dirty="0" smtClean="0"/>
              <a:t> horká, červená a suchá kůže</a:t>
            </a:r>
          </a:p>
          <a:p>
            <a:r>
              <a:rPr lang="cs-CZ" dirty="0" smtClean="0"/>
              <a:t> horečka, zrychlené dýchání a tep</a:t>
            </a:r>
          </a:p>
        </p:txBody>
      </p:sp>
      <p:pic>
        <p:nvPicPr>
          <p:cNvPr id="4" name="Picture 2" descr="C:\Users\NavratilovaH\AppData\Local\Microsoft\Windows\Temporary Internet Files\Content.IE5\AM1I8PN9\MC9004382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60648"/>
            <a:ext cx="1844675" cy="1762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087008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ÚPAL – 1. POMOC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Uložit postiženého do chladnějšího prostředí, vysvléknout</a:t>
            </a:r>
          </a:p>
          <a:p>
            <a:r>
              <a:rPr lang="cs-CZ" dirty="0" smtClean="0"/>
              <a:t>Pomalu začít ochlazovat – osprchovat vlažnou vodou, </a:t>
            </a:r>
            <a:r>
              <a:rPr lang="cs-CZ" dirty="0"/>
              <a:t>přikládat chladné obklady na hlavu, krk, končetiny</a:t>
            </a:r>
          </a:p>
          <a:p>
            <a:r>
              <a:rPr lang="cs-CZ" dirty="0"/>
              <a:t>Pokud nezvrací, podávat vlažné tekutiny ( ne velké množství najednou)</a:t>
            </a:r>
          </a:p>
          <a:p>
            <a:r>
              <a:rPr lang="cs-CZ" dirty="0"/>
              <a:t>POSTUPNĚ snižovat teplotu (jako při jiné teplotě </a:t>
            </a:r>
            <a:r>
              <a:rPr lang="cs-CZ" dirty="0" smtClean="0"/>
              <a:t>)</a:t>
            </a:r>
          </a:p>
          <a:p>
            <a:r>
              <a:rPr lang="cs-CZ" dirty="0"/>
              <a:t>Při bezvědomí uložit do stabilizované polohy, sledovat</a:t>
            </a:r>
          </a:p>
          <a:p>
            <a:r>
              <a:rPr lang="cs-CZ" dirty="0"/>
              <a:t>Při zástavě oběhu resuscitace a okamžitě volat 155</a:t>
            </a:r>
            <a:br>
              <a:rPr lang="cs-CZ" dirty="0"/>
            </a:b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680959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pl-PL" dirty="0"/>
          </a:p>
          <a:p>
            <a:r>
              <a:rPr lang="pl-PL" dirty="0"/>
              <a:t>Sdružení na pomoc popáleným dětem. [http://popaleniny.cz/2008/08/01/popaleniny-a-hlavn]. [cit. 2013-02-04]. </a:t>
            </a:r>
            <a:endParaRPr lang="cs-CZ" dirty="0"/>
          </a:p>
          <a:p>
            <a:r>
              <a:rPr lang="cs-CZ" dirty="0"/>
              <a:t>Uzdravím.cz. [http://www.uzdravim.cz/pozor-na-</a:t>
            </a:r>
            <a:r>
              <a:rPr lang="cs-CZ" dirty="0" err="1"/>
              <a:t>omrzliny.htmlonlin</a:t>
            </a:r>
            <a:r>
              <a:rPr lang="cs-CZ" dirty="0"/>
              <a:t>]. [cit. 2013-02-04</a:t>
            </a:r>
            <a:r>
              <a:rPr lang="cs-CZ" dirty="0" smtClean="0"/>
              <a:t>].</a:t>
            </a:r>
            <a:endParaRPr lang="pl-PL" dirty="0"/>
          </a:p>
          <a:p>
            <a:r>
              <a:rPr lang="pl-PL" dirty="0"/>
              <a:t>Jak léčit sami sebe. [http://www.lecit.eu/sezonni-nemoci/leto/upal-uzeh/]. [cit. 2013-02-04]. </a:t>
            </a:r>
          </a:p>
          <a:p>
            <a:r>
              <a:rPr lang="pl-PL" dirty="0"/>
              <a:t>Jak léčit sami sebe. [http://www.lecit.eu/sezonni-nemoci/leto/upal-uzeh/]. [cit. 2013-02-04]. </a:t>
            </a:r>
          </a:p>
          <a:p>
            <a:endParaRPr lang="pl-PL" dirty="0"/>
          </a:p>
          <a:p>
            <a:endParaRPr lang="cs-CZ" dirty="0"/>
          </a:p>
          <a:p>
            <a:endParaRPr lang="pl-PL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450425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282</TotalTime>
  <Words>668</Words>
  <Application>Microsoft Office PowerPoint</Application>
  <PresentationFormat>Předvádění na obrazovce (4:3)</PresentationFormat>
  <Paragraphs>78</Paragraphs>
  <Slides>12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Tok</vt:lpstr>
      <vt:lpstr>Prezentace</vt:lpstr>
      <vt:lpstr>Snímek 1</vt:lpstr>
      <vt:lpstr>ANOTACE</vt:lpstr>
      <vt:lpstr>1. POMOC - POPÁLENINY</vt:lpstr>
      <vt:lpstr>POPÁLENINY </vt:lpstr>
      <vt:lpstr>POPÁLENINY – 1. POMOC</vt:lpstr>
      <vt:lpstr>OMRZLINY</vt:lpstr>
      <vt:lpstr>OMRZLINY – 1. POMOC</vt:lpstr>
      <vt:lpstr>ÚŽEH</vt:lpstr>
      <vt:lpstr>ÚŽEH – 1. POMOC</vt:lpstr>
      <vt:lpstr>ÚPAL</vt:lpstr>
      <vt:lpstr>ÚPAL – 1. POMOC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Navrátilová Hana</dc:creator>
  <cp:lastModifiedBy>Dum</cp:lastModifiedBy>
  <cp:revision>18</cp:revision>
  <dcterms:created xsi:type="dcterms:W3CDTF">2013-02-04T16:57:24Z</dcterms:created>
  <dcterms:modified xsi:type="dcterms:W3CDTF">2014-04-01T19:49:43Z</dcterms:modified>
</cp:coreProperties>
</file>