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7" r:id="rId10"/>
    <p:sldId id="265" r:id="rId11"/>
    <p:sldId id="266" r:id="rId12"/>
    <p:sldId id="268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236645-1549-406A-9FDB-69991A932A9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7AEE5E-818D-40EC-B7F6-FF4C38A2474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7" Type="http://schemas.openxmlformats.org/officeDocument/2006/relationships/image" Target="../media/image9.gif"/><Relationship Id="rId2" Type="http://schemas.openxmlformats.org/officeDocument/2006/relationships/hyperlink" Target="http://ppp.zshk.cz/media.aspx?id=Ssp610&amp;TB_iframe=true&amp;height=850&amp;width=24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pp.zshk.cz/media.aspx?id=Ssp603&amp;TB_iframe=true&amp;height=630&amp;width=660" TargetMode="External"/><Relationship Id="rId5" Type="http://schemas.openxmlformats.org/officeDocument/2006/relationships/image" Target="../media/image8.gif"/><Relationship Id="rId4" Type="http://schemas.openxmlformats.org/officeDocument/2006/relationships/hyperlink" Target="http://ppp.zshk.cz/media.aspx?id=Ssp611&amp;TB_iframe=true&amp;height=348&amp;width=520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ppp.zshk.cz/media.aspx?id=Fsp611&amp;TB_iframe=true&amp;height=750&amp;width=820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gif"/><Relationship Id="rId4" Type="http://schemas.openxmlformats.org/officeDocument/2006/relationships/hyperlink" Target="http://ppp.zshk.cz/media.aspx?id=Fsp603&amp;TB_iframe=true&amp;height=750&amp;width=820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35162788"/>
              </p:ext>
            </p:extLst>
          </p:nvPr>
        </p:nvGraphicFramePr>
        <p:xfrm>
          <a:off x="0" y="198"/>
          <a:ext cx="9144000" cy="6857207"/>
        </p:xfrm>
        <a:graphic>
          <a:graphicData uri="http://schemas.openxmlformats.org/presentationml/2006/ole">
            <p:oleObj spid="_x0000_s1029" name="Prezentace" r:id="rId3" imgW="3352924" imgH="2514644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58985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VYSVĚTLIT ŽÁKŮM, JAK OŠETŘIT RŮZNÉ DRUHY ZLOMENIN. OBJASNIT, JAK SE ZACHOVAT PŘI PORANĚNÍ PÁTEŘE A VYZKOUŠET ZNALOSTI V PRAXI.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93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1. POMOC – ZLOMENINY A PORANĚNÍ PÁTEŘE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RŮZNÉ DRUHY ZLOMENIN A JEJICH OŠETŘENÍ</a:t>
            </a:r>
          </a:p>
          <a:p>
            <a:r>
              <a:rPr lang="cs-CZ" dirty="0" smtClean="0"/>
              <a:t>PORANĚNÍ PÁTEŘE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7816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dirty="0" smtClean="0"/>
              <a:t>ZLOMENINY A JEJICH DRUHY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u="sng" dirty="0" smtClean="0"/>
              <a:t>Zlomenina</a:t>
            </a:r>
            <a:r>
              <a:rPr lang="cs-CZ" dirty="0" smtClean="0"/>
              <a:t> znamená porušení celistvosti kosti</a:t>
            </a:r>
          </a:p>
          <a:p>
            <a:r>
              <a:rPr lang="cs-CZ" dirty="0" smtClean="0"/>
              <a:t>Kost může být narušena z části = </a:t>
            </a:r>
            <a:r>
              <a:rPr lang="cs-CZ" b="1" dirty="0" smtClean="0"/>
              <a:t>neúplná</a:t>
            </a:r>
            <a:r>
              <a:rPr lang="cs-CZ" dirty="0" smtClean="0"/>
              <a:t>, nebo v celé šířce = </a:t>
            </a:r>
            <a:r>
              <a:rPr lang="cs-CZ" b="1" dirty="0" smtClean="0"/>
              <a:t>úplná</a:t>
            </a:r>
          </a:p>
          <a:p>
            <a:r>
              <a:rPr lang="cs-CZ" dirty="0" smtClean="0"/>
              <a:t>Pokud je při zlomenině kůže neporušená = zlomenina </a:t>
            </a:r>
            <a:r>
              <a:rPr lang="cs-CZ" b="1" dirty="0" smtClean="0"/>
              <a:t>zavřená</a:t>
            </a:r>
            <a:r>
              <a:rPr lang="cs-CZ" dirty="0" smtClean="0"/>
              <a:t>, pokud konec zlomené kosti pronikl kůží = zlomenina </a:t>
            </a:r>
            <a:r>
              <a:rPr lang="cs-CZ" b="1" dirty="0" smtClean="0"/>
              <a:t>otevřená</a:t>
            </a:r>
            <a:r>
              <a:rPr lang="cs-CZ" dirty="0" smtClean="0"/>
              <a:t> ( pozor na riziko infekce)</a:t>
            </a:r>
          </a:p>
          <a:p>
            <a:r>
              <a:rPr lang="cs-CZ" dirty="0" smtClean="0"/>
              <a:t>Zlomenina může být </a:t>
            </a:r>
            <a:r>
              <a:rPr lang="cs-CZ" b="1" dirty="0" smtClean="0"/>
              <a:t>stabilní </a:t>
            </a:r>
            <a:r>
              <a:rPr lang="cs-CZ" dirty="0" smtClean="0"/>
              <a:t>= konce zlomené kosti se nepohybují, nebo </a:t>
            </a:r>
            <a:r>
              <a:rPr lang="cs-CZ" b="1" dirty="0" smtClean="0"/>
              <a:t>nestabilní</a:t>
            </a:r>
            <a:r>
              <a:rPr lang="cs-CZ" dirty="0" smtClean="0"/>
              <a:t> = konce zlomené kosti se mohou posunout a poškodit tak okolní tkáň</a:t>
            </a:r>
          </a:p>
          <a:p>
            <a:r>
              <a:rPr lang="cs-CZ" b="1" dirty="0" smtClean="0"/>
              <a:t>Únavová</a:t>
            </a:r>
            <a:r>
              <a:rPr lang="cs-CZ" dirty="0" smtClean="0"/>
              <a:t> zlomenina – bez zjevné příčiny ( kosti na noze)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113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dirty="0" smtClean="0"/>
              <a:t>JAK ZLOMENINU ROZPOZNAT?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Pokud se jedná o otevřenou zlomeninu, je porušená kůže a kost vyčnívá = jednoduché rozpoznat</a:t>
            </a:r>
          </a:p>
          <a:p>
            <a:r>
              <a:rPr lang="cs-CZ" dirty="0" smtClean="0"/>
              <a:t>U zlomenin zavřených = složitější rozpoznat</a:t>
            </a:r>
          </a:p>
          <a:p>
            <a:r>
              <a:rPr lang="cs-CZ" b="1" dirty="0" smtClean="0"/>
              <a:t>Příznaky</a:t>
            </a:r>
            <a:r>
              <a:rPr lang="cs-CZ" dirty="0" smtClean="0"/>
              <a:t>: bolestivost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obtížný či nemožný pohyb poraněné části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otok a pohmoždění v místě zlomeniny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deformace či zkroucení končetiny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někdy je i slyšet tření konců zlomeniny o sebe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zblednutí a nevolnost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6708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1. POMOC PŘI ZLOMENINÁCH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V případě otevřené zlomeniny překryjte ránu sterilním obinadlem ( zamezení infekce)</a:t>
            </a:r>
          </a:p>
          <a:p>
            <a:r>
              <a:rPr lang="cs-CZ" dirty="0" smtClean="0"/>
              <a:t>Zlomenou končetinu či její </a:t>
            </a:r>
            <a:r>
              <a:rPr lang="cs-CZ" b="1" dirty="0" smtClean="0"/>
              <a:t>část zafixujte</a:t>
            </a:r>
            <a:r>
              <a:rPr lang="cs-CZ" dirty="0" smtClean="0"/>
              <a:t>. Pomoci obinadla, šátku či šály ji připevněte k čemukoliv rovnému a pevnému</a:t>
            </a:r>
          </a:p>
          <a:p>
            <a:r>
              <a:rPr lang="cs-CZ" dirty="0" smtClean="0"/>
              <a:t>Pokud není nic podobného po ruce použijte zdravou část těla – horní končetinu například znehybněte upevněním k trupu, dolní končetinu upevněním ke zdravé noze</a:t>
            </a:r>
          </a:p>
          <a:p>
            <a:r>
              <a:rPr lang="cs-CZ" dirty="0" smtClean="0"/>
              <a:t>Zlomeninu žeber nelze fixovat – klidový režim</a:t>
            </a:r>
          </a:p>
          <a:p>
            <a:r>
              <a:rPr lang="cs-CZ" b="1" dirty="0" smtClean="0"/>
              <a:t>Volejte záchrannou službu 155</a:t>
            </a:r>
          </a:p>
          <a:p>
            <a:r>
              <a:rPr lang="cs-CZ" dirty="0" smtClean="0"/>
              <a:t>Kontrolujte prokrvení a hlídejte, aby postižený neupadl do šoku – pravidlo 5T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6725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http://www.trenink.com/images/stories/clanky/brecka/brecka_zlomeniny_1_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5978"/>
            <a:ext cx="3635616" cy="26661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trenink.com/images/stories/clanky/brecka/brecka_zlomeniny_1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050" y="401910"/>
            <a:ext cx="3481918" cy="26259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www.trenink.com/images/stories/clanky/brecka/brecka_zlomeniny_1_1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050" y="3355170"/>
            <a:ext cx="3594764" cy="26661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www.trenink.com/images/stories/clanky/brecka/brecka_zlomeniny_1_1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55170"/>
            <a:ext cx="3635616" cy="26661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6768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PORANĚNÍ PÁTEŘE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Poranění páteře může být v různých částech – krční až bederní</a:t>
            </a:r>
          </a:p>
          <a:p>
            <a:r>
              <a:rPr lang="cs-CZ" dirty="0" smtClean="0"/>
              <a:t>Může být poraněn </a:t>
            </a:r>
            <a:r>
              <a:rPr lang="cs-CZ" b="1" dirty="0" smtClean="0"/>
              <a:t>obratel, meziobratlová ploténka nebo mích</a:t>
            </a:r>
            <a:r>
              <a:rPr lang="cs-CZ" dirty="0" smtClean="0"/>
              <a:t> = největší komplikace</a:t>
            </a:r>
          </a:p>
          <a:p>
            <a:r>
              <a:rPr lang="cs-CZ" b="1" dirty="0" smtClean="0"/>
              <a:t>Příčiny poranění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autonehoda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pád z výšky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skok po hlavě do neznámé vody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 poranění hlavy a obličeje – krční páteř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mnohačetná poranění při sportovních úrazech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0242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ppp.zshk.cz/media/Ssp610.gif">
            <a:hlinkClick r:id="rId2" tooltip="Páteř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66763"/>
            <a:ext cx="3739740" cy="28048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ppp.zshk.cz/media/Ssp611.gif">
            <a:hlinkClick r:id="rId4" tooltip="Obratel páteřní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66763"/>
            <a:ext cx="3702308" cy="27767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ppp.zshk.cz/media/Ssp603.gif">
            <a:hlinkClick r:id="rId6" tooltip="Zlomenina obratl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681027"/>
            <a:ext cx="4142798" cy="31070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8525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dirty="0" smtClean="0"/>
              <a:t>JAK ROZPOZNAT PORANĚNÍ PÁTEŘE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Při </a:t>
            </a:r>
            <a:r>
              <a:rPr lang="cs-CZ" b="1" dirty="0" smtClean="0"/>
              <a:t>poranění obratlů</a:t>
            </a:r>
            <a:r>
              <a:rPr lang="cs-CZ" dirty="0" smtClean="0"/>
              <a:t>: bolestivost v místě poranění, výstupek nebo nepravidelnost na pohmat v místě poranění</a:t>
            </a:r>
          </a:p>
          <a:p>
            <a:r>
              <a:rPr lang="cs-CZ" dirty="0" smtClean="0"/>
              <a:t>Při </a:t>
            </a:r>
            <a:r>
              <a:rPr lang="cs-CZ" b="1" dirty="0" smtClean="0"/>
              <a:t>poranění míchy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pod místem poranění dochází k poruchám hybnosti a citlivosti ( krční mícha – postiženy horní i dolní končetiny, hrudní a bederní mícha – postiženy dolní končetiny)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může dojít k zvláštním pocitům – pálení, mravenčení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ztížené dýchání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pokles krevního tlaku a zpomalení tepu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3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400" dirty="0" smtClean="0"/>
              <a:t>1. POMOC PŘI PORANĚNÍ PÁTEŘE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Při první pomoci je důležité s </a:t>
            </a:r>
            <a:r>
              <a:rPr lang="cs-CZ" b="1" dirty="0" smtClean="0"/>
              <a:t>postiženým nehýbat </a:t>
            </a:r>
            <a:r>
              <a:rPr lang="cs-CZ" dirty="0" smtClean="0"/>
              <a:t>– ošetřujeme ho v poloze v které jsme ho našli</a:t>
            </a:r>
          </a:p>
          <a:p>
            <a:r>
              <a:rPr lang="cs-CZ" dirty="0" smtClean="0"/>
              <a:t>Pokud je při </a:t>
            </a:r>
            <a:r>
              <a:rPr lang="cs-CZ" dirty="0" smtClean="0"/>
              <a:t>vědomí, </a:t>
            </a:r>
            <a:r>
              <a:rPr lang="cs-CZ" b="1" dirty="0" smtClean="0"/>
              <a:t>zafixujeme  mu hlavu </a:t>
            </a:r>
            <a:r>
              <a:rPr lang="cs-CZ" dirty="0" smtClean="0"/>
              <a:t>– alespoň držíme rukama a s postiženým komunikujeme</a:t>
            </a:r>
          </a:p>
          <a:p>
            <a:r>
              <a:rPr lang="cs-CZ" dirty="0" smtClean="0"/>
              <a:t>Pokud je v </a:t>
            </a:r>
            <a:r>
              <a:rPr lang="cs-CZ" dirty="0" smtClean="0"/>
              <a:t>bezvědomí, </a:t>
            </a:r>
            <a:r>
              <a:rPr lang="cs-CZ" dirty="0" smtClean="0"/>
              <a:t>uložíme na </a:t>
            </a:r>
            <a:r>
              <a:rPr lang="cs-CZ" b="1" dirty="0" smtClean="0"/>
              <a:t>tvrdý podklad</a:t>
            </a:r>
            <a:r>
              <a:rPr lang="cs-CZ" dirty="0" smtClean="0"/>
              <a:t>, zafixujeme hlavu ( pytlík s pískem), zkontrolujeme dýchání, opatrně uvolníme dýchací cesty a zahájíme resuscitaci</a:t>
            </a:r>
          </a:p>
          <a:p>
            <a:pPr algn="ctr"/>
            <a:r>
              <a:rPr lang="cs-CZ" b="1" dirty="0" smtClean="0"/>
              <a:t>NEPRODLENĚ ZAVOLÁME ZÁCHRANNOU </a:t>
            </a:r>
            <a:r>
              <a:rPr lang="cs-CZ" b="1" dirty="0" smtClean="0"/>
              <a:t>SLUŽBU</a:t>
            </a:r>
            <a:endParaRPr lang="cs-CZ" b="1" dirty="0" smtClean="0"/>
          </a:p>
          <a:p>
            <a:pPr marL="0" indent="0" algn="ctr">
              <a:buNone/>
            </a:pPr>
            <a:r>
              <a:rPr lang="cs-CZ" sz="2800" b="1" dirty="0" smtClean="0"/>
              <a:t> 155 </a:t>
            </a:r>
          </a:p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41088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ppp.zshk.cz/media/Fsp611.gif">
            <a:hlinkClick r:id="rId2" tooltip="Fixace pacienta při podezření na poranění páteř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003" y="404664"/>
            <a:ext cx="3840427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ppp.zshk.cz/media/Fsp603.gif">
            <a:hlinkClick r:id="rId4" tooltip="Přeprava zraněného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716" y="404664"/>
            <a:ext cx="3840427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files.czepa.cz/200000036-a9e90aa2e7/SP201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569" y="4077072"/>
            <a:ext cx="8733735" cy="2448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3712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pl-PL" i="1" dirty="0"/>
              <a:t>1. pomoc při zlomeninách</a:t>
            </a:r>
            <a:r>
              <a:rPr lang="pl-PL" dirty="0"/>
              <a:t> [http://www.trenink.com/index.php?Itemid=226&amp;id=161]. [cit. 2013-02-03</a:t>
            </a:r>
            <a:r>
              <a:rPr lang="pl-PL" dirty="0" smtClean="0"/>
              <a:t>].</a:t>
            </a:r>
          </a:p>
          <a:p>
            <a:r>
              <a:rPr lang="cs-CZ" dirty="0"/>
              <a:t>Poranění páteře. [http://ppp.zshk.cz/</a:t>
            </a:r>
            <a:r>
              <a:rPr lang="cs-CZ" dirty="0" err="1"/>
              <a:t>vyuka</a:t>
            </a:r>
            <a:r>
              <a:rPr lang="cs-CZ" dirty="0"/>
              <a:t>/pater-</a:t>
            </a:r>
            <a:r>
              <a:rPr lang="cs-CZ" dirty="0" err="1"/>
              <a:t>micha.aspxonline</a:t>
            </a:r>
            <a:r>
              <a:rPr lang="cs-CZ" dirty="0"/>
              <a:t>]. [cit. 2013-02-03].</a:t>
            </a:r>
            <a:r>
              <a:rPr lang="pl-PL" dirty="0" smtClean="0"/>
              <a:t> </a:t>
            </a:r>
            <a:endParaRPr lang="cs-CZ" dirty="0"/>
          </a:p>
          <a:p>
            <a:r>
              <a:rPr lang="cs-CZ" dirty="0"/>
              <a:t>Česká asociace paraplegiků. [http://www.czepa.cz/</a:t>
            </a:r>
            <a:r>
              <a:rPr lang="cs-CZ" dirty="0" err="1"/>
              <a:t>poraneni-michy</a:t>
            </a:r>
            <a:r>
              <a:rPr lang="cs-CZ" dirty="0"/>
              <a:t>-/faqcbm_635141/]. [cit. 2013-02-03]. </a:t>
            </a:r>
            <a:endParaRPr lang="cs-CZ" dirty="0" smtClean="0"/>
          </a:p>
          <a:p>
            <a:r>
              <a:rPr lang="pl-PL" i="1" dirty="0"/>
              <a:t>Co dělat</a:t>
            </a:r>
            <a:r>
              <a:rPr lang="pl-PL" dirty="0"/>
              <a:t>. praha: centrum pro bezpečný stát, 2008. </a:t>
            </a:r>
          </a:p>
          <a:p>
            <a:pPr marL="0" indent="0">
              <a:buNone/>
            </a:pPr>
            <a:endParaRPr lang="cs-CZ" dirty="0"/>
          </a:p>
          <a:p>
            <a:endParaRPr lang="pl-PL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382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194</TotalTime>
  <Words>533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Prezentace</vt:lpstr>
      <vt:lpstr>Snímek 1</vt:lpstr>
      <vt:lpstr>ANOTACE</vt:lpstr>
      <vt:lpstr>1. POMOC – ZLOMENINY A PORANĚNÍ PÁTEŘE</vt:lpstr>
      <vt:lpstr>ZLOMENINY A JEJICH DRUHY</vt:lpstr>
      <vt:lpstr>JAK ZLOMENINU ROZPOZNAT?</vt:lpstr>
      <vt:lpstr>1. POMOC PŘI ZLOMENINÁCH</vt:lpstr>
      <vt:lpstr>Snímek 7</vt:lpstr>
      <vt:lpstr>PORANĚNÍ PÁTEŘE</vt:lpstr>
      <vt:lpstr>Snímek 9</vt:lpstr>
      <vt:lpstr>JAK ROZPOZNAT PORANĚNÍ PÁTEŘE</vt:lpstr>
      <vt:lpstr>1. POMOC PŘI PORANĚNÍ PÁTEŘE </vt:lpstr>
      <vt:lpstr>Snímek 12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19</cp:revision>
  <dcterms:created xsi:type="dcterms:W3CDTF">2013-02-03T15:32:10Z</dcterms:created>
  <dcterms:modified xsi:type="dcterms:W3CDTF">2014-04-01T19:46:53Z</dcterms:modified>
</cp:coreProperties>
</file>