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399A09-94B2-44BE-8D14-97B393AEC8B3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DC9D7D-4A74-47F2-89B8-B47E450F8A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6012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DC9D7D-4A74-47F2-89B8-B47E450F8A2C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3106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DC9D7D-4A74-47F2-89B8-B47E450F8A2C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96439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3692B68-F946-49BA-9769-A51C692AE926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3B2892D-E9A6-4756-8D18-D05830B7FB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26466154"/>
              </p:ext>
            </p:extLst>
          </p:nvPr>
        </p:nvGraphicFramePr>
        <p:xfrm>
          <a:off x="0" y="-992"/>
          <a:ext cx="9144000" cy="6857206"/>
        </p:xfrm>
        <a:graphic>
          <a:graphicData uri="http://schemas.openxmlformats.org/presentationml/2006/ole">
            <p:oleObj spid="_x0000_s1034" name="Prezentace" r:id="rId3" imgW="4165242" imgH="3122572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57822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27201" y="1412776"/>
            <a:ext cx="5723468" cy="2210249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OCHRANA ČLOVĚKA ZA MIMOŘÁDNÝCH UDÁLOSTÍ II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JAK POZNÁME HROZÍCÍ NEBEZPEČÍ</a:t>
            </a:r>
          </a:p>
          <a:p>
            <a:r>
              <a:rPr lang="cs-CZ" dirty="0" smtClean="0"/>
              <a:t>VAROVNÝ SIGNÁL</a:t>
            </a:r>
          </a:p>
          <a:p>
            <a:r>
              <a:rPr lang="cs-CZ" dirty="0" smtClean="0"/>
              <a:t>DALŠÍ POUŽÍVANÉ SIGNÁLY</a:t>
            </a:r>
          </a:p>
          <a:p>
            <a:r>
              <a:rPr lang="cs-CZ" dirty="0" smtClean="0"/>
              <a:t>ZÁSADY CHOVÁNÍ PO ZAZNĚNÍ SIRÉNY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9882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63688" y="1484784"/>
            <a:ext cx="5723468" cy="1512168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727200" y="3284984"/>
            <a:ext cx="5712179" cy="197563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Objasnit žákům, jak rozpoznat hrozící nebezpečí, popsat varovný a další používané signály, vysvětlit, jak se </a:t>
            </a:r>
            <a:r>
              <a:rPr lang="cs-CZ" dirty="0" smtClean="0"/>
              <a:t>zachovat, </a:t>
            </a:r>
            <a:r>
              <a:rPr lang="cs-CZ" dirty="0" smtClean="0"/>
              <a:t>pokud dojde k mimořádné události.</a:t>
            </a:r>
          </a:p>
          <a:p>
            <a:r>
              <a:rPr lang="cs-CZ" dirty="0" smtClean="0"/>
              <a:t>Výukový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2622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 POZNÁTE HROZÍCÍ NEBEZPEČÍ?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Na vznik mimořádné události nás upozorní: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Hlášení místního rozhlasu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Pojízdný rozhlasový vůz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Zprávy v rozhlase nebo televizi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Zprávy v tisku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Zvuk sirény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NavratilovaH\AppData\Local\Microsoft\Windows\Temporary Internet Files\Content.IE5\DE4CGPLA\MP90040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220072" y="3582305"/>
            <a:ext cx="2664296" cy="266429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67892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VAROVNÝ SIGNÁL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V České republice je od 1. 11. 2001 zaveden jediný varovný signál pro varování občanů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= všeobecná výstraha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= </a:t>
            </a:r>
            <a:r>
              <a:rPr lang="cs-CZ" dirty="0">
                <a:solidFill>
                  <a:srgbClr val="00B050"/>
                </a:solidFill>
              </a:rPr>
              <a:t>kolísavý </a:t>
            </a:r>
            <a:r>
              <a:rPr lang="cs-CZ" dirty="0" smtClean="0">
                <a:solidFill>
                  <a:srgbClr val="00B050"/>
                </a:solidFill>
              </a:rPr>
              <a:t>tón </a:t>
            </a:r>
            <a:r>
              <a:rPr lang="cs-CZ" dirty="0">
                <a:solidFill>
                  <a:srgbClr val="00B050"/>
                </a:solidFill>
              </a:rPr>
              <a:t>sirény po dobu 140 </a:t>
            </a:r>
            <a:r>
              <a:rPr lang="cs-CZ" dirty="0" smtClean="0">
                <a:solidFill>
                  <a:srgbClr val="00B050"/>
                </a:solidFill>
              </a:rPr>
              <a:t>vteřin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Může zaznít 3x po sobě  v asi tříminutových intervalech</a:t>
            </a:r>
          </a:p>
          <a:p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DEJ POZOR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Následuje </a:t>
            </a:r>
            <a:r>
              <a:rPr lang="cs-CZ" dirty="0" smtClean="0">
                <a:solidFill>
                  <a:schemeClr val="tx1"/>
                </a:solidFill>
              </a:rPr>
              <a:t>upřesnění, </a:t>
            </a:r>
            <a:r>
              <a:rPr lang="cs-CZ" dirty="0" smtClean="0">
                <a:solidFill>
                  <a:schemeClr val="tx1"/>
                </a:solidFill>
              </a:rPr>
              <a:t>o jakou mimořádnou událost jde, informace, jak se zachovat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853873" y="4177730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cap="all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380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DALŠÍ POUŽÍVANÉ SIGNÁLY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smtClean="0">
                <a:solidFill>
                  <a:srgbClr val="00B050"/>
                </a:solidFill>
              </a:rPr>
              <a:t>Signál „Požární poplach</a:t>
            </a:r>
            <a:r>
              <a:rPr lang="cs-CZ" dirty="0" smtClean="0"/>
              <a:t>“</a:t>
            </a:r>
          </a:p>
          <a:p>
            <a:pPr marL="0" indent="0">
              <a:buNone/>
            </a:pPr>
            <a:r>
              <a:rPr lang="cs-CZ" dirty="0" smtClean="0"/>
              <a:t>    Je určen jednotkám požární ochrany pro   vyhlášení poplachu</a:t>
            </a:r>
          </a:p>
          <a:p>
            <a:pPr marL="0" indent="0">
              <a:buNone/>
            </a:pPr>
            <a:r>
              <a:rPr lang="cs-CZ" dirty="0" smtClean="0"/>
              <a:t>    = </a:t>
            </a:r>
            <a:r>
              <a:rPr lang="cs-CZ" dirty="0" smtClean="0">
                <a:solidFill>
                  <a:srgbClr val="00B050"/>
                </a:solidFill>
              </a:rPr>
              <a:t>přerušovaný tón sirén po dobu 60 vteřin po dobu 1 minuty </a:t>
            </a:r>
            <a:r>
              <a:rPr lang="cs-CZ" dirty="0" smtClean="0"/>
              <a:t>(HO- ŘÍ, HO – ŘÍ)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 smtClean="0">
                <a:solidFill>
                  <a:srgbClr val="00B050"/>
                </a:solidFill>
              </a:rPr>
              <a:t>Signál „Zkouška sirény</a:t>
            </a:r>
            <a:r>
              <a:rPr lang="cs-CZ" dirty="0" smtClean="0"/>
              <a:t>“</a:t>
            </a:r>
          </a:p>
          <a:p>
            <a:pPr marL="0" indent="0">
              <a:buNone/>
            </a:pPr>
            <a:r>
              <a:rPr lang="cs-CZ" dirty="0" smtClean="0"/>
              <a:t>    Je určen k ověřování provozu schopnosti systému varování</a:t>
            </a:r>
          </a:p>
          <a:p>
            <a:pPr marL="0" indent="0">
              <a:buNone/>
            </a:pPr>
            <a:r>
              <a:rPr lang="cs-CZ" dirty="0" smtClean="0"/>
              <a:t>    Provádí se každou středu v měsíci ve 12 hodin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00B050"/>
                </a:solidFill>
              </a:rPr>
              <a:t>= nepřerušovaný </a:t>
            </a:r>
            <a:r>
              <a:rPr lang="cs-CZ" dirty="0">
                <a:solidFill>
                  <a:srgbClr val="00B050"/>
                </a:solidFill>
              </a:rPr>
              <a:t>tón sirén po dobu </a:t>
            </a:r>
            <a:r>
              <a:rPr lang="cs-CZ" dirty="0" smtClean="0">
                <a:solidFill>
                  <a:srgbClr val="00B050"/>
                </a:solidFill>
              </a:rPr>
              <a:t>140vteřin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9158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/>
              <a:t>JAK JE ZAJIŠTĚNA OCHRANA OBYVATEL V PŘÍPADĚ OHROŽENÍ?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 případě ohrožení obyvatel (např. únik nebezpečných látek do ovzduší) je nezbytné se okamžitě chránit ukrytím</a:t>
            </a:r>
          </a:p>
          <a:p>
            <a:r>
              <a:rPr lang="cs-CZ" dirty="0" smtClean="0"/>
              <a:t>V takových případech se používají:</a:t>
            </a:r>
          </a:p>
          <a:p>
            <a:pPr marL="0" indent="0">
              <a:buNone/>
            </a:pPr>
            <a:r>
              <a:rPr lang="cs-CZ" dirty="0" smtClean="0"/>
              <a:t>    1. </a:t>
            </a:r>
            <a:r>
              <a:rPr lang="cs-CZ" dirty="0" smtClean="0">
                <a:solidFill>
                  <a:srgbClr val="00B050"/>
                </a:solidFill>
              </a:rPr>
              <a:t>improvizované úkryty </a:t>
            </a:r>
            <a:r>
              <a:rPr lang="cs-CZ" dirty="0" smtClean="0"/>
              <a:t>– obytné domy, školy, obchody</a:t>
            </a:r>
          </a:p>
          <a:p>
            <a:pPr marL="0" indent="0">
              <a:buNone/>
            </a:pPr>
            <a:r>
              <a:rPr lang="cs-CZ" dirty="0" smtClean="0"/>
              <a:t>    2. </a:t>
            </a:r>
            <a:r>
              <a:rPr lang="cs-CZ" dirty="0" smtClean="0">
                <a:solidFill>
                  <a:srgbClr val="00B050"/>
                </a:solidFill>
              </a:rPr>
              <a:t>evakuace obyvatel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NavratilovaH\AppData\Local\Microsoft\Windows\Temporary Internet Files\Content.IE5\K0O7W0UI\MC900078727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9518" y="4149080"/>
            <a:ext cx="3238491" cy="223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5587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200" dirty="0" smtClean="0"/>
              <a:t>JAK SE ZACHOVAT, POKUD DOJDE K MIMOŘÁDNÉ UDÁLOSTI?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457200" indent="-45720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Okamžitě </a:t>
            </a:r>
            <a:r>
              <a:rPr lang="cs-CZ" dirty="0">
                <a:solidFill>
                  <a:srgbClr val="00B050"/>
                </a:solidFill>
              </a:rPr>
              <a:t>se ukryjte</a:t>
            </a:r>
            <a:r>
              <a:rPr lang="cs-CZ" dirty="0"/>
              <a:t> – vyhledejte nejbližší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zděnou budovu, kterou lze uzavřít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/>
              <a:t>(veřejná </a:t>
            </a:r>
            <a:r>
              <a:rPr lang="cs-CZ" dirty="0" smtClean="0"/>
              <a:t>budova – škola, obchod nebo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/>
              <a:t>i </a:t>
            </a:r>
            <a:r>
              <a:rPr lang="cs-CZ" dirty="0" smtClean="0"/>
              <a:t> </a:t>
            </a:r>
            <a:r>
              <a:rPr lang="cs-CZ" dirty="0" smtClean="0"/>
              <a:t>soukromý dům</a:t>
            </a:r>
            <a:r>
              <a:rPr lang="cs-CZ" dirty="0" smtClean="0"/>
              <a:t>)</a:t>
            </a:r>
            <a:endParaRPr lang="cs-CZ" dirty="0"/>
          </a:p>
          <a:p>
            <a:pPr marL="457200" indent="-457200">
              <a:buAutoNum type="arabicPeriod" startAt="2"/>
            </a:pPr>
            <a:r>
              <a:rPr lang="cs-CZ" dirty="0" smtClean="0">
                <a:solidFill>
                  <a:srgbClr val="00B050"/>
                </a:solidFill>
              </a:rPr>
              <a:t>Zavřete a utěsněte </a:t>
            </a:r>
            <a:r>
              <a:rPr lang="cs-CZ" dirty="0">
                <a:solidFill>
                  <a:srgbClr val="00B050"/>
                </a:solidFill>
              </a:rPr>
              <a:t>dveře a okna </a:t>
            </a:r>
            <a:r>
              <a:rPr lang="cs-CZ" dirty="0"/>
              <a:t>– </a:t>
            </a:r>
            <a:r>
              <a:rPr lang="cs-CZ" dirty="0" smtClean="0"/>
              <a:t>uzavřením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/>
              <a:t>prostoru snížíte možnost </a:t>
            </a:r>
            <a:r>
              <a:rPr lang="cs-CZ" dirty="0" smtClean="0"/>
              <a:t>zamoření např. plynu,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radiace</a:t>
            </a:r>
            <a:endParaRPr lang="cs-CZ" dirty="0"/>
          </a:p>
          <a:p>
            <a:pPr marL="457200" indent="-457200">
              <a:buAutoNum type="arabicPeriod" startAt="3"/>
            </a:pPr>
            <a:r>
              <a:rPr lang="cs-CZ" dirty="0" smtClean="0">
                <a:solidFill>
                  <a:srgbClr val="00B050"/>
                </a:solidFill>
              </a:rPr>
              <a:t>Zapněte rozhlas </a:t>
            </a:r>
            <a:r>
              <a:rPr lang="cs-CZ" dirty="0">
                <a:solidFill>
                  <a:srgbClr val="00B050"/>
                </a:solidFill>
              </a:rPr>
              <a:t>nebo televizi </a:t>
            </a:r>
            <a:r>
              <a:rPr lang="cs-CZ" dirty="0"/>
              <a:t>– </a:t>
            </a:r>
            <a:r>
              <a:rPr lang="cs-CZ" dirty="0" smtClean="0"/>
              <a:t>zjistíte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/>
              <a:t>informace, proč byla spuštěna siréna a co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dělat dále (při výpadku elektřiny zapněte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radiopřijímač na baterie)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NavratilovaH\AppData\Local\Microsoft\Windows\Temporary Internet Files\Content.IE5\K0O7W0UI\MC9002386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38257">
            <a:off x="6457856" y="4662657"/>
            <a:ext cx="1809598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3727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OVĚŘTE SI SVÉ ZNALOSTI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383002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Kdo nebo co tě upozorní na hrozící nebezpečí?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Doplň do tabulky chybějící údaje: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se zachováš, pokud dojde k mimořádné události?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77155103"/>
              </p:ext>
            </p:extLst>
          </p:nvPr>
        </p:nvGraphicFramePr>
        <p:xfrm>
          <a:off x="1547664" y="3501008"/>
          <a:ext cx="6096000" cy="175260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TON SIRÉNY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DÉLKA TONU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 SIGNÁLU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kolísavý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 vteřin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Zkouška sirén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10240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/>
              <a:t>ING. ZDENĚK RATHAUSKÝ. </a:t>
            </a:r>
            <a:r>
              <a:rPr lang="cs-CZ" i="1" dirty="0"/>
              <a:t>Co dělat...: aneb Kapesní průvodce krizovými situacemi</a:t>
            </a:r>
            <a:r>
              <a:rPr lang="cs-CZ" dirty="0"/>
              <a:t>. 2. vyd. Praha: Centrum pro bezpečný stát, o. s., 2008.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Pro případ ohrožení: Příručka pro obyvatele</a:t>
            </a:r>
            <a:r>
              <a:rPr lang="cs-CZ" dirty="0"/>
              <a:t>. Praha: Ministerstvo vnitra - Hasičský záchranný sbor ČR, 2001. </a:t>
            </a:r>
          </a:p>
          <a:p>
            <a:r>
              <a:rPr lang="cs-CZ" dirty="0"/>
              <a:t>HORSKÁ, Viola, Eva MARÁDOVÁ a Dušan SLÁVIK. </a:t>
            </a:r>
            <a:r>
              <a:rPr lang="cs-CZ" i="1" dirty="0"/>
              <a:t>Ochrana člověka za mimořádných událostí: Sebeobrana a vzájemná pomoc</a:t>
            </a:r>
            <a:r>
              <a:rPr lang="cs-CZ" dirty="0"/>
              <a:t>. 1. vyd. Praha 1: Fortuna, 2002.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Sebeobrana obyvatelstva</a:t>
            </a:r>
            <a:r>
              <a:rPr lang="cs-CZ" dirty="0"/>
              <a:t>. Praha: Ministerstvo vnitra - Hasičský záchranný sbor, 2001. 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044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144</TotalTime>
  <Words>492</Words>
  <Application>Microsoft Office PowerPoint</Application>
  <PresentationFormat>Předvádění na obrazovce (4:3)</PresentationFormat>
  <Paragraphs>70</Paragraphs>
  <Slides>10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Špendlík</vt:lpstr>
      <vt:lpstr>Prezentace</vt:lpstr>
      <vt:lpstr>Snímek 1</vt:lpstr>
      <vt:lpstr>OCHRANA ČLOVĚKA ZA MIMOŘÁDNÝCH UDÁLOSTÍ II</vt:lpstr>
      <vt:lpstr>ANOTACE</vt:lpstr>
      <vt:lpstr>JAK POZNÁTE HROZÍCÍ NEBEZPEČÍ?</vt:lpstr>
      <vt:lpstr>VAROVNÝ SIGNÁL</vt:lpstr>
      <vt:lpstr>DALŠÍ POUŽÍVANÉ SIGNÁLY</vt:lpstr>
      <vt:lpstr>JAK JE ZAJIŠTĚNA OCHRANA OBYVATEL V PŘÍPADĚ OHROŽENÍ?</vt:lpstr>
      <vt:lpstr>JAK SE ZACHOVAT, POKUD DOJDE K MIMOŘÁDNÉ UDÁLOSTI?</vt:lpstr>
      <vt:lpstr>OVĚŘTE SI SVÉ ZNALOSTI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19</cp:revision>
  <dcterms:created xsi:type="dcterms:W3CDTF">2013-10-04T16:39:28Z</dcterms:created>
  <dcterms:modified xsi:type="dcterms:W3CDTF">2014-04-02T10:34:38Z</dcterms:modified>
</cp:coreProperties>
</file>