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6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9538DAF-2BD3-4A33-901E-E5E5EF6E358C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54E18B1-C142-4545-8B26-69E7ED3646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39380058"/>
              </p:ext>
            </p:extLst>
          </p:nvPr>
        </p:nvGraphicFramePr>
        <p:xfrm>
          <a:off x="-2381" y="-992"/>
          <a:ext cx="9146381" cy="6858992"/>
        </p:xfrm>
        <a:graphic>
          <a:graphicData uri="http://schemas.openxmlformats.org/presentationml/2006/ole">
            <p:oleObj spid="_x0000_s1031" name="Prezentace" r:id="rId3" imgW="3732270" imgH="2799498" progId="PowerPoint.Show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20706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27201" y="1484785"/>
            <a:ext cx="5723468" cy="187220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4000" dirty="0"/>
              <a:t>OCHRANA ČLOVĚKA ZA MIMOŘÁDNÝCH </a:t>
            </a:r>
            <a:r>
              <a:rPr lang="cs-CZ" sz="4000" dirty="0" smtClean="0"/>
              <a:t>UDÁLOSTÍ IV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7200" y="3501008"/>
            <a:ext cx="5712179" cy="175961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cs-CZ" dirty="0" smtClean="0"/>
              <a:t>PROSTŘEDKY IMPROVIZOVANÉ OCHRANY</a:t>
            </a:r>
          </a:p>
          <a:p>
            <a:r>
              <a:rPr lang="cs-CZ" dirty="0" smtClean="0"/>
              <a:t>KONTAMINOVANÉ PROSTŘEDÍ – CHEMICKÉ A RADIOAKTIVNÍ LÁTKY</a:t>
            </a:r>
          </a:p>
          <a:p>
            <a:r>
              <a:rPr lang="cs-CZ" dirty="0" smtClean="0"/>
              <a:t>CHEMICKÉ ZBRANĚ</a:t>
            </a:r>
          </a:p>
          <a:p>
            <a:r>
              <a:rPr lang="cs-CZ" dirty="0" smtClean="0"/>
              <a:t>BIOLOGICKÉ ZBRANĚ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452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91398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727200" y="2852936"/>
            <a:ext cx="5712179" cy="240768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cs-CZ" dirty="0" smtClean="0"/>
              <a:t>SEZNÁMIT ŽÁKY S IMPROVIZOVANÝMI OCHRANNÝMI PROSTŘEDKY, SEZNÁMIT S MOŽNOSTÍ ÚNIKU CHEMICKÝCH A RADIOAKTIVNÍCH LÁTEK, S MOŽNOSTÍ POUŽITÍ BIOLOGICKÝCH A CHEMICKÝCH LÁTEK A  SE ZPŮSOBY , JAK SE V TĚCHTO SITUACÍCH ZACHOVAT</a:t>
            </a:r>
          </a:p>
          <a:p>
            <a:r>
              <a:rPr lang="cs-CZ" dirty="0" smtClean="0"/>
              <a:t>VÝUKOVÝ MTERIÁL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87290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CO JSOU PROSTŘEDKY IMPROVIZOVANÉ OCHRANY 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Prostředky IO chrání především dýchací cesty a povrch celého těla pokud nemáme k dispozici prostředky individuální ochrany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Kdy tyto prostředky použijeme ?</a:t>
            </a:r>
          </a:p>
          <a:p>
            <a:pPr marL="0" indent="0">
              <a:buNone/>
            </a:pPr>
            <a:r>
              <a:rPr lang="cs-CZ" dirty="0" smtClean="0"/>
              <a:t>    Pokud se vyskytneme v prostředí kontaminovaném ( zamořeném) chemickými, radioaktivními nebo biologickými látkami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1"/>
                </a:solidFill>
              </a:rPr>
              <a:t>I TYTO IMPROVIZOVANÉ PROSTŘEDKY MOHOU OCHRÁNIT ZDRAVÍ A ŽIVOT !!!</a:t>
            </a:r>
            <a:endParaRPr lang="cs-CZ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293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CO K TĚMTO IMPROVIZOVANÝM PROSTŘEDKŮM PATŘÍ?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 smtClean="0"/>
              <a:t>Chráníme především dýchací cesty (chráníme nos a ústa) =  navlhčený kapesník, ručník, kus látky, který upevníme v zátylku</a:t>
            </a:r>
          </a:p>
          <a:p>
            <a:r>
              <a:rPr lang="cs-CZ" dirty="0" smtClean="0"/>
              <a:t>Oči ochráníme nejlépe utěsněnými brýlemi = lyžařské, plavecké, motoristické</a:t>
            </a:r>
          </a:p>
          <a:p>
            <a:r>
              <a:rPr lang="cs-CZ" dirty="0" smtClean="0"/>
              <a:t>Hlavu ochráníme jakoukoliv přikrývkou hlavy, která plně pokryje vlasy, čelo, uši i krk </a:t>
            </a:r>
          </a:p>
          <a:p>
            <a:r>
              <a:rPr lang="cs-CZ" dirty="0" smtClean="0"/>
              <a:t>Tělo ochráníme kombinézou, pláštěnkou = pevně utěsníme kolem končetin i krku</a:t>
            </a:r>
          </a:p>
          <a:p>
            <a:r>
              <a:rPr lang="cs-CZ" dirty="0" smtClean="0"/>
              <a:t>Nohy chráníme nejlépe gumovými holínkami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6393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avratilovaH\AppData\Local\Microsoft\Windows\Temporary Internet Files\Content.IE5\DE4CGPLA\MC9002321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9457" y="2344847"/>
            <a:ext cx="1879810" cy="21683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 descr="C:\Users\NavratilovaH\AppData\Local\Microsoft\Windows\Temporary Internet Files\Content.IE5\DE4CGPLA\MP9003874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1" y="893506"/>
            <a:ext cx="2681615" cy="20561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NavratilovaH\AppData\Local\Microsoft\Windows\Temporary Internet Files\Content.IE5\AM1I8PN9\MC9004079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2975" y="703372"/>
            <a:ext cx="2622589" cy="23377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NavratilovaH\AppData\Local\Microsoft\Windows\Temporary Internet Files\Content.IE5\K0O7W0UI\MC9003521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98389"/>
            <a:ext cx="2402346" cy="2709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NavratilovaH\AppData\Local\Microsoft\Windows\Temporary Internet Files\Content.IE5\S7687CZ2\MP90032116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355" y="3861048"/>
            <a:ext cx="2737312" cy="1952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878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/>
              <a:t>CO UDĚLÁME PO NÁVRATU Z KONTAMINOVANÉHO PROSTŘEDÍ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Vše, co jste měli na </a:t>
            </a:r>
            <a:r>
              <a:rPr lang="cs-CZ" dirty="0" smtClean="0"/>
              <a:t>sobě, </a:t>
            </a:r>
            <a:r>
              <a:rPr lang="cs-CZ" dirty="0" smtClean="0"/>
              <a:t>uložte do igelitového pytle </a:t>
            </a:r>
            <a:r>
              <a:rPr lang="cs-CZ" dirty="0" smtClean="0"/>
              <a:t>(nedotýkat </a:t>
            </a:r>
            <a:r>
              <a:rPr lang="cs-CZ" dirty="0" smtClean="0"/>
              <a:t>se rukama)</a:t>
            </a:r>
          </a:p>
          <a:p>
            <a:r>
              <a:rPr lang="cs-CZ" dirty="0" smtClean="0"/>
              <a:t>Osprchujte se a důkladně umyjte</a:t>
            </a:r>
          </a:p>
          <a:p>
            <a:r>
              <a:rPr lang="cs-CZ" dirty="0" smtClean="0"/>
              <a:t>Vypláchněte si oči (nejlépe borovou vodou), vyčistěte uši a nos</a:t>
            </a:r>
          </a:p>
          <a:p>
            <a:r>
              <a:rPr lang="cs-CZ" dirty="0" smtClean="0"/>
              <a:t>Oblečte si čistý oděv</a:t>
            </a:r>
          </a:p>
        </p:txBody>
      </p:sp>
      <p:pic>
        <p:nvPicPr>
          <p:cNvPr id="3076" name="Picture 4" descr="C:\Users\NavratilovaH\AppData\Local\Microsoft\Windows\Temporary Internet Files\Content.IE5\DE4CGPLA\MC9003052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00169"/>
            <a:ext cx="2592288" cy="1905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9124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3200" dirty="0" smtClean="0"/>
              <a:t>JAK SE ZACHOVAT PŘI ÚNIKU NEBEZPEČNÝCH LÁTEK DO OVZDUŠÍ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cs-CZ" dirty="0" smtClean="0"/>
              <a:t>Co nejrychleji opusťte zamořený prostor</a:t>
            </a:r>
          </a:p>
          <a:p>
            <a:r>
              <a:rPr lang="cs-CZ" dirty="0" smtClean="0"/>
              <a:t>Ukryj se v uzavřené místnosti či budově</a:t>
            </a:r>
          </a:p>
          <a:p>
            <a:r>
              <a:rPr lang="cs-CZ" dirty="0" smtClean="0"/>
              <a:t>Uzavři a utěsni dveře a okna a další větrací otvory</a:t>
            </a:r>
          </a:p>
          <a:p>
            <a:r>
              <a:rPr lang="cs-CZ" dirty="0" smtClean="0"/>
              <a:t>Oznamte únik na tísňovou linku – 150 nebo 112</a:t>
            </a:r>
          </a:p>
          <a:p>
            <a:r>
              <a:rPr lang="cs-CZ" dirty="0" smtClean="0"/>
              <a:t>Sleduj informace ve sdělovacích prostředcích</a:t>
            </a:r>
          </a:p>
          <a:p>
            <a:r>
              <a:rPr lang="cs-CZ" dirty="0" smtClean="0"/>
              <a:t>Připrav si prostředky improvizované ochrany</a:t>
            </a:r>
          </a:p>
          <a:p>
            <a:r>
              <a:rPr lang="cs-CZ" dirty="0" smtClean="0"/>
              <a:t>Zachovej klid a rozvahu</a:t>
            </a:r>
          </a:p>
          <a:p>
            <a:r>
              <a:rPr lang="cs-CZ" dirty="0" smtClean="0"/>
              <a:t>Pomoz ostatním – dětem a starým lidem</a:t>
            </a:r>
          </a:p>
          <a:p>
            <a:r>
              <a:rPr lang="cs-CZ" dirty="0" smtClean="0"/>
              <a:t>Řiď se pokyny zasahujících složek a budovu opusť jen na pokyn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000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JAK SE ZACHOVAT PŘI ÚNIKU RADIOAKTIVNÍCH LÁTEK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POSTUPUJTE STEJNĚ JAKO V PŘÍPADĚ ÚNIKU JEDOVATÝCH LÁTEK DO OVZDUŠÍ</a:t>
            </a:r>
          </a:p>
          <a:p>
            <a:r>
              <a:rPr lang="cs-CZ" dirty="0" smtClean="0"/>
              <a:t>Připravte si evakuační zavazadlo</a:t>
            </a:r>
          </a:p>
          <a:p>
            <a:r>
              <a:rPr lang="cs-CZ" dirty="0" smtClean="0"/>
              <a:t>Jodové tablety a prostředky individuální ochrany vám budou k dispozici – použijte je  až na základě veřejné výzvy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OHROŽENÉ OBLASTI = OKOLÍ JADERNÝCH ELEKTRÁREN DUKOVANY A TEMELÍN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098" name="Picture 2" descr="C:\Users\NavratilovaH\AppData\Local\Microsoft\Windows\Temporary Internet Files\Content.IE5\S7687CZ2\MC9003106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81128"/>
            <a:ext cx="1812341" cy="141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6100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/>
              <a:t>JAK SE ZACHOVAT PŘI </a:t>
            </a:r>
            <a:r>
              <a:rPr lang="cs-CZ" sz="3200" dirty="0" smtClean="0"/>
              <a:t>POUŽITÍ CHEMICKÝCH ZBRANÍ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Co jsou chemické zbraně?</a:t>
            </a:r>
          </a:p>
          <a:p>
            <a:pPr marL="0" indent="0">
              <a:buNone/>
            </a:pPr>
            <a:r>
              <a:rPr lang="cs-CZ" dirty="0" smtClean="0"/>
              <a:t>=  látky v kapalném i plynném skupenství, vyvolávají poškození CNS, dýchacích cest, zažívacího traktu, zpuchýřující účinky</a:t>
            </a:r>
          </a:p>
          <a:p>
            <a:pPr marL="0" indent="0">
              <a:buNone/>
            </a:pPr>
            <a:r>
              <a:rPr lang="cs-CZ" dirty="0" smtClean="0"/>
              <a:t>=  </a:t>
            </a:r>
            <a:r>
              <a:rPr lang="cs-CZ" dirty="0" smtClean="0">
                <a:solidFill>
                  <a:schemeClr val="accent1"/>
                </a:solidFill>
              </a:rPr>
              <a:t>zbraně hromadného ničení</a:t>
            </a:r>
          </a:p>
          <a:p>
            <a:r>
              <a:rPr lang="cs-CZ" dirty="0" smtClean="0"/>
              <a:t>Urychleně použijte ochranné prostředky</a:t>
            </a:r>
          </a:p>
          <a:p>
            <a:r>
              <a:rPr lang="cs-CZ" dirty="0" smtClean="0"/>
              <a:t>Dokonale je utěsněte</a:t>
            </a:r>
          </a:p>
          <a:p>
            <a:r>
              <a:rPr lang="cs-CZ" dirty="0" smtClean="0"/>
              <a:t>Urychleně se ukryjte v nejbližší budově</a:t>
            </a:r>
            <a:endParaRPr lang="cs-CZ" dirty="0"/>
          </a:p>
        </p:txBody>
      </p:sp>
      <p:pic>
        <p:nvPicPr>
          <p:cNvPr id="6146" name="Picture 2" descr="C:\Users\NavratilovaH\AppData\Local\Microsoft\Windows\Temporary Internet Files\Content.IE5\S7687CZ2\MC9003519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99160"/>
            <a:ext cx="1812202" cy="131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6101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JAK SE ZACHOVAT PŘI POUŽITÍ BIOLOGICKÝCH ZBRANÍ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Co jsou biologické zbraně?</a:t>
            </a:r>
          </a:p>
          <a:p>
            <a:pPr marL="0" indent="0">
              <a:buNone/>
            </a:pPr>
            <a:r>
              <a:rPr lang="cs-CZ" dirty="0" smtClean="0"/>
              <a:t>=  bakterie, viry , toxiny v ovzduší, infikovaná voda, potraviny, vypuštěný hmyz, blechy….</a:t>
            </a:r>
          </a:p>
          <a:p>
            <a:r>
              <a:rPr lang="cs-CZ" dirty="0" smtClean="0"/>
              <a:t>Nepoužívat vodu z neznámých zdrojů</a:t>
            </a:r>
          </a:p>
          <a:p>
            <a:r>
              <a:rPr lang="cs-CZ" dirty="0" smtClean="0"/>
              <a:t>Nejíst </a:t>
            </a:r>
            <a:r>
              <a:rPr lang="cs-CZ" dirty="0" smtClean="0"/>
              <a:t>neprověřené </a:t>
            </a:r>
            <a:r>
              <a:rPr lang="cs-CZ" dirty="0" smtClean="0"/>
              <a:t>potraviny </a:t>
            </a:r>
            <a:r>
              <a:rPr lang="cs-CZ" dirty="0" smtClean="0"/>
              <a:t>(bez </a:t>
            </a:r>
            <a:r>
              <a:rPr lang="cs-CZ" dirty="0" smtClean="0"/>
              <a:t>obalu)</a:t>
            </a:r>
          </a:p>
          <a:p>
            <a:r>
              <a:rPr lang="cs-CZ" dirty="0" smtClean="0"/>
              <a:t>Udržovat čistotu svého těla</a:t>
            </a:r>
          </a:p>
          <a:p>
            <a:r>
              <a:rPr lang="cs-CZ" dirty="0" smtClean="0"/>
              <a:t>Pitnou vodu si připravit převařením nebo pomocí chemických dezinfekčních prostředků</a:t>
            </a:r>
          </a:p>
          <a:p>
            <a:r>
              <a:rPr lang="cs-CZ" dirty="0" smtClean="0"/>
              <a:t>Při známkách onemocnění ihned vyhledat odbornou pomoc</a:t>
            </a:r>
            <a:endParaRPr lang="cs-CZ" dirty="0"/>
          </a:p>
        </p:txBody>
      </p:sp>
      <p:pic>
        <p:nvPicPr>
          <p:cNvPr id="5122" name="Picture 2" descr="C:\Users\NavratilovaH\AppData\Local\Microsoft\Windows\Temporary Internet Files\Content.IE5\AM1I8PN9\MC90044171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476175"/>
            <a:ext cx="2383160" cy="238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3638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DOMÁCÍ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Doma si za pomocí rodičů připrav všechny dostupné předměty k improvizované ochraně</a:t>
            </a:r>
          </a:p>
          <a:p>
            <a:r>
              <a:rPr lang="cs-CZ" dirty="0" smtClean="0"/>
              <a:t>Přines je do školy</a:t>
            </a:r>
          </a:p>
          <a:p>
            <a:r>
              <a:rPr lang="cs-CZ" dirty="0" smtClean="0"/>
              <a:t>Použij za pomoci spolužáka</a:t>
            </a:r>
          </a:p>
          <a:p>
            <a:r>
              <a:rPr lang="cs-CZ" dirty="0" smtClean="0"/>
              <a:t>Nacvič jejich samostatné použití a jejich likvidaci</a:t>
            </a:r>
          </a:p>
          <a:p>
            <a:r>
              <a:rPr lang="cs-CZ" dirty="0" smtClean="0"/>
              <a:t>Popiš následnou očistu celého těla</a:t>
            </a:r>
            <a:endParaRPr lang="cs-CZ" dirty="0"/>
          </a:p>
        </p:txBody>
      </p:sp>
      <p:pic>
        <p:nvPicPr>
          <p:cNvPr id="7170" name="Picture 2" descr="C:\Users\NavratilovaH\AppData\Local\Microsoft\Windows\Temporary Internet Files\Content.IE5\S7687CZ2\MC900397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581128"/>
            <a:ext cx="282488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570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cs-CZ" dirty="0"/>
              <a:t>ING. ZDENĚK RATHAUSKÝ. </a:t>
            </a:r>
            <a:r>
              <a:rPr lang="cs-CZ" i="1" dirty="0"/>
              <a:t>Co dělat...: aneb Kapesní průvodce krizovými situacemi</a:t>
            </a:r>
            <a:r>
              <a:rPr lang="cs-CZ" dirty="0"/>
              <a:t>. 2. vyd. Praha: Centrum pro bezpečný stát, o. s., 2008. </a:t>
            </a:r>
          </a:p>
          <a:p>
            <a:r>
              <a:rPr lang="cs-CZ" dirty="0"/>
              <a:t>MINISTERSTVO VNITRA. </a:t>
            </a:r>
            <a:r>
              <a:rPr lang="cs-CZ" i="1" dirty="0"/>
              <a:t>Pro případ ohrožení: Příručka pro obyvatele</a:t>
            </a:r>
            <a:r>
              <a:rPr lang="cs-CZ" dirty="0"/>
              <a:t>. Praha: Ministerstvo vnitra - Hasičský záchranný sbor ČR, 2001. </a:t>
            </a:r>
          </a:p>
          <a:p>
            <a:r>
              <a:rPr lang="cs-CZ" dirty="0"/>
              <a:t>HORSKÁ, Viola, Eva MARÁDOVÁ a Dušan SLÁVIK. </a:t>
            </a:r>
            <a:r>
              <a:rPr lang="cs-CZ" i="1" dirty="0"/>
              <a:t>Ochrana člověka za mimořádných událostí: Sebeobrana a vzájemná pomoc</a:t>
            </a:r>
            <a:r>
              <a:rPr lang="cs-CZ" dirty="0"/>
              <a:t>. 1. vyd. Praha 1: Fortuna, 2002. </a:t>
            </a:r>
          </a:p>
          <a:p>
            <a:r>
              <a:rPr lang="cs-CZ" dirty="0"/>
              <a:t>MINISTERSTVO VNITRA. </a:t>
            </a:r>
            <a:r>
              <a:rPr lang="cs-CZ" i="1" dirty="0"/>
              <a:t>Sebeobrana obyvatelstva</a:t>
            </a:r>
            <a:r>
              <a:rPr lang="cs-CZ" dirty="0"/>
              <a:t>. Praha: Ministerstvo vnitra - Hasičský záchranný sbor, 2001. </a:t>
            </a: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169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141</TotalTime>
  <Words>601</Words>
  <Application>Microsoft Office PowerPoint</Application>
  <PresentationFormat>Předvádění na obrazovce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Špendlík</vt:lpstr>
      <vt:lpstr>Prezentace</vt:lpstr>
      <vt:lpstr>Snímek 1</vt:lpstr>
      <vt:lpstr>OCHRANA ČLOVĚKA ZA MIMOŘÁDNÝCH UDÁLOSTÍ IV</vt:lpstr>
      <vt:lpstr>ANOTACE</vt:lpstr>
      <vt:lpstr>CO JSOU PROSTŘEDKY IMPROVIZOVANÉ OCHRANY ?</vt:lpstr>
      <vt:lpstr>CO K TĚMTO IMPROVIZOVANÝM PROSTŘEDKŮM PATŘÍ?</vt:lpstr>
      <vt:lpstr>Snímek 6</vt:lpstr>
      <vt:lpstr>CO UDĚLÁME PO NÁVRATU Z KONTAMINOVANÉHO PROSTŘEDÍ</vt:lpstr>
      <vt:lpstr>JAK SE ZACHOVAT PŘI ÚNIKU NEBEZPEČNÝCH LÁTEK DO OVZDUŠÍ</vt:lpstr>
      <vt:lpstr>JAK SE ZACHOVAT PŘI ÚNIKU RADIOAKTIVNÍCH LÁTEK</vt:lpstr>
      <vt:lpstr>JAK SE ZACHOVAT PŘI POUŽITÍ CHEMICKÝCH ZBRANÍ</vt:lpstr>
      <vt:lpstr>JAK SE ZACHOVAT PŘI POUŽITÍ BIOLOGICKÝCH ZBRANÍ</vt:lpstr>
      <vt:lpstr>DOMÁCÍ ÚKOL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Navrátilová Hana</dc:creator>
  <cp:lastModifiedBy>Dum</cp:lastModifiedBy>
  <cp:revision>17</cp:revision>
  <dcterms:created xsi:type="dcterms:W3CDTF">2013-10-08T18:18:51Z</dcterms:created>
  <dcterms:modified xsi:type="dcterms:W3CDTF">2014-04-02T10:26:51Z</dcterms:modified>
</cp:coreProperties>
</file>