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1AC61FD8-C467-4EB5-9225-36B2757A2D26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44D0697-DD92-4C22-8F0F-8DCA1EEB2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61FD8-C467-4EB5-9225-36B2757A2D26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D0697-DD92-4C22-8F0F-8DCA1EEB2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61FD8-C467-4EB5-9225-36B2757A2D26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D0697-DD92-4C22-8F0F-8DCA1EEB2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61FD8-C467-4EB5-9225-36B2757A2D26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D0697-DD92-4C22-8F0F-8DCA1EEB2F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61FD8-C467-4EB5-9225-36B2757A2D26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D0697-DD92-4C22-8F0F-8DCA1EEB2F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61FD8-C467-4EB5-9225-36B2757A2D26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D0697-DD92-4C22-8F0F-8DCA1EEB2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61FD8-C467-4EB5-9225-36B2757A2D26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D0697-DD92-4C22-8F0F-8DCA1EEB2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1AC61FD8-C467-4EB5-9225-36B2757A2D26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44D0697-DD92-4C22-8F0F-8DCA1EEB2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1AC61FD8-C467-4EB5-9225-36B2757A2D26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44D0697-DD92-4C22-8F0F-8DCA1EEB2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61FD8-C467-4EB5-9225-36B2757A2D26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D0697-DD92-4C22-8F0F-8DCA1EEB2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61FD8-C467-4EB5-9225-36B2757A2D26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D0697-DD92-4C22-8F0F-8DCA1EEB2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1AC61FD8-C467-4EB5-9225-36B2757A2D26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44D0697-DD92-4C22-8F0F-8DCA1EEB2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2054733"/>
              </p:ext>
            </p:extLst>
          </p:nvPr>
        </p:nvGraphicFramePr>
        <p:xfrm>
          <a:off x="0" y="-991"/>
          <a:ext cx="9144000" cy="6857205"/>
        </p:xfrm>
        <a:graphic>
          <a:graphicData uri="http://schemas.openxmlformats.org/presentationml/2006/ole">
            <p:oleObj spid="_x0000_s1036" name="Prezentace" r:id="rId3" imgW="4067706" imgH="3051179" progId="PowerPoint.Show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1523635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91680" y="1700808"/>
            <a:ext cx="5723468" cy="1512168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3200" dirty="0"/>
              <a:t>OCHRANA ČLOVĚKA ZA MIMOŘÁDNÝCH UDÁLOSTÍ </a:t>
            </a:r>
            <a:r>
              <a:rPr lang="cs-CZ" sz="3200" dirty="0" smtClean="0"/>
              <a:t>VI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27200" y="3284984"/>
            <a:ext cx="5712179" cy="223224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r>
              <a:rPr lang="cs-CZ" dirty="0"/>
              <a:t>JAK SE ZACHOVAT V </a:t>
            </a:r>
            <a:r>
              <a:rPr lang="cs-CZ" dirty="0" smtClean="0"/>
              <a:t>PŘÍPADĚ</a:t>
            </a:r>
          </a:p>
          <a:p>
            <a:r>
              <a:rPr lang="cs-CZ" dirty="0" smtClean="0"/>
              <a:t> </a:t>
            </a:r>
            <a:r>
              <a:rPr lang="cs-CZ" dirty="0"/>
              <a:t>NÁLEZU PODEZŘELÉHO ZAVAZADLA NEBO OBDRŽENÍ PODEZŘELÉ </a:t>
            </a:r>
            <a:r>
              <a:rPr lang="cs-CZ" dirty="0" smtClean="0"/>
              <a:t>ZÁSILKY</a:t>
            </a:r>
          </a:p>
          <a:p>
            <a:r>
              <a:rPr lang="cs-CZ" dirty="0" smtClean="0"/>
              <a:t>OZNÁMENÍ </a:t>
            </a:r>
            <a:r>
              <a:rPr lang="cs-CZ" dirty="0"/>
              <a:t>O ULOŽENÍ BOMBY NEBO JINÉ NEBEZPEČNÉ </a:t>
            </a:r>
            <a:r>
              <a:rPr lang="cs-CZ" dirty="0" smtClean="0"/>
              <a:t>LÁTKY</a:t>
            </a:r>
          </a:p>
          <a:p>
            <a:r>
              <a:rPr lang="cs-CZ" dirty="0" smtClean="0"/>
              <a:t>TERORISTICKÉ AKCE –POUŽITÍ STŘELNÝCH ZBRANÍ</a:t>
            </a:r>
          </a:p>
          <a:p>
            <a:r>
              <a:rPr lang="cs-CZ" dirty="0"/>
              <a:t>NÁLEZU INJEKČNÍ </a:t>
            </a:r>
            <a:r>
              <a:rPr lang="cs-CZ" dirty="0" smtClean="0"/>
              <a:t>STŘÍKAČKY</a:t>
            </a:r>
          </a:p>
          <a:p>
            <a:r>
              <a:rPr lang="cs-CZ" dirty="0" smtClean="0"/>
              <a:t>VYPUKNUTÍ PTAČÍ CHŘIPKY</a:t>
            </a:r>
          </a:p>
        </p:txBody>
      </p:sp>
    </p:spTree>
    <p:extLst>
      <p:ext uri="{BB962C8B-B14F-4D97-AF65-F5344CB8AC3E}">
        <p14:creationId xmlns:p14="http://schemas.microsoft.com/office/powerpoint/2010/main" xmlns="" val="4026379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058001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27200" y="2996952"/>
            <a:ext cx="5712179" cy="226367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algn="l"/>
            <a:r>
              <a:rPr lang="cs-CZ" dirty="0" smtClean="0"/>
              <a:t>VYSVĚTLIT ŽÁKŮM, </a:t>
            </a:r>
            <a:r>
              <a:rPr lang="cs-CZ" dirty="0"/>
              <a:t>JAK SE ZACHOVAT V PŘÍPADĚ</a:t>
            </a:r>
          </a:p>
          <a:p>
            <a:pPr algn="l"/>
            <a:r>
              <a:rPr lang="cs-CZ" dirty="0"/>
              <a:t> NÁLEZU PODEZŘELÉHO ZAVAZADLA NEBO </a:t>
            </a:r>
            <a:r>
              <a:rPr lang="cs-CZ" dirty="0" smtClean="0"/>
              <a:t>OBDRŽENÍ PODEZŘELÉ ZÁSILKY, PŘI OZNÁMENÍ </a:t>
            </a:r>
            <a:r>
              <a:rPr lang="cs-CZ" dirty="0"/>
              <a:t>O ULOŽENÍ BOMBY NEBO JINÉ NEBEZPEČNÉ </a:t>
            </a:r>
            <a:r>
              <a:rPr lang="cs-CZ" dirty="0" smtClean="0"/>
              <a:t>LÁTKY, </a:t>
            </a:r>
          </a:p>
          <a:p>
            <a:pPr algn="l"/>
            <a:r>
              <a:rPr lang="cs-CZ" dirty="0" smtClean="0"/>
              <a:t>V </a:t>
            </a:r>
            <a:r>
              <a:rPr lang="cs-CZ" dirty="0" smtClean="0"/>
              <a:t>PŘÍPADĚ </a:t>
            </a:r>
            <a:r>
              <a:rPr lang="cs-CZ" dirty="0" smtClean="0"/>
              <a:t>TERORISTICKÉ </a:t>
            </a:r>
            <a:r>
              <a:rPr lang="cs-CZ" dirty="0"/>
              <a:t>AKCE –POUŽITÍ STŘELNÝCH </a:t>
            </a:r>
            <a:r>
              <a:rPr lang="cs-CZ" dirty="0" smtClean="0"/>
              <a:t>ZBRANÍ, </a:t>
            </a:r>
            <a:r>
              <a:rPr lang="cs-CZ" dirty="0" smtClean="0"/>
              <a:t>PŘI NÁLEZU </a:t>
            </a:r>
            <a:r>
              <a:rPr lang="cs-CZ" dirty="0"/>
              <a:t>INJEKČNÍ </a:t>
            </a:r>
            <a:r>
              <a:rPr lang="cs-CZ" dirty="0" smtClean="0"/>
              <a:t>STŘÍKAČKY, VYPUKNUTÍ PTAČÍ CHŘIPKY</a:t>
            </a:r>
          </a:p>
          <a:p>
            <a:r>
              <a:rPr lang="cs-CZ" dirty="0" smtClean="0"/>
              <a:t>VÝUKOVÝ MATERIÁL</a:t>
            </a:r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5734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800" dirty="0" smtClean="0"/>
              <a:t>JAK SE ZACHOVAT V PŘÍPADĚ NÁLEZU PODEZŘELÉHO ZAVAZADLA NEBO OBDRŽENÍ PODEZŘELÉ ZÁSILKY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s-CZ" dirty="0" smtClean="0"/>
              <a:t>Kde takové zavazadlo můžeme objevit a proč toto zavazadlo považujeme za podezřelé?</a:t>
            </a:r>
          </a:p>
          <a:p>
            <a:pPr marL="0" indent="0">
              <a:buNone/>
            </a:pPr>
            <a:r>
              <a:rPr lang="cs-CZ" dirty="0" smtClean="0"/>
              <a:t>  -  Takové zavazadlo můžeme nalézt kdekoliv, je opuštěné, nikdo se k němu nehlásí</a:t>
            </a:r>
          </a:p>
          <a:p>
            <a:r>
              <a:rPr lang="cs-CZ" dirty="0" smtClean="0"/>
              <a:t>Jak při jeho nálezu postupovat?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Zavazadlo (zásilku) neotvírejte ani nepřemísťujte, netřepejte s ní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Nepokoušejte se předmět ani zásilku otevřít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Pokud se jedná o zásilku, uložte ji do igelitového pytle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Opusťte místnost a zavolejte tísňovou linku 158, 150 nebo 112</a:t>
            </a:r>
            <a:endParaRPr lang="cs-CZ" dirty="0"/>
          </a:p>
        </p:txBody>
      </p:sp>
      <p:pic>
        <p:nvPicPr>
          <p:cNvPr id="2050" name="Picture 2" descr="C:\Users\NavratilovaH\AppData\Local\Microsoft\Windows\Temporary Internet Files\Content.IE5\K0O7W0UI\MC9003353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48066" y="5030114"/>
            <a:ext cx="1828800" cy="182788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02532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100" dirty="0" smtClean="0"/>
              <a:t>JAK SE ZACHOVAT V PŘÍPADĚ </a:t>
            </a:r>
            <a:r>
              <a:rPr lang="cs-CZ" sz="3100" dirty="0" smtClean="0"/>
              <a:t>ANONYMNÍHO </a:t>
            </a:r>
            <a:r>
              <a:rPr lang="cs-CZ" sz="3100" dirty="0" smtClean="0"/>
              <a:t>OZNÁMENÍ O ULOŽENÍ BOMBY NEBO JINÉ NEBEZPEČNÉ LÁTKY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dirty="0" smtClean="0"/>
              <a:t>V takovém případě okamžitě  událost oznamte na tísňovou linku 158 nebo 150</a:t>
            </a:r>
          </a:p>
          <a:p>
            <a:r>
              <a:rPr lang="cs-CZ" dirty="0" smtClean="0"/>
              <a:t>Nedotýkejte se podezřelého předmětu</a:t>
            </a:r>
          </a:p>
          <a:p>
            <a:r>
              <a:rPr lang="cs-CZ" dirty="0" smtClean="0"/>
              <a:t>Opusťte budovu a následujte ostatní evakuované</a:t>
            </a:r>
          </a:p>
          <a:p>
            <a:r>
              <a:rPr lang="cs-CZ" dirty="0" smtClean="0"/>
              <a:t>V žádném případě se nezdržujte v blízkosti možného ohrožení (nebuďte zvědaví!!)</a:t>
            </a:r>
          </a:p>
          <a:p>
            <a:r>
              <a:rPr lang="cs-CZ" dirty="0" smtClean="0"/>
              <a:t>Čekejte na další instrukce bezpečnostních složek</a:t>
            </a:r>
            <a:endParaRPr lang="cs-CZ" dirty="0"/>
          </a:p>
        </p:txBody>
      </p:sp>
      <p:pic>
        <p:nvPicPr>
          <p:cNvPr id="3074" name="Picture 2" descr="C:\Users\NavratilovaH\AppData\Local\Microsoft\Windows\Temporary Internet Files\Content.IE5\AM1I8PN9\MC9003710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86657" y="4941418"/>
            <a:ext cx="1370686" cy="1916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08425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6965245" cy="1202485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800" dirty="0" smtClean="0"/>
              <a:t>JAK SE ZACHOVAT V PŘÍPADĚ TERORISTICKÉ AKCE –POUŽITÍ STŘELNÝCH ZBRANÍ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Pokud jste mimo budovu, pokuste se dostat mimo střelbu a ukrýt složek</a:t>
            </a:r>
          </a:p>
          <a:p>
            <a:r>
              <a:rPr lang="cs-CZ" dirty="0" smtClean="0"/>
              <a:t>Pokud jste v budově, odejděte od oken a ukryjte se za nábytkem</a:t>
            </a:r>
          </a:p>
          <a:p>
            <a:r>
              <a:rPr lang="cs-CZ" dirty="0" smtClean="0"/>
              <a:t>Dodržujte pokyny bezpečnostních složek</a:t>
            </a:r>
          </a:p>
          <a:p>
            <a:r>
              <a:rPr lang="cs-CZ" dirty="0" smtClean="0"/>
              <a:t>Zachovejte klid a rozvahu</a:t>
            </a:r>
            <a:endParaRPr lang="cs-CZ" dirty="0"/>
          </a:p>
          <a:p>
            <a:endParaRPr lang="cs-CZ" dirty="0"/>
          </a:p>
        </p:txBody>
      </p:sp>
      <p:pic>
        <p:nvPicPr>
          <p:cNvPr id="4099" name="Picture 3" descr="C:\Users\NavratilovaH\AppData\Local\Microsoft\Windows\Temporary Internet Files\Content.IE5\AM1I8PN9\MC9002507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72499" y="4132907"/>
            <a:ext cx="2337303" cy="2725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5345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JAK SE ZACHOVAT V PŘÍPADĚ NÁLEZU INJEKČNÍ STŘÍKAČKY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V případě nálezu použité stříkačky se jí v žádném případě nedotýkejte (možnost infikace – HIV)</a:t>
            </a:r>
          </a:p>
          <a:p>
            <a:r>
              <a:rPr lang="cs-CZ" dirty="0" smtClean="0"/>
              <a:t>Uvědomte městskou policii 156</a:t>
            </a:r>
          </a:p>
          <a:p>
            <a:r>
              <a:rPr lang="cs-CZ" dirty="0" smtClean="0"/>
              <a:t>Pokud je nutné stříkačku okamžitě zlikvidovat (dětské hřiště), použijte rukavici, hadr nebo kapesník, stříkačku uchopte za tělo a uložte do pevného obalu, který máte po ruce (plechovka)</a:t>
            </a:r>
          </a:p>
          <a:p>
            <a:r>
              <a:rPr lang="cs-CZ" dirty="0" smtClean="0"/>
              <a:t>Stříkačku odneste na nejbližší služebnu policie </a:t>
            </a:r>
          </a:p>
        </p:txBody>
      </p:sp>
      <p:pic>
        <p:nvPicPr>
          <p:cNvPr id="5122" name="Picture 2" descr="C:\Users\NavratilovaH\AppData\Local\Microsoft\Windows\Temporary Internet Files\Content.IE5\DE4CGPLA\MC900312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59429" y="5229200"/>
            <a:ext cx="1825142" cy="1273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423077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l"/>
            <a:r>
              <a:rPr lang="cs-CZ" sz="3200" dirty="0" smtClean="0"/>
              <a:t>JAK SE ZACHOVAT V PŘÍPADĚ VYPUKNUTÍ PTAČÍ CHŘIPKY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6"/>
            <a:ext cx="6196405" cy="3758015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VÍŠ, CO JE PTAČÍ CHŘIPKA?</a:t>
            </a:r>
          </a:p>
          <a:p>
            <a:r>
              <a:rPr lang="cs-CZ" dirty="0" smtClean="0"/>
              <a:t>Virové onemocnění ptáků, postihuje volně žijící zvířata i </a:t>
            </a:r>
            <a:r>
              <a:rPr lang="cs-CZ" dirty="0" smtClean="0"/>
              <a:t>ta, </a:t>
            </a:r>
            <a:r>
              <a:rPr lang="cs-CZ" dirty="0" smtClean="0"/>
              <a:t>která chováme v zajetí. Způsobí dýchací potíže a následně v průběhu 1 – 2 dnů jejich uhynutí. Toto onemocnění se může přenést i na člověka</a:t>
            </a:r>
          </a:p>
          <a:p>
            <a:pPr algn="ctr"/>
            <a:r>
              <a:rPr lang="cs-CZ" dirty="0" smtClean="0">
                <a:solidFill>
                  <a:srgbClr val="C00000"/>
                </a:solidFill>
              </a:rPr>
              <a:t>JAK SE ZACHOVAT?</a:t>
            </a:r>
          </a:p>
          <a:p>
            <a:r>
              <a:rPr lang="cs-CZ" dirty="0" smtClean="0"/>
              <a:t>Při nálezu většího počtu uhynulého ptactva informujte veterinární správu nebo policii</a:t>
            </a:r>
          </a:p>
          <a:p>
            <a:r>
              <a:rPr lang="cs-CZ" dirty="0" smtClean="0"/>
              <a:t>V žádném případě se ptáků nedotýkat – pozor na děti</a:t>
            </a:r>
          </a:p>
          <a:p>
            <a:r>
              <a:rPr lang="cs-CZ" dirty="0" smtClean="0"/>
              <a:t>Dodržujte zásady hygieny – především důsledné mytí rukou</a:t>
            </a:r>
          </a:p>
          <a:p>
            <a:r>
              <a:rPr lang="cs-CZ" dirty="0" smtClean="0"/>
              <a:t>Zajistěte ochranu svých psů a koček</a:t>
            </a:r>
          </a:p>
          <a:p>
            <a:r>
              <a:rPr lang="cs-CZ" dirty="0" smtClean="0"/>
              <a:t>Pozornost věnujte také hygieně při vaření ( virus je zničen při teplotě 70 °c)</a:t>
            </a:r>
            <a:endParaRPr lang="cs-CZ" dirty="0"/>
          </a:p>
        </p:txBody>
      </p:sp>
      <p:pic>
        <p:nvPicPr>
          <p:cNvPr id="6146" name="Picture 2" descr="C:\Users\NavratilovaH\AppData\Local\Microsoft\Windows\Temporary Internet Files\Content.IE5\S7687CZ2\MP9004487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36600"/>
            <a:ext cx="3131840" cy="218096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3295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OVĚŘENÍ ZNALOSTÍ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PRÁCE VE SKUPINÁCH – SECVIČTE A SPOLUŽÁKŮM PŘEDVEĎTE, JAK SE ZACHOVÁTE V PŘÍPADĚ: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1. skupina – nález podezřelého balíčku, zavazadla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2. skupina – nahlášení bomby ve škole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3. skupina -  teroristická akce v budově školy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4. skupina – nález injekční stříkačky v parku v blízkosti dětského hřiště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5. skupina – školní výlet na Kuňku po  vypuknutí ptačí chřipky 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C00000"/>
                </a:solidFill>
              </a:rPr>
              <a:t>POKYNY : NA PŘÍPRAVU JE 10 MINUT, MUSÍ SE ZAPOJIT KAŽDÝ ČLEN SKUPINY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7170" name="Picture 2" descr="C:\Users\NavratilovaH\AppData\Local\Microsoft\Windows\Temporary Internet Files\Content.IE5\AM1I8PN9\MC9003433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253570"/>
            <a:ext cx="1748333" cy="1577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25416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0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cs-CZ" dirty="0"/>
              <a:t>ING. ZDENĚK RATHAUSKÝ. </a:t>
            </a:r>
            <a:r>
              <a:rPr lang="cs-CZ" i="1" dirty="0"/>
              <a:t>Co dělat...: aneb Kapesní průvodce krizovými situacemi</a:t>
            </a:r>
            <a:r>
              <a:rPr lang="cs-CZ" dirty="0"/>
              <a:t>. 2. vyd. Praha: Centrum pro bezpečný stát, o. s., 2008. </a:t>
            </a:r>
          </a:p>
          <a:p>
            <a:r>
              <a:rPr lang="cs-CZ" dirty="0"/>
              <a:t>MINISTERSTVO VNITRA. </a:t>
            </a:r>
            <a:r>
              <a:rPr lang="cs-CZ" i="1" dirty="0"/>
              <a:t>Pro případ ohrožení: Příručka pro obyvatele</a:t>
            </a:r>
            <a:r>
              <a:rPr lang="cs-CZ" dirty="0"/>
              <a:t>. Praha: Ministerstvo vnitra - Hasičský záchranný sbor ČR, 2001. </a:t>
            </a:r>
          </a:p>
          <a:p>
            <a:r>
              <a:rPr lang="cs-CZ" dirty="0"/>
              <a:t>HORSKÁ, Viola, Eva MARÁDOVÁ a Dušan SLÁVIK. </a:t>
            </a:r>
            <a:r>
              <a:rPr lang="cs-CZ" i="1" dirty="0"/>
              <a:t>Ochrana člověka za mimořádných událostí: Sebeobrana a vzájemná pomoc</a:t>
            </a:r>
            <a:r>
              <a:rPr lang="cs-CZ" dirty="0"/>
              <a:t>. 1. vyd. Praha 1: Fortuna, 2002. </a:t>
            </a:r>
          </a:p>
          <a:p>
            <a:r>
              <a:rPr lang="cs-CZ" dirty="0"/>
              <a:t>MINISTERSTVO VNITRA. </a:t>
            </a:r>
            <a:r>
              <a:rPr lang="cs-CZ" i="1" dirty="0"/>
              <a:t>Sebeobrana obyvatelstva</a:t>
            </a:r>
            <a:r>
              <a:rPr lang="cs-CZ" dirty="0"/>
              <a:t>. Praha: Ministerstvo vnitra - Hasičský záchranný sbor, 2001. </a:t>
            </a:r>
          </a:p>
          <a:p>
            <a:r>
              <a:rPr lang="cs-CZ" dirty="0" smtClean="0"/>
              <a:t>www.office.</a:t>
            </a:r>
            <a:r>
              <a:rPr lang="cs-CZ" smtClean="0"/>
              <a:t>m</a:t>
            </a:r>
            <a:r>
              <a:rPr lang="cs-CZ" smtClean="0"/>
              <a:t>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95152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162</TotalTime>
  <Words>637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Špendlík</vt:lpstr>
      <vt:lpstr>Prezentace</vt:lpstr>
      <vt:lpstr>Snímek 1</vt:lpstr>
      <vt:lpstr>OCHRANA ČLOVĚKA ZA MIMOŘÁDNÝCH UDÁLOSTÍ VI</vt:lpstr>
      <vt:lpstr>ANOTACE</vt:lpstr>
      <vt:lpstr>JAK SE ZACHOVAT V PŘÍPADĚ NÁLEZU PODEZŘELÉHO ZAVAZADLA NEBO OBDRŽENÍ PODEZŘELÉ ZÁSILKY</vt:lpstr>
      <vt:lpstr>JAK SE ZACHOVAT V PŘÍPADĚ ANONYMNÍHO OZNÁMENÍ O ULOŽENÍ BOMBY NEBO JINÉ NEBEZPEČNÉ LÁTKY</vt:lpstr>
      <vt:lpstr>JAK SE ZACHOVAT V PŘÍPADĚ TERORISTICKÉ AKCE –POUŽITÍ STŘELNÝCH ZBRANÍ</vt:lpstr>
      <vt:lpstr>JAK SE ZACHOVAT V PŘÍPADĚ NÁLEZU INJEKČNÍ STŘÍKAČKY</vt:lpstr>
      <vt:lpstr>JAK SE ZACHOVAT V PŘÍPADĚ VYPUKNUTÍ PTAČÍ CHŘIPKY</vt:lpstr>
      <vt:lpstr>OVĚŘENÍ ZNALOSTÍ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Navrátilová Hana</dc:creator>
  <cp:lastModifiedBy>Dum</cp:lastModifiedBy>
  <cp:revision>21</cp:revision>
  <dcterms:created xsi:type="dcterms:W3CDTF">2013-10-12T13:17:27Z</dcterms:created>
  <dcterms:modified xsi:type="dcterms:W3CDTF">2014-04-01T20:11:16Z</dcterms:modified>
</cp:coreProperties>
</file>