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59" r:id="rId7"/>
    <p:sldId id="260" r:id="rId8"/>
    <p:sldId id="261" r:id="rId9"/>
    <p:sldId id="262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9A779FA-0EE5-4261-9EBB-8FD5992FA591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1D71A42-CB36-4698-B55C-415192123A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37209923"/>
              </p:ext>
            </p:extLst>
          </p:nvPr>
        </p:nvGraphicFramePr>
        <p:xfrm>
          <a:off x="-2381" y="-992"/>
          <a:ext cx="9146381" cy="6858992"/>
        </p:xfrm>
        <a:graphic>
          <a:graphicData uri="http://schemas.openxmlformats.org/presentationml/2006/ole">
            <p:oleObj spid="_x0000_s1040" name="Prezentace" r:id="rId3" imgW="4113415" imgH="3084712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491062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202017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600" dirty="0"/>
              <a:t>OCHRANA ČLOVĚKA ZA MIMOŘÁDNÝCH UDÁLOSTÍ </a:t>
            </a:r>
            <a:r>
              <a:rPr lang="cs-CZ" sz="3600" dirty="0" smtClean="0"/>
              <a:t>VIII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068960"/>
            <a:ext cx="5712179" cy="219166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NEBEZPEČÍ V DOMÁCNOSTI –</a:t>
            </a:r>
          </a:p>
          <a:p>
            <a:r>
              <a:rPr lang="cs-CZ" dirty="0" smtClean="0"/>
              <a:t>KAMNA </a:t>
            </a:r>
          </a:p>
          <a:p>
            <a:r>
              <a:rPr lang="cs-CZ" dirty="0" smtClean="0"/>
              <a:t>KOMÍNY </a:t>
            </a:r>
          </a:p>
          <a:p>
            <a:r>
              <a:rPr lang="cs-CZ" dirty="0" smtClean="0"/>
              <a:t>VYPALOVÁNÍ TRÁVY</a:t>
            </a:r>
          </a:p>
          <a:p>
            <a:r>
              <a:rPr lang="cs-CZ" dirty="0" smtClean="0"/>
              <a:t>AUTONOMNÍ HLÁSIČ KOUŘE</a:t>
            </a:r>
          </a:p>
          <a:p>
            <a:r>
              <a:rPr lang="cs-CZ" dirty="0" smtClean="0"/>
              <a:t>PROPAN - BUTAN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6723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058001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27200" y="3068960"/>
            <a:ext cx="5712179" cy="219166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OBJASNIT ŽÁKŮM RŮZNÁ NEBEZPEČÍ V DOMÁCNOSTI.  POPSAT NEBEZPEČÍ POŽÁRU, ŠPATNÉHO POUŽÍVÁNÍ KAMEN, NEBEZPEČÍ VYPALOVÁNÍ TRÁVY A VYUŽITÍ LPG</a:t>
            </a:r>
          </a:p>
          <a:p>
            <a:r>
              <a:rPr lang="cs-CZ" dirty="0" smtClean="0"/>
              <a:t>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375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r"/>
            <a:r>
              <a:rPr lang="cs-CZ" dirty="0" smtClean="0"/>
              <a:t>POŽÁR V DOMĚ - BYTĚ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Při požáru v místnosti je v první řadě nejnebezpečnější </a:t>
            </a:r>
            <a:r>
              <a:rPr lang="cs-CZ" dirty="0" smtClean="0">
                <a:solidFill>
                  <a:schemeClr val="accent3"/>
                </a:solidFill>
              </a:rPr>
              <a:t>kouř</a:t>
            </a:r>
          </a:p>
          <a:p>
            <a:r>
              <a:rPr lang="cs-CZ" dirty="0" smtClean="0"/>
              <a:t>Proto je důležité chránit si především </a:t>
            </a:r>
            <a:r>
              <a:rPr lang="cs-CZ" dirty="0" smtClean="0">
                <a:solidFill>
                  <a:schemeClr val="accent3"/>
                </a:solidFill>
              </a:rPr>
              <a:t>dýchací ústrojí </a:t>
            </a:r>
            <a:r>
              <a:rPr lang="cs-CZ" dirty="0" smtClean="0"/>
              <a:t>– látkou namočenou v tekutině, kterou přiložíme k ústům a nosu</a:t>
            </a:r>
          </a:p>
          <a:p>
            <a:r>
              <a:rPr lang="cs-CZ" dirty="0" smtClean="0"/>
              <a:t>Pokud se vyskytneme v zakouřené místnosti, pohybujte se při zemi a kolem stěn</a:t>
            </a:r>
          </a:p>
          <a:p>
            <a:r>
              <a:rPr lang="cs-CZ" dirty="0" smtClean="0"/>
              <a:t>Pokud se již nemůžete z místnosti dostat, </a:t>
            </a:r>
            <a:r>
              <a:rPr lang="cs-CZ" dirty="0" smtClean="0">
                <a:solidFill>
                  <a:schemeClr val="accent3"/>
                </a:solidFill>
              </a:rPr>
              <a:t>utěsněte dveře a okna</a:t>
            </a:r>
          </a:p>
          <a:p>
            <a:r>
              <a:rPr lang="cs-CZ" dirty="0" smtClean="0"/>
              <a:t>Okamžitě volejte hasičský záchranný sbor </a:t>
            </a:r>
            <a:r>
              <a:rPr lang="cs-CZ" dirty="0" smtClean="0">
                <a:solidFill>
                  <a:schemeClr val="accent3"/>
                </a:solidFill>
              </a:rPr>
              <a:t>- 150</a:t>
            </a:r>
          </a:p>
        </p:txBody>
      </p:sp>
      <p:pic>
        <p:nvPicPr>
          <p:cNvPr id="2050" name="Picture 2" descr="C:\Users\NavratilovaH\AppData\Local\Microsoft\Windows\Temporary Internet Files\Content.IE5\K0O7W0UI\MC9002902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1801547" cy="202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4995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POZOR NA KAMNA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Kamna používejte </a:t>
            </a:r>
            <a:r>
              <a:rPr lang="cs-CZ" dirty="0" smtClean="0">
                <a:solidFill>
                  <a:schemeClr val="accent3"/>
                </a:solidFill>
              </a:rPr>
              <a:t>jen k topení</a:t>
            </a:r>
            <a:r>
              <a:rPr lang="cs-CZ" dirty="0" smtClean="0"/>
              <a:t>, ne pálení</a:t>
            </a:r>
          </a:p>
          <a:p>
            <a:r>
              <a:rPr lang="cs-CZ" dirty="0" smtClean="0"/>
              <a:t>U jednotlivých kamen používejte </a:t>
            </a:r>
            <a:r>
              <a:rPr lang="cs-CZ" dirty="0" smtClean="0">
                <a:solidFill>
                  <a:schemeClr val="accent3"/>
                </a:solidFill>
              </a:rPr>
              <a:t>jen palivo určené pro daný druh topidel</a:t>
            </a:r>
          </a:p>
          <a:p>
            <a:r>
              <a:rPr lang="cs-CZ" dirty="0" smtClean="0"/>
              <a:t>Pravidelně kontrolujte </a:t>
            </a:r>
            <a:r>
              <a:rPr lang="cs-CZ" dirty="0" smtClean="0">
                <a:solidFill>
                  <a:schemeClr val="accent3"/>
                </a:solidFill>
              </a:rPr>
              <a:t>kouřovod</a:t>
            </a:r>
            <a:r>
              <a:rPr lang="cs-CZ" dirty="0" smtClean="0"/>
              <a:t>, zda není propálený nebo jinak poškozený. Hrozí nejen požár, ale také únik škodlivých látek</a:t>
            </a:r>
          </a:p>
          <a:p>
            <a:r>
              <a:rPr lang="cs-CZ" dirty="0" smtClean="0"/>
              <a:t>Pod kamna je důležité umístit</a:t>
            </a:r>
            <a:r>
              <a:rPr lang="cs-CZ" dirty="0" smtClean="0">
                <a:solidFill>
                  <a:schemeClr val="accent3"/>
                </a:solidFill>
              </a:rPr>
              <a:t> nehořlavou podložku</a:t>
            </a:r>
            <a:r>
              <a:rPr lang="cs-CZ" dirty="0" smtClean="0"/>
              <a:t>, která o 30 </a:t>
            </a:r>
            <a:r>
              <a:rPr lang="cs-CZ" dirty="0" smtClean="0"/>
              <a:t>cm kamna </a:t>
            </a:r>
            <a:r>
              <a:rPr lang="cs-CZ" dirty="0" smtClean="0"/>
              <a:t>přesahuje</a:t>
            </a:r>
          </a:p>
          <a:p>
            <a:r>
              <a:rPr lang="cs-CZ" dirty="0" smtClean="0"/>
              <a:t>Pozor na </a:t>
            </a:r>
            <a:r>
              <a:rPr lang="cs-CZ" dirty="0" smtClean="0">
                <a:solidFill>
                  <a:schemeClr val="accent3"/>
                </a:solidFill>
              </a:rPr>
              <a:t>sušení prádla </a:t>
            </a:r>
            <a:r>
              <a:rPr lang="cs-CZ" dirty="0" smtClean="0"/>
              <a:t>v blízkosti kamen</a:t>
            </a:r>
          </a:p>
          <a:p>
            <a:r>
              <a:rPr lang="cs-CZ" dirty="0" smtClean="0"/>
              <a:t>Pozor na </a:t>
            </a:r>
            <a:r>
              <a:rPr lang="cs-CZ" dirty="0" smtClean="0">
                <a:solidFill>
                  <a:schemeClr val="accent3"/>
                </a:solidFill>
              </a:rPr>
              <a:t>žhavý </a:t>
            </a:r>
            <a:r>
              <a:rPr lang="cs-CZ" dirty="0" smtClean="0">
                <a:solidFill>
                  <a:schemeClr val="accent3"/>
                </a:solidFill>
              </a:rPr>
              <a:t>popel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Nikdy kamna nezapalujeme benzínem</a:t>
            </a:r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4936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POZOR NA ŠPATNĚ UDRŽOVANÉ KOMÍNY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 smtClean="0"/>
              <a:t>Komíny by měly být vyčištěny 2x ročně (na začátku a na konci topné sezony)</a:t>
            </a:r>
          </a:p>
          <a:p>
            <a:r>
              <a:rPr lang="cs-CZ" dirty="0" smtClean="0"/>
              <a:t>Při koupení nového domu je také nutné nechat překontrolovat komín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Je nutné dodržovat: </a:t>
            </a:r>
          </a:p>
          <a:p>
            <a:r>
              <a:rPr lang="cs-CZ" dirty="0" smtClean="0"/>
              <a:t>hořlavé předměty umístit alespoň 1 metr od komína</a:t>
            </a:r>
          </a:p>
          <a:p>
            <a:r>
              <a:rPr lang="cs-CZ" dirty="0" smtClean="0"/>
              <a:t> komíny musí být dobře vyzděné a vyspárované</a:t>
            </a:r>
          </a:p>
          <a:p>
            <a:r>
              <a:rPr lang="cs-CZ" dirty="0" smtClean="0"/>
              <a:t> dvířka na čištění komínů musí být </a:t>
            </a:r>
            <a:r>
              <a:rPr lang="cs-CZ" dirty="0" smtClean="0"/>
              <a:t>přístupná </a:t>
            </a:r>
            <a:r>
              <a:rPr lang="cs-CZ" dirty="0" smtClean="0"/>
              <a:t>a dobře </a:t>
            </a:r>
            <a:r>
              <a:rPr lang="cs-CZ" dirty="0" smtClean="0"/>
              <a:t>zabezpečená</a:t>
            </a:r>
            <a:endParaRPr lang="cs-CZ" dirty="0" smtClean="0"/>
          </a:p>
          <a:p>
            <a:r>
              <a:rPr lang="cs-CZ" dirty="0" smtClean="0"/>
              <a:t> kouřovod musí mít utěsněné vyústění do komínu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Pokud v komíně chytnou saze nebo dojde k požáru vždy volej 150 – hasičský záchranný sbor</a:t>
            </a:r>
          </a:p>
          <a:p>
            <a:endParaRPr lang="cs-CZ" dirty="0"/>
          </a:p>
        </p:txBody>
      </p:sp>
      <p:pic>
        <p:nvPicPr>
          <p:cNvPr id="2051" name="Picture 3" descr="C:\Users\NavratilovaH\AppData\Local\Microsoft\Windows\Temporary Internet Files\Content.IE5\AM1I8PN9\MC900334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828794"/>
            <a:ext cx="1368152" cy="213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8372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POZOR NA OTEVŘENÝ </a:t>
            </a:r>
            <a:br>
              <a:rPr lang="cs-CZ" dirty="0" smtClean="0"/>
            </a:br>
            <a:r>
              <a:rPr lang="cs-CZ" dirty="0" smtClean="0"/>
              <a:t>OHEŇ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KDE JE ZAKÁZÁNO ROZDĚLÁVAT OHEŇ?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Oheň se nesmí rozdělávat v lese, ve vysoké trávě a ve větru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Zákonem je také zakázáno vypalování trávy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Ohniště 1 metr od hořlavých látek, oheň vždy pod dohledem dospělé osoby, po ruce mít dostatek vody k uhašení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Ohniště </a:t>
            </a:r>
            <a:r>
              <a:rPr lang="cs-CZ" dirty="0" smtClean="0">
                <a:solidFill>
                  <a:schemeClr val="tx1"/>
                </a:solidFill>
              </a:rPr>
              <a:t>opouštíme, </a:t>
            </a:r>
            <a:r>
              <a:rPr lang="cs-CZ" dirty="0" smtClean="0">
                <a:solidFill>
                  <a:schemeClr val="tx1"/>
                </a:solidFill>
              </a:rPr>
              <a:t>až oheň dostatečně prolijeme vodou, zasypeme zeminou či kameny – může dojít i k opětovnému vznícení i po několika dnech (oheň může být skrytý v kořenech, v půdě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K rozdělávání ohně nikdy nepoužíváme benzín! </a:t>
            </a: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3074" name="Picture 2" descr="C:\Users\NavratilovaH\AppData\Local\Microsoft\Windows\Temporary Internet Files\Content.IE5\DE4CGPLA\MC900232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92696"/>
            <a:ext cx="2023450" cy="167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02350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AUTONOMNÍ HLÁSIČE KOUŘE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Kouř je rychlejší a tišší než oheň,  </a:t>
            </a:r>
          </a:p>
          <a:p>
            <a:r>
              <a:rPr lang="cs-CZ" dirty="0" smtClean="0"/>
              <a:t>Proto se můžeme snadněji a rychleji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accent3"/>
                </a:solidFill>
              </a:rPr>
              <a:t>udusit zplodinami</a:t>
            </a:r>
          </a:p>
          <a:p>
            <a:r>
              <a:rPr lang="cs-CZ" dirty="0" smtClean="0"/>
              <a:t>Autonomní hlásiče kouře reagují na přítomnost kouře v místnosti, spouští </a:t>
            </a:r>
            <a:r>
              <a:rPr lang="cs-CZ" dirty="0" smtClean="0">
                <a:solidFill>
                  <a:schemeClr val="accent3"/>
                </a:solidFill>
              </a:rPr>
              <a:t>akustickou (sluchovou) signalizaci</a:t>
            </a:r>
          </a:p>
          <a:p>
            <a:r>
              <a:rPr lang="cs-CZ" dirty="0" smtClean="0"/>
              <a:t>Umisťují se na strop místnosti, nejlépe v ložnici (častý oheň v noci) a u východu z bytu</a:t>
            </a:r>
          </a:p>
          <a:p>
            <a:r>
              <a:rPr lang="cs-CZ" dirty="0" smtClean="0"/>
              <a:t>Od roku 2008 je v nových bytech a domech povinné tyto hlásiče mít nainstalované</a:t>
            </a:r>
          </a:p>
          <a:p>
            <a:r>
              <a:rPr lang="cs-CZ" dirty="0"/>
              <a:t> </a:t>
            </a:r>
            <a:r>
              <a:rPr lang="cs-CZ" dirty="0" smtClean="0"/>
              <a:t>hlásiče fungují na baterky a je možné je pořídit kolem 500 KČ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098" name="Picture 2" descr="C:\Users\NavratilovaH\AppData\Local\Microsoft\Windows\Temporary Internet Files\Content.IE5\K0O7W0UI\MC9002978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8"/>
            <a:ext cx="1619402" cy="17995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7315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POZOR NA LPG</a:t>
            </a:r>
            <a:br>
              <a:rPr lang="cs-CZ" dirty="0" smtClean="0"/>
            </a:br>
            <a:r>
              <a:rPr lang="cs-CZ" dirty="0" smtClean="0"/>
              <a:t> PROPAN - BUTAN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Používá se na vaření, pečení ale i jako pohonná hmota (palivo)</a:t>
            </a:r>
          </a:p>
          <a:p>
            <a:r>
              <a:rPr lang="cs-CZ" dirty="0" smtClean="0"/>
              <a:t>Úpravu auta na LPG je nutné svěřit odborníkům. Tankujeme u prověřených stanic. Vypneme auto, pistoli řádně zacvakneme a použijeme rukavice.</a:t>
            </a:r>
          </a:p>
          <a:p>
            <a:r>
              <a:rPr lang="cs-CZ" dirty="0" smtClean="0"/>
              <a:t>Stlačené LPG na použití v domácnosti kupujeme v nádobách – nesmí být </a:t>
            </a:r>
            <a:r>
              <a:rPr lang="cs-CZ" dirty="0" smtClean="0"/>
              <a:t>rezavé </a:t>
            </a:r>
            <a:r>
              <a:rPr lang="cs-CZ" dirty="0" smtClean="0"/>
              <a:t>ani jinak poškozené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Kvalitní LPG hoří jasně modrým plamenem bez kouře</a:t>
            </a:r>
          </a:p>
          <a:p>
            <a:endParaRPr lang="cs-CZ" dirty="0"/>
          </a:p>
        </p:txBody>
      </p:sp>
      <p:pic>
        <p:nvPicPr>
          <p:cNvPr id="2050" name="Picture 2" descr="C:\Users\NavratilovaH\AppData\Local\Microsoft\Windows\Temporary Internet Files\Content.IE5\AM1I8PN9\MC900320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2656"/>
            <a:ext cx="1418234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7948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OVĚŘ SI SVÉ ZNALOSTI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NÁSLED</a:t>
            </a:r>
            <a:r>
              <a:rPr lang="cs-CZ" dirty="0">
                <a:solidFill>
                  <a:schemeClr val="accent3"/>
                </a:solidFill>
              </a:rPr>
              <a:t>UJÍCÍ VĚTY JSOU PRAVDIVÉ ČI NE </a:t>
            </a:r>
            <a:r>
              <a:rPr lang="cs-CZ" dirty="0" smtClean="0"/>
              <a:t>?</a:t>
            </a:r>
            <a:endParaRPr lang="cs-CZ" dirty="0" smtClean="0">
              <a:solidFill>
                <a:schemeClr val="accent3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Při požáru v místnosti je v první řadě nejnebezpečnější </a:t>
            </a:r>
            <a:r>
              <a:rPr lang="cs-CZ" dirty="0" smtClean="0">
                <a:solidFill>
                  <a:schemeClr val="tx1"/>
                </a:solidFill>
              </a:rPr>
              <a:t>oheň.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Kamna používejte </a:t>
            </a:r>
            <a:r>
              <a:rPr lang="cs-CZ" dirty="0">
                <a:solidFill>
                  <a:schemeClr val="tx1"/>
                </a:solidFill>
              </a:rPr>
              <a:t>jen k topení</a:t>
            </a:r>
            <a:r>
              <a:rPr lang="cs-CZ" dirty="0"/>
              <a:t>, ne </a:t>
            </a:r>
            <a:r>
              <a:rPr lang="cs-CZ" dirty="0" smtClean="0"/>
              <a:t>k pálení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Komíny by měly být vyčištěny </a:t>
            </a:r>
            <a:r>
              <a:rPr lang="cs-CZ" dirty="0" smtClean="0"/>
              <a:t>1x ročně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Hořlavé </a:t>
            </a:r>
            <a:r>
              <a:rPr lang="cs-CZ" dirty="0"/>
              <a:t>předměty umístit alespoň 1 metr od </a:t>
            </a:r>
            <a:r>
              <a:rPr lang="cs-CZ" dirty="0" smtClean="0"/>
              <a:t>komína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K rozdělávání ohně </a:t>
            </a:r>
            <a:r>
              <a:rPr lang="cs-CZ" dirty="0" smtClean="0">
                <a:solidFill>
                  <a:schemeClr val="tx1"/>
                </a:solidFill>
              </a:rPr>
              <a:t>můžeme použít i benzín!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Kouř je rychlejší a tišší než oheň,  </a:t>
            </a:r>
          </a:p>
          <a:p>
            <a:pPr marL="0" indent="0">
              <a:buNone/>
            </a:pPr>
            <a:r>
              <a:rPr lang="cs-CZ" dirty="0" smtClean="0"/>
              <a:t>       proto </a:t>
            </a:r>
            <a:r>
              <a:rPr lang="cs-CZ" dirty="0"/>
              <a:t>se můžeme snadněji a </a:t>
            </a:r>
            <a:r>
              <a:rPr lang="cs-CZ" dirty="0" smtClean="0"/>
              <a:t>rychleji </a:t>
            </a:r>
            <a:r>
              <a:rPr lang="cs-CZ" dirty="0">
                <a:solidFill>
                  <a:schemeClr val="tx1"/>
                </a:solidFill>
              </a:rPr>
              <a:t>udusit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zplodinami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7.     </a:t>
            </a:r>
            <a:r>
              <a:rPr lang="cs-CZ" dirty="0"/>
              <a:t>Úpravu auta na LPG je nutné svěřit odborníkům.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6475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stát, o. s.,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9186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175</TotalTime>
  <Words>695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Špendlík</vt:lpstr>
      <vt:lpstr>Prezentace</vt:lpstr>
      <vt:lpstr>Snímek 1</vt:lpstr>
      <vt:lpstr>OCHRANA ČLOVĚKA ZA MIMOŘÁDNÝCH UDÁLOSTÍ VIII</vt:lpstr>
      <vt:lpstr>ANOTACE</vt:lpstr>
      <vt:lpstr>POŽÁR V DOMĚ - BYTĚ</vt:lpstr>
      <vt:lpstr>POZOR NA KAMNA</vt:lpstr>
      <vt:lpstr>POZOR NA ŠPATNĚ UDRŽOVANÉ KOMÍNY</vt:lpstr>
      <vt:lpstr>POZOR NA OTEVŘENÝ  OHEŇ V PŘÍRODĚ</vt:lpstr>
      <vt:lpstr>AUTONOMNÍ HLÁSIČE KOUŘE </vt:lpstr>
      <vt:lpstr>POZOR NA LPG  PROPAN - BUTAN</vt:lpstr>
      <vt:lpstr>OVĚŘ SI SVÉ ZNALOSTI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21</cp:revision>
  <dcterms:created xsi:type="dcterms:W3CDTF">2013-10-13T19:54:42Z</dcterms:created>
  <dcterms:modified xsi:type="dcterms:W3CDTF">2014-04-02T07:14:46Z</dcterms:modified>
</cp:coreProperties>
</file>