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>
        <p:scale>
          <a:sx n="75" d="100"/>
          <a:sy n="75" d="100"/>
        </p:scale>
        <p:origin x="-966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7E55387-C8D7-4C49-82BE-D22EA0D4A5CD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B7B6990-E77E-43F8-AE0D-2E541ABEA2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2338987"/>
              </p:ext>
            </p:extLst>
          </p:nvPr>
        </p:nvGraphicFramePr>
        <p:xfrm>
          <a:off x="0" y="-992"/>
          <a:ext cx="9144000" cy="6857207"/>
        </p:xfrm>
        <a:graphic>
          <a:graphicData uri="http://schemas.openxmlformats.org/presentationml/2006/ole">
            <p:oleObj spid="_x0000_s1031" name="Prezentace" r:id="rId3" imgW="3352924" imgH="2514644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69412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27402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600" dirty="0"/>
              <a:t>OCHRANA ČLOVĚKA ZA MIMOŘÁDNÝCH UDÁLOSTÍ </a:t>
            </a:r>
            <a:r>
              <a:rPr lang="cs-CZ" sz="3600" dirty="0" smtClean="0"/>
              <a:t>IX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7200" y="3212976"/>
            <a:ext cx="5712179" cy="204764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1.POMOC</a:t>
            </a:r>
          </a:p>
          <a:p>
            <a:r>
              <a:rPr lang="cs-CZ" dirty="0" smtClean="0"/>
              <a:t>Resuscitace</a:t>
            </a:r>
          </a:p>
          <a:p>
            <a:r>
              <a:rPr lang="cs-CZ" dirty="0" smtClean="0"/>
              <a:t>Nepřímá masáž srdce</a:t>
            </a:r>
          </a:p>
          <a:p>
            <a:r>
              <a:rPr lang="cs-CZ" dirty="0" smtClean="0"/>
              <a:t>Umělé dýchání</a:t>
            </a:r>
          </a:p>
          <a:p>
            <a:r>
              <a:rPr lang="cs-CZ" dirty="0" smtClean="0"/>
              <a:t>Šok</a:t>
            </a:r>
          </a:p>
          <a:p>
            <a:r>
              <a:rPr lang="cs-CZ" dirty="0" smtClean="0"/>
              <a:t>Záchrana tonoucího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752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058001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727200" y="2996952"/>
            <a:ext cx="5712179" cy="226367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Vysvětlit žákům, jak správně poskytnout 1. pomoc. </a:t>
            </a:r>
          </a:p>
          <a:p>
            <a:r>
              <a:rPr lang="cs-CZ" dirty="0" smtClean="0"/>
              <a:t>Výukový materiál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12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RESUSCITACE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Nejprve zjistíme, zda je postižený při vědomí, zda  nedošlo k zástavě dýchání a srdce</a:t>
            </a:r>
          </a:p>
          <a:p>
            <a:r>
              <a:rPr lang="cs-CZ" dirty="0" smtClean="0"/>
              <a:t>Vždy dbáme na vlastní bezpečí – nikdy nepřeceňujeme své síly</a:t>
            </a:r>
          </a:p>
          <a:p>
            <a:r>
              <a:rPr lang="cs-CZ" dirty="0" smtClean="0"/>
              <a:t>Vždy zavoláme záchrannou zdravotnickou pomoc 155 nebo 112</a:t>
            </a:r>
          </a:p>
          <a:p>
            <a:endParaRPr lang="cs-CZ" dirty="0"/>
          </a:p>
        </p:txBody>
      </p:sp>
      <p:pic>
        <p:nvPicPr>
          <p:cNvPr id="2050" name="Picture 2" descr="C:\Users\NavratilovaH\AppData\Local\Microsoft\Windows\Temporary Internet Files\Content.IE5\K0O7W0UI\MC9002390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182341"/>
            <a:ext cx="2088232" cy="137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1486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r"/>
            <a:r>
              <a:rPr lang="cs-CZ" dirty="0" smtClean="0"/>
              <a:t>NEPŘÍMÁ MASÁŽ SRDCE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/>
              <a:t>Postiženého položte na záda, nejlépe na tvrdou podložku</a:t>
            </a:r>
          </a:p>
          <a:p>
            <a:r>
              <a:rPr lang="cs-CZ" dirty="0"/>
              <a:t>Přiložte dlaň na hrudní kost, druhou ruku položte na ni a sepněte prsty</a:t>
            </a:r>
          </a:p>
          <a:p>
            <a:r>
              <a:rPr lang="cs-CZ" dirty="0"/>
              <a:t>Nataženými pažemi stlačujte hrudní kost o 4-5 cm</a:t>
            </a:r>
          </a:p>
          <a:p>
            <a:r>
              <a:rPr lang="cs-CZ" dirty="0"/>
              <a:t>Frekvence stlačení je 100 za minutu</a:t>
            </a:r>
          </a:p>
          <a:p>
            <a:r>
              <a:rPr lang="cs-CZ" dirty="0"/>
              <a:t>Každé stlačení vystřídá pravidelně uvolnění, paže zůstávají napjaté na hrudníku</a:t>
            </a:r>
          </a:p>
          <a:p>
            <a:r>
              <a:rPr lang="cs-CZ" dirty="0" smtClean="0"/>
              <a:t>U dětí provádíme masáž opatrněji, frekvence 120 za minutu, u novorozenců jen dva prsty</a:t>
            </a:r>
            <a:endParaRPr lang="cs-CZ" dirty="0"/>
          </a:p>
          <a:p>
            <a:endParaRPr lang="cs-CZ" dirty="0"/>
          </a:p>
        </p:txBody>
      </p:sp>
      <p:pic>
        <p:nvPicPr>
          <p:cNvPr id="3075" name="Picture 3" descr="C:\Users\NavratilovaH\AppData\Local\Microsoft\Windows\Temporary Internet Files\Content.IE5\AM1I8PN9\MC9004063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613318"/>
            <a:ext cx="1981200" cy="1641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5568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UMĚLÉ DÝCHÁNÍ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cs-CZ" dirty="0"/>
              <a:t>Postiženého uložte na záda a uvolněte mu dýchací cesty – zvednutím brady provedete záklon hlavy</a:t>
            </a:r>
          </a:p>
          <a:p>
            <a:r>
              <a:rPr lang="cs-CZ" dirty="0"/>
              <a:t>Palcem a ukazovákem druhé ruky mu stiskněte nosní dírky</a:t>
            </a:r>
          </a:p>
          <a:p>
            <a:r>
              <a:rPr lang="cs-CZ" dirty="0"/>
              <a:t>Po nádechu vdechujte postiženému vzduch do dýchacích cest – u dospělých ústy, u dětí ústy i nosem</a:t>
            </a:r>
          </a:p>
          <a:p>
            <a:r>
              <a:rPr lang="cs-CZ" dirty="0"/>
              <a:t>U dospělých dýcháme frekvencí 8-10 vdechů za minutu, u dětí frekvencí až 30 vdechů u novorozenců</a:t>
            </a:r>
          </a:p>
          <a:p>
            <a:r>
              <a:rPr lang="cs-CZ" dirty="0"/>
              <a:t>Sledujte, zda se zvedá hrudník. Pokud ne, pokračujte až do příjezdu lékaře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102" name="Picture 6" descr="C:\Users\NavratilovaH\AppData\Local\Microsoft\Windows\Temporary Internet Files\Content.IE5\AM1I8PN9\MC9002871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7282"/>
            <a:ext cx="1825782" cy="214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114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STABILIZOVANÁ 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/>
              <a:t>Uložte postiženého na záda a poklekněte vedle něho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Paži blíže k sobě položte do pravého úhlu vůči tělu dlaní vzhůru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Vzdálenější paži položte postiženému na hrudník a přidržte ji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Druhou rukou uchopte postiženého za protilehlou dolní končetinu pod kolenem a zvolna ho otočte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Zajistěte mírný záklon </a:t>
            </a:r>
            <a:r>
              <a:rPr lang="cs-CZ" dirty="0" smtClean="0"/>
              <a:t>hlavy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TUTO POLOHU POUŽÍVÁME PROTO, ABY SE POSTIŽENÉMU LÉPE DÝCHALO A ABY SE NEUDUSIL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2729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ŠOK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tx1"/>
                </a:solidFill>
              </a:rPr>
              <a:t>Při velké ztrátě </a:t>
            </a:r>
            <a:r>
              <a:rPr lang="cs-CZ" dirty="0">
                <a:solidFill>
                  <a:schemeClr val="tx1"/>
                </a:solidFill>
              </a:rPr>
              <a:t>krve nebo jiných tělesných </a:t>
            </a:r>
            <a:r>
              <a:rPr lang="cs-CZ" dirty="0" smtClean="0">
                <a:solidFill>
                  <a:schemeClr val="tx1"/>
                </a:solidFill>
              </a:rPr>
              <a:t>tekutin,</a:t>
            </a:r>
            <a:r>
              <a:rPr lang="cs-CZ" dirty="0" smtClean="0"/>
              <a:t> při selhání </a:t>
            </a:r>
            <a:r>
              <a:rPr lang="cs-CZ" dirty="0"/>
              <a:t>srdce – </a:t>
            </a:r>
            <a:r>
              <a:rPr lang="cs-CZ" dirty="0" smtClean="0"/>
              <a:t>infarktu, při </a:t>
            </a:r>
            <a:r>
              <a:rPr lang="cs-CZ" dirty="0"/>
              <a:t>poranění páteře a </a:t>
            </a:r>
            <a:r>
              <a:rPr lang="cs-CZ" dirty="0" smtClean="0"/>
              <a:t>míchy může u postiženého dojít k šoku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Uložíme pacienta do protišokové</a:t>
            </a:r>
          </a:p>
          <a:p>
            <a:pPr marL="0" indent="0">
              <a:buNone/>
            </a:pPr>
            <a:r>
              <a:rPr lang="cs-CZ" dirty="0"/>
              <a:t>    polohy = hlava a srdce níž než zbytek</a:t>
            </a:r>
          </a:p>
          <a:p>
            <a:pPr marL="0" indent="0">
              <a:buNone/>
            </a:pPr>
            <a:r>
              <a:rPr lang="cs-CZ" dirty="0"/>
              <a:t>    těla (k srdci se přesune krev)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 Zabráníme tepelným ztrátám – </a:t>
            </a:r>
            <a:r>
              <a:rPr lang="cs-CZ" dirty="0" smtClean="0"/>
              <a:t>přikrývka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Použijeme 5 T – ticho, teplo, tekutiny, tišící prostředky a transport </a:t>
            </a:r>
            <a:endParaRPr lang="cs-CZ" dirty="0"/>
          </a:p>
          <a:p>
            <a:pPr>
              <a:buFont typeface="Courier New" pitchFamily="49" charset="0"/>
              <a:buChar char="o"/>
            </a:pPr>
            <a:endParaRPr lang="cs-CZ" dirty="0"/>
          </a:p>
          <a:p>
            <a:endParaRPr lang="cs-CZ" dirty="0"/>
          </a:p>
        </p:txBody>
      </p:sp>
      <p:pic>
        <p:nvPicPr>
          <p:cNvPr id="5123" name="Picture 3" descr="C:\Users\NavratilovaH\AppData\Local\Microsoft\Windows\Temporary Internet Files\Content.IE5\S7687CZ2\MC9004238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620688"/>
            <a:ext cx="139382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2168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ZÁCHRANA TONOUCÍHO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/>
              <a:t>K</a:t>
            </a:r>
            <a:r>
              <a:rPr lang="cs-CZ" dirty="0" smtClean="0"/>
              <a:t> tonoucímu se nikdy nepřibližujte napřímo – mohl by vás stáhnout pod hladinu</a:t>
            </a:r>
          </a:p>
          <a:p>
            <a:r>
              <a:rPr lang="cs-CZ" dirty="0" smtClean="0"/>
              <a:t>K jeho záchraně použijte nejlépe nějaký předmět – větev, plovací kruh…</a:t>
            </a:r>
          </a:p>
          <a:p>
            <a:r>
              <a:rPr lang="cs-CZ" dirty="0" smtClean="0"/>
              <a:t>Pokud tonoucí nejeví známky života, otočte ho na záda uchopte nejlépe pod pažemi a rychle zahajte resuscitaci</a:t>
            </a:r>
          </a:p>
          <a:p>
            <a:r>
              <a:rPr lang="cs-CZ" dirty="0" smtClean="0"/>
              <a:t>Urychleně zavolejte záchrannou zdravotnickou pomoc</a:t>
            </a:r>
          </a:p>
          <a:p>
            <a:endParaRPr lang="cs-CZ" dirty="0"/>
          </a:p>
        </p:txBody>
      </p:sp>
      <p:pic>
        <p:nvPicPr>
          <p:cNvPr id="6148" name="Picture 4" descr="C:\Users\NavratilovaH\AppData\Local\Microsoft\Windows\Temporary Internet Files\Content.IE5\K0O7W0UI\MC9003559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3517"/>
            <a:ext cx="1387145" cy="1869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56159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VYZKOUŠEJ SI ZÍSKANÉ ZNALOSTI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 MALÝCH SKUPINÁCH NATRÉNUJTE A SPOLUŽÁKŮM PŘEDVEĎTE:</a:t>
            </a:r>
          </a:p>
          <a:p>
            <a:pPr marL="457200" indent="-457200">
              <a:buAutoNum type="arabicPeriod"/>
            </a:pPr>
            <a:r>
              <a:rPr lang="cs-CZ" dirty="0" smtClean="0"/>
              <a:t>Skupina umělé dýchání</a:t>
            </a:r>
          </a:p>
          <a:p>
            <a:pPr marL="457200" indent="-457200">
              <a:buAutoNum type="arabicPeriod"/>
            </a:pPr>
            <a:r>
              <a:rPr lang="cs-CZ" dirty="0" smtClean="0"/>
              <a:t>Skupina nepřímou masáž srdce</a:t>
            </a:r>
          </a:p>
          <a:p>
            <a:pPr marL="457200" indent="-457200">
              <a:buAutoNum type="arabicPeriod"/>
            </a:pPr>
            <a:r>
              <a:rPr lang="cs-CZ" dirty="0" smtClean="0"/>
              <a:t>Skupina stabilizovanou polohu</a:t>
            </a:r>
          </a:p>
          <a:p>
            <a:pPr marL="457200" indent="-457200">
              <a:buAutoNum type="arabicPeriod"/>
            </a:pPr>
            <a:r>
              <a:rPr lang="cs-CZ" dirty="0" smtClean="0"/>
              <a:t>Skupina, </a:t>
            </a:r>
            <a:r>
              <a:rPr lang="cs-CZ" dirty="0" smtClean="0"/>
              <a:t>jak se zachová při šoku </a:t>
            </a:r>
          </a:p>
          <a:p>
            <a:pPr marL="457200" indent="-457200">
              <a:buAutoNum type="arabicPeriod"/>
            </a:pPr>
            <a:r>
              <a:rPr lang="cs-CZ" dirty="0" smtClean="0"/>
              <a:t>Skupina záchranu tonoucího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922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cs-CZ" dirty="0"/>
              <a:t>ING. ZDENĚK RATHAUSKÝ. </a:t>
            </a:r>
            <a:r>
              <a:rPr lang="cs-CZ" i="1" dirty="0"/>
              <a:t>Co dělat...: aneb Kapesní průvodce krizovými situacemi</a:t>
            </a:r>
            <a:r>
              <a:rPr lang="cs-CZ" dirty="0"/>
              <a:t>. 2. vyd. Praha: Centrum pro bezpečný stát, o. s., 2008. </a:t>
            </a:r>
          </a:p>
          <a:p>
            <a:r>
              <a:rPr lang="cs-CZ" dirty="0"/>
              <a:t>MINISTERSTVO VNITRA. </a:t>
            </a:r>
            <a:r>
              <a:rPr lang="cs-CZ" i="1" dirty="0"/>
              <a:t>Pro případ ohrožení: Příručka pro obyvatele</a:t>
            </a:r>
            <a:r>
              <a:rPr lang="cs-CZ" dirty="0"/>
              <a:t>. Praha: Ministerstvo vnitra - Hasičský záchranný sbor ČR, 2001. </a:t>
            </a:r>
          </a:p>
          <a:p>
            <a:r>
              <a:rPr lang="cs-CZ" dirty="0"/>
              <a:t>HORSKÁ, Viola, Eva MARÁDOVÁ a Dušan SLÁVIK. </a:t>
            </a:r>
            <a:r>
              <a:rPr lang="cs-CZ" i="1" dirty="0"/>
              <a:t>Ochrana člověka za mimořádných událostí: Sebeobrana a vzájemná pomoc</a:t>
            </a:r>
            <a:r>
              <a:rPr lang="cs-CZ" dirty="0"/>
              <a:t>. 1. vyd. Praha 1: Fortuna, 2002. </a:t>
            </a:r>
          </a:p>
          <a:p>
            <a:r>
              <a:rPr lang="cs-CZ" dirty="0"/>
              <a:t>MINISTERSTVO VNITRA. </a:t>
            </a:r>
            <a:r>
              <a:rPr lang="cs-CZ" i="1" dirty="0"/>
              <a:t>Sebeobrana obyvatelstva</a:t>
            </a:r>
            <a:r>
              <a:rPr lang="cs-CZ" dirty="0"/>
              <a:t>. Praha: Ministerstvo vnitra - Hasičský záchranný sbor, 2001. </a:t>
            </a:r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473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120</TotalTime>
  <Words>527</Words>
  <Application>Microsoft Office PowerPoint</Application>
  <PresentationFormat>Předvádění na obrazovce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Špendlík</vt:lpstr>
      <vt:lpstr>Prezentace</vt:lpstr>
      <vt:lpstr>Snímek 1</vt:lpstr>
      <vt:lpstr>OCHRANA ČLOVĚKA ZA MIMOŘÁDNÝCH UDÁLOSTÍ IX</vt:lpstr>
      <vt:lpstr>ANOTACE</vt:lpstr>
      <vt:lpstr>RESUSCITACE</vt:lpstr>
      <vt:lpstr>NEPŘÍMÁ MASÁŽ SRDCE</vt:lpstr>
      <vt:lpstr>UMĚLÉ DÝCHÁNÍ</vt:lpstr>
      <vt:lpstr>STABILIZOVANÁ POLOHA</vt:lpstr>
      <vt:lpstr>ŠOK</vt:lpstr>
      <vt:lpstr>ZÁCHRANA TONOUCÍHO</vt:lpstr>
      <vt:lpstr>VYZKOUŠEJ SI ZÍSKANÉ ZNALOSTI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Navrátilová Hana</dc:creator>
  <cp:lastModifiedBy>Dum</cp:lastModifiedBy>
  <cp:revision>13</cp:revision>
  <dcterms:created xsi:type="dcterms:W3CDTF">2013-10-13T20:14:22Z</dcterms:created>
  <dcterms:modified xsi:type="dcterms:W3CDTF">2014-04-02T06:52:15Z</dcterms:modified>
</cp:coreProperties>
</file>